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401" r:id="rId3"/>
    <p:sldId id="413" r:id="rId4"/>
    <p:sldId id="415" r:id="rId5"/>
    <p:sldId id="393" r:id="rId6"/>
    <p:sldId id="418" r:id="rId7"/>
    <p:sldId id="388" r:id="rId8"/>
    <p:sldId id="416" r:id="rId9"/>
    <p:sldId id="419" r:id="rId10"/>
    <p:sldId id="424" r:id="rId11"/>
    <p:sldId id="417" r:id="rId12"/>
    <p:sldId id="420" r:id="rId13"/>
    <p:sldId id="421" r:id="rId14"/>
    <p:sldId id="422" r:id="rId15"/>
    <p:sldId id="425" r:id="rId16"/>
    <p:sldId id="426" r:id="rId17"/>
    <p:sldId id="427" r:id="rId18"/>
  </p:sldIdLst>
  <p:sldSz cx="9144000" cy="6858000" type="screen4x3"/>
  <p:notesSz cx="9601200" cy="7315200"/>
  <p:custShowLst>
    <p:custShow name="Custom Show 1" id="0">
      <p:sldLst/>
    </p:custShow>
  </p:custShow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CC9900"/>
    <a:srgbClr val="FFFF99"/>
    <a:srgbClr val="FFFFCC"/>
    <a:srgbClr val="DDDDDD"/>
    <a:srgbClr val="D9D9D9"/>
    <a:srgbClr val="CC6600"/>
    <a:srgbClr val="66CC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 autoAdjust="0"/>
    <p:restoredTop sz="94726" autoAdjust="0"/>
  </p:normalViewPr>
  <p:slideViewPr>
    <p:cSldViewPr snapToGrid="0">
      <p:cViewPr>
        <p:scale>
          <a:sx n="80" d="100"/>
          <a:sy n="80" d="100"/>
        </p:scale>
        <p:origin x="-146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114" d="100"/>
          <a:sy n="114" d="100"/>
        </p:scale>
        <p:origin x="-522" y="-114"/>
      </p:cViewPr>
      <p:guideLst>
        <p:guide orient="horz" pos="2304"/>
        <p:guide pos="3024"/>
      </p:guideLst>
    </p:cSldViewPr>
  </p:notesViewPr>
  <p:gridSpacing cx="78162150" cy="7816215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159752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9913" y="1"/>
            <a:ext cx="4159752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947732"/>
            <a:ext cx="4159752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9913" y="6947732"/>
            <a:ext cx="4159752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79C71D1-71F3-47A5-B14E-6EA1F2FB8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159752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9913" y="1"/>
            <a:ext cx="4159752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3388" y="549275"/>
            <a:ext cx="3656012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9353" y="3474721"/>
            <a:ext cx="7682494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947732"/>
            <a:ext cx="4159752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9913" y="6947732"/>
            <a:ext cx="4159752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CBEB00D-AAF9-4569-A146-7273D7DCA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249313-3931-4030-BFB3-74DC789FF891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F2A54-AE23-4613-B2DB-E7C5E2DF4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45DAD-51CE-42BE-8005-90DCB3CE05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47C22-EEA1-4E38-9066-476A0A8E1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8B5AE-C552-4FF5-A9A3-4E09D83701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0033D-2860-4B9C-8B56-0F781E13C9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A744F-B220-4817-B291-17581F67A0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B7A28-330A-4219-A877-937C1C4B78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AD295-726B-44FF-9023-C5A84DDCE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033AA-FAF8-491E-AD43-8FF1AEBE98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A2B7B-BDAB-4B2E-8C1C-42D4B2F45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B1E27-4049-4748-BC13-0FD32407D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EAE9928-BCF9-4DB7-B377-0CA3EB515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592263" y="1295400"/>
            <a:ext cx="62722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800" b="1" dirty="0" smtClean="0">
                <a:solidFill>
                  <a:schemeClr val="accent2"/>
                </a:solidFill>
                <a:latin typeface="Comic Sans MS" pitchFamily="66" charset="0"/>
              </a:rPr>
              <a:t>Climate system and climate change</a:t>
            </a:r>
            <a:endParaRPr lang="en-GB" sz="28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609600" y="3048000"/>
            <a:ext cx="800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 dirty="0" err="1">
                <a:solidFill>
                  <a:srgbClr val="FF0000"/>
                </a:solidFill>
                <a:latin typeface="Comic Sans MS" pitchFamily="66" charset="0"/>
              </a:rPr>
              <a:t>Čedo</a:t>
            </a:r>
            <a:r>
              <a:rPr lang="en-GB" sz="20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  <a:latin typeface="Comic Sans MS" pitchFamily="66" charset="0"/>
              </a:rPr>
              <a:t>Branković</a:t>
            </a:r>
            <a:endParaRPr lang="hr-HR" sz="2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hr-HR" sz="1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hr-HR" sz="1400" b="1" dirty="0" smtClean="0">
                <a:solidFill>
                  <a:srgbClr val="FF0000"/>
                </a:solidFill>
                <a:latin typeface="Comic Sans MS" pitchFamily="66" charset="0"/>
              </a:rPr>
              <a:t>cedo.brankovic@cirus.dhz.hr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7800" y="300038"/>
            <a:ext cx="88265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hr-HR" b="1" dirty="0" smtClean="0">
                <a:solidFill>
                  <a:srgbClr val="FF0000"/>
                </a:solidFill>
                <a:latin typeface="Comic Sans MS" pitchFamily="66" charset="0"/>
              </a:rPr>
              <a:t>Climate variability and climate change</a:t>
            </a:r>
          </a:p>
          <a:p>
            <a:pPr algn="l"/>
            <a:endParaRPr lang="hr-HR" sz="18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l"/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* Frequency of occurrence</a:t>
            </a:r>
          </a:p>
        </p:txBody>
      </p:sp>
      <p:pic>
        <p:nvPicPr>
          <p:cNvPr id="3" name="officeArt object"/>
          <p:cNvPicPr/>
          <p:nvPr/>
        </p:nvPicPr>
        <p:blipFill>
          <a:blip r:embed="rId2">
            <a:extLst/>
          </a:blip>
          <a:srcRect t="3255" b="54975"/>
          <a:stretch>
            <a:fillRect/>
          </a:stretch>
        </p:blipFill>
        <p:spPr>
          <a:xfrm>
            <a:off x="365926" y="1314399"/>
            <a:ext cx="4635796" cy="255788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4" name="officeArt object"/>
          <p:cNvPicPr/>
          <p:nvPr/>
        </p:nvPicPr>
        <p:blipFill>
          <a:blip r:embed="rId2">
            <a:extLst/>
          </a:blip>
          <a:srcRect t="54613"/>
          <a:stretch>
            <a:fillRect/>
          </a:stretch>
        </p:blipFill>
        <p:spPr>
          <a:xfrm>
            <a:off x="4035401" y="3842331"/>
            <a:ext cx="4635796" cy="277947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69888" y="5938838"/>
            <a:ext cx="41189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hr-HR" sz="1600" b="1" dirty="0" smtClean="0">
                <a:solidFill>
                  <a:srgbClr val="FF0000"/>
                </a:solidFill>
                <a:latin typeface="Comic Sans MS" pitchFamily="66" charset="0"/>
              </a:rPr>
              <a:t>Source</a:t>
            </a:r>
            <a:r>
              <a:rPr lang="hr-HR" sz="1600" b="1" dirty="0" smtClean="0">
                <a:solidFill>
                  <a:schemeClr val="accent6"/>
                </a:solidFill>
                <a:latin typeface="Comic Sans MS" pitchFamily="66" charset="0"/>
              </a:rPr>
              <a:t>: Beniston and Goyette, Global and Planetary Change (2007)</a:t>
            </a:r>
            <a:endParaRPr lang="hr-HR" sz="1600" dirty="0">
              <a:solidFill>
                <a:schemeClr val="accent6"/>
              </a:solidFill>
              <a:latin typeface="Comic Sans MS" pitchFamily="66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974513" y="1969735"/>
            <a:ext cx="326498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hr-HR" sz="2000" b="1" dirty="0" smtClean="0">
                <a:solidFill>
                  <a:srgbClr val="FF0000"/>
                </a:solidFill>
                <a:latin typeface="Comic Sans MS" pitchFamily="66" charset="0"/>
              </a:rPr>
              <a:t>Shift in the frequency of occurrence with same variability</a:t>
            </a:r>
            <a:endParaRPr lang="hr-HR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49916" y="4461574"/>
            <a:ext cx="326498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hr-HR" sz="2000" b="1" dirty="0" smtClean="0">
                <a:solidFill>
                  <a:srgbClr val="FF0000"/>
                </a:solidFill>
                <a:latin typeface="Comic Sans MS" pitchFamily="66" charset="0"/>
              </a:rPr>
              <a:t>Shift in the frequency of occurrence with increased variability</a:t>
            </a:r>
            <a:endParaRPr lang="hr-HR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082407" y="1579311"/>
            <a:ext cx="13045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hr-HR" sz="1800" b="1" dirty="0" smtClean="0">
                <a:solidFill>
                  <a:srgbClr val="FF0000"/>
                </a:solidFill>
                <a:latin typeface="Comic Sans MS" pitchFamily="66" charset="0"/>
              </a:rPr>
              <a:t>Climate A</a:t>
            </a:r>
            <a:endParaRPr lang="hr-HR" sz="1800" dirty="0">
              <a:solidFill>
                <a:schemeClr val="accent6"/>
              </a:solidFill>
              <a:latin typeface="Comic Sans MS" pitchFamily="66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538620" y="2266100"/>
            <a:ext cx="13045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hr-HR" sz="1800" b="1" dirty="0" smtClean="0">
                <a:solidFill>
                  <a:srgbClr val="FF0000"/>
                </a:solidFill>
                <a:latin typeface="Comic Sans MS" pitchFamily="66" charset="0"/>
              </a:rPr>
              <a:t>Climate B</a:t>
            </a:r>
            <a:endParaRPr lang="hr-HR" sz="1800" dirty="0">
              <a:solidFill>
                <a:schemeClr val="accent6"/>
              </a:solidFill>
              <a:latin typeface="Comic Sans MS" pitchFamily="66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rot="16200000" flipH="1">
            <a:off x="1632855" y="1989115"/>
            <a:ext cx="510642" cy="356266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643744" y="2636324"/>
            <a:ext cx="465118" cy="389903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Oval 14"/>
          <p:cNvSpPr/>
          <p:nvPr/>
        </p:nvSpPr>
        <p:spPr bwMode="auto">
          <a:xfrm>
            <a:off x="1710047" y="2743200"/>
            <a:ext cx="356259" cy="356259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714998" y="3358738"/>
            <a:ext cx="356259" cy="35625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733798" y="3230089"/>
            <a:ext cx="356259" cy="356259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7398327" y="5593278"/>
            <a:ext cx="356259" cy="77189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4797404" y="4023648"/>
            <a:ext cx="13045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hr-HR" sz="1800" b="1" dirty="0" smtClean="0">
                <a:solidFill>
                  <a:srgbClr val="FF0000"/>
                </a:solidFill>
                <a:latin typeface="Comic Sans MS" pitchFamily="66" charset="0"/>
              </a:rPr>
              <a:t>Climate A</a:t>
            </a:r>
            <a:endParaRPr lang="hr-HR" sz="1800" dirty="0">
              <a:solidFill>
                <a:schemeClr val="accent6"/>
              </a:solidFill>
              <a:latin typeface="Comic Sans MS" pitchFamily="66" charset="0"/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7253617" y="4710437"/>
            <a:ext cx="13045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hr-HR" sz="1800" b="1" dirty="0" smtClean="0">
                <a:solidFill>
                  <a:srgbClr val="FF0000"/>
                </a:solidFill>
                <a:latin typeface="Comic Sans MS" pitchFamily="66" charset="0"/>
              </a:rPr>
              <a:t>Climate B</a:t>
            </a:r>
            <a:endParaRPr lang="hr-HR" sz="1800" dirty="0">
              <a:solidFill>
                <a:schemeClr val="accent6"/>
              </a:solidFill>
              <a:latin typeface="Comic Sans MS" pitchFamily="66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rot="16200000" flipH="1">
            <a:off x="5347852" y="4433452"/>
            <a:ext cx="510642" cy="356266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rot="5400000">
            <a:off x="7358741" y="5080661"/>
            <a:ext cx="465118" cy="389903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Oval 22"/>
          <p:cNvSpPr/>
          <p:nvPr/>
        </p:nvSpPr>
        <p:spPr bwMode="auto">
          <a:xfrm>
            <a:off x="5401295" y="5365669"/>
            <a:ext cx="356259" cy="500741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77800" y="300038"/>
            <a:ext cx="882650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Causes of climate change</a:t>
            </a:r>
          </a:p>
          <a:p>
            <a:pPr algn="l"/>
            <a:endParaRPr lang="en-GB" sz="14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algn="l"/>
            <a:endParaRPr lang="en-GB" sz="18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algn="l"/>
            <a:r>
              <a:rPr lang="en-GB" sz="1800" b="1" dirty="0" smtClean="0">
                <a:solidFill>
                  <a:schemeClr val="accent2"/>
                </a:solidFill>
                <a:latin typeface="Comic Sans MS" pitchFamily="66" charset="0"/>
              </a:rPr>
              <a:t>* Change in Earth’s energy balance   </a:t>
            </a:r>
          </a:p>
          <a:p>
            <a:pPr algn="l"/>
            <a:endParaRPr lang="hr-HR" sz="18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algn="l"/>
            <a:r>
              <a:rPr lang="en-GB" sz="1800" b="1" dirty="0" smtClean="0">
                <a:solidFill>
                  <a:schemeClr val="accent2"/>
                </a:solidFill>
                <a:latin typeface="Comic Sans MS" pitchFamily="66" charset="0"/>
              </a:rPr>
              <a:t>* </a:t>
            </a:r>
            <a:r>
              <a:rPr lang="en-GB" sz="1800" b="1" dirty="0" smtClean="0">
                <a:solidFill>
                  <a:srgbClr val="FF0000"/>
                </a:solidFill>
                <a:latin typeface="Comic Sans MS" pitchFamily="66" charset="0"/>
              </a:rPr>
              <a:t>Natural causes</a:t>
            </a:r>
            <a:r>
              <a:rPr lang="en-GB" sz="1800" b="1" dirty="0" smtClean="0">
                <a:solidFill>
                  <a:schemeClr val="accent2"/>
                </a:solidFill>
                <a:latin typeface="Comic Sans MS" pitchFamily="66" charset="0"/>
              </a:rPr>
              <a:t> of climate change</a:t>
            </a:r>
          </a:p>
          <a:p>
            <a:pPr algn="l"/>
            <a:endParaRPr lang="en-GB" sz="18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algn="l"/>
            <a:r>
              <a:rPr lang="en-GB" sz="1800" b="1" dirty="0" smtClean="0">
                <a:solidFill>
                  <a:schemeClr val="accent2"/>
                </a:solidFill>
                <a:latin typeface="Comic Sans MS" pitchFamily="66" charset="0"/>
              </a:rPr>
              <a:t>   </a:t>
            </a:r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*</a:t>
            </a:r>
            <a:r>
              <a:rPr lang="en-GB" sz="1800" b="1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GB" sz="1800" b="1" dirty="0" smtClean="0">
                <a:solidFill>
                  <a:schemeClr val="accent2"/>
                </a:solidFill>
                <a:latin typeface="Comic Sans MS" pitchFamily="66" charset="0"/>
              </a:rPr>
              <a:t>variation in the Sun’s energy reaching Earth</a:t>
            </a:r>
          </a:p>
          <a:p>
            <a:pPr algn="l"/>
            <a:r>
              <a:rPr lang="en-GB" sz="1800" b="1" dirty="0" smtClean="0">
                <a:solidFill>
                  <a:schemeClr val="accent2"/>
                </a:solidFill>
                <a:latin typeface="Comic Sans MS" pitchFamily="66" charset="0"/>
              </a:rPr>
              <a:t>   </a:t>
            </a:r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*</a:t>
            </a:r>
            <a:r>
              <a:rPr lang="en-GB" sz="1800" b="1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GB" sz="1800" b="1" dirty="0" smtClean="0">
                <a:solidFill>
                  <a:schemeClr val="accent2"/>
                </a:solidFill>
                <a:latin typeface="Comic Sans MS" pitchFamily="66" charset="0"/>
              </a:rPr>
              <a:t>changes in Earth’s orbit</a:t>
            </a:r>
          </a:p>
          <a:p>
            <a:pPr algn="l"/>
            <a:r>
              <a:rPr lang="en-GB" sz="1800" b="1" dirty="0" smtClean="0">
                <a:solidFill>
                  <a:schemeClr val="accent2"/>
                </a:solidFill>
                <a:latin typeface="Comic Sans MS" pitchFamily="66" charset="0"/>
              </a:rPr>
              <a:t>   </a:t>
            </a:r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*</a:t>
            </a:r>
            <a:r>
              <a:rPr lang="en-GB" sz="1800" b="1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GB" sz="1800" b="1" dirty="0" smtClean="0">
                <a:solidFill>
                  <a:schemeClr val="accent2"/>
                </a:solidFill>
                <a:latin typeface="Comic Sans MS" pitchFamily="66" charset="0"/>
              </a:rPr>
              <a:t>volcanic eruptions (aerosols)</a:t>
            </a:r>
          </a:p>
          <a:p>
            <a:pPr algn="l"/>
            <a:endParaRPr lang="en-GB" sz="18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algn="l"/>
            <a:r>
              <a:rPr lang="en-GB" sz="1800" b="1" dirty="0" smtClean="0">
                <a:solidFill>
                  <a:schemeClr val="accent2"/>
                </a:solidFill>
                <a:latin typeface="Comic Sans MS" pitchFamily="66" charset="0"/>
              </a:rPr>
              <a:t>* </a:t>
            </a:r>
            <a:r>
              <a:rPr lang="en-GB" sz="1800" b="1" dirty="0" smtClean="0">
                <a:solidFill>
                  <a:srgbClr val="FF0000"/>
                </a:solidFill>
                <a:latin typeface="Comic Sans MS" pitchFamily="66" charset="0"/>
              </a:rPr>
              <a:t>Anthropogenic causes</a:t>
            </a:r>
            <a:r>
              <a:rPr lang="en-GB" sz="1800" b="1" dirty="0" smtClean="0">
                <a:solidFill>
                  <a:schemeClr val="accent2"/>
                </a:solidFill>
                <a:latin typeface="Comic Sans MS" pitchFamily="66" charset="0"/>
              </a:rPr>
              <a:t> of climate change</a:t>
            </a:r>
          </a:p>
          <a:p>
            <a:pPr algn="l"/>
            <a:endParaRPr lang="en-GB" sz="18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l"/>
            <a:r>
              <a:rPr lang="en-GB" sz="1800" b="1" dirty="0" smtClean="0">
                <a:solidFill>
                  <a:schemeClr val="accent2"/>
                </a:solidFill>
                <a:latin typeface="Comic Sans MS" pitchFamily="66" charset="0"/>
              </a:rPr>
              <a:t>   </a:t>
            </a:r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*</a:t>
            </a:r>
            <a:r>
              <a:rPr lang="en-GB" sz="1800" b="1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GB" sz="1800" b="1" dirty="0" smtClean="0">
                <a:solidFill>
                  <a:schemeClr val="accent2"/>
                </a:solidFill>
                <a:latin typeface="Comic Sans MS" pitchFamily="66" charset="0"/>
              </a:rPr>
              <a:t>deforestation </a:t>
            </a:r>
          </a:p>
          <a:p>
            <a:pPr algn="l"/>
            <a:r>
              <a:rPr lang="en-GB" sz="1800" b="1" dirty="0" smtClean="0">
                <a:solidFill>
                  <a:schemeClr val="accent2"/>
                </a:solidFill>
                <a:latin typeface="Comic Sans MS" pitchFamily="66" charset="0"/>
              </a:rPr>
              <a:t>   </a:t>
            </a:r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*</a:t>
            </a:r>
            <a:r>
              <a:rPr lang="en-GB" sz="1800" b="1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GB" sz="1800" b="1" dirty="0" smtClean="0">
                <a:solidFill>
                  <a:schemeClr val="accent2"/>
                </a:solidFill>
                <a:latin typeface="Comic Sans MS" pitchFamily="66" charset="0"/>
              </a:rPr>
              <a:t>land use </a:t>
            </a:r>
          </a:p>
          <a:p>
            <a:pPr algn="l"/>
            <a:r>
              <a:rPr lang="en-GB" sz="1800" b="1" dirty="0" smtClean="0">
                <a:solidFill>
                  <a:schemeClr val="accent2"/>
                </a:solidFill>
                <a:latin typeface="Comic Sans MS" pitchFamily="66" charset="0"/>
              </a:rPr>
              <a:t>   </a:t>
            </a:r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*</a:t>
            </a:r>
            <a:r>
              <a:rPr lang="en-GB" sz="1800" b="1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GB" sz="1800" b="1" dirty="0" smtClean="0">
                <a:solidFill>
                  <a:schemeClr val="accent2"/>
                </a:solidFill>
                <a:latin typeface="Comic Sans MS" pitchFamily="66" charset="0"/>
              </a:rPr>
              <a:t>burning of fossil fuels</a:t>
            </a:r>
          </a:p>
          <a:p>
            <a:pPr algn="l"/>
            <a:endParaRPr lang="en-GB" sz="18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algn="l"/>
            <a:r>
              <a:rPr lang="en-GB" sz="1800" b="1" dirty="0" smtClean="0">
                <a:solidFill>
                  <a:schemeClr val="accent2"/>
                </a:solidFill>
                <a:latin typeface="Comic Sans MS" pitchFamily="66" charset="0"/>
              </a:rPr>
              <a:t>  They cause the increase in CO</a:t>
            </a:r>
            <a:r>
              <a:rPr lang="en-GB" sz="1800" b="1" baseline="-25000" dirty="0" smtClean="0">
                <a:solidFill>
                  <a:schemeClr val="accent2"/>
                </a:solidFill>
                <a:latin typeface="Comic Sans MS" pitchFamily="66" charset="0"/>
              </a:rPr>
              <a:t>2</a:t>
            </a:r>
            <a:r>
              <a:rPr lang="en-GB" sz="1800" b="1" dirty="0" smtClean="0">
                <a:solidFill>
                  <a:schemeClr val="accent2"/>
                </a:solidFill>
                <a:latin typeface="Comic Sans MS" pitchFamily="66" charset="0"/>
              </a:rPr>
              <a:t> levels, aerosols, ozone depletion </a:t>
            </a:r>
          </a:p>
          <a:p>
            <a:pPr algn="l"/>
            <a:endParaRPr lang="hr-HR" sz="18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1425039" y="3515530"/>
            <a:ext cx="5451475" cy="2449512"/>
            <a:chOff x="1425039" y="3515530"/>
            <a:chExt cx="5451475" cy="2449512"/>
          </a:xfrm>
        </p:grpSpPr>
        <p:pic>
          <p:nvPicPr>
            <p:cNvPr id="17413" name="Picture 5" descr="1"/>
            <p:cNvPicPr>
              <a:picLocks noChangeAspect="1" noChangeArrowheads="1"/>
            </p:cNvPicPr>
            <p:nvPr/>
          </p:nvPicPr>
          <p:blipFill>
            <a:blip r:embed="rId2"/>
            <a:srcRect l="3000" t="21600" b="50000"/>
            <a:stretch>
              <a:fillRect/>
            </a:stretch>
          </p:blipFill>
          <p:spPr bwMode="auto">
            <a:xfrm>
              <a:off x="1586143" y="3515530"/>
              <a:ext cx="5290304" cy="2161719"/>
            </a:xfrm>
            <a:prstGeom prst="rect">
              <a:avLst/>
            </a:prstGeom>
            <a:noFill/>
          </p:spPr>
        </p:pic>
        <p:pic>
          <p:nvPicPr>
            <p:cNvPr id="17414" name="Picture 6" descr="1"/>
            <p:cNvPicPr>
              <a:picLocks noChangeAspect="1" noChangeArrowheads="1"/>
            </p:cNvPicPr>
            <p:nvPr/>
          </p:nvPicPr>
          <p:blipFill>
            <a:blip r:embed="rId2"/>
            <a:srcRect t="95100"/>
            <a:stretch>
              <a:fillRect/>
            </a:stretch>
          </p:blipFill>
          <p:spPr bwMode="auto">
            <a:xfrm>
              <a:off x="1425039" y="5594026"/>
              <a:ext cx="5451475" cy="371016"/>
            </a:xfrm>
            <a:prstGeom prst="rect">
              <a:avLst/>
            </a:prstGeom>
            <a:noFill/>
          </p:spPr>
        </p:pic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7800" y="300038"/>
            <a:ext cx="88265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hr-HR" b="1" dirty="0" smtClean="0">
                <a:solidFill>
                  <a:srgbClr val="FF0000"/>
                </a:solidFill>
                <a:latin typeface="Comic Sans MS" pitchFamily="66" charset="0"/>
              </a:rPr>
              <a:t>Observed climate change</a:t>
            </a:r>
            <a:endParaRPr lang="hr-HR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l"/>
            <a:endParaRPr lang="hr-HR" sz="14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algn="l"/>
            <a:endParaRPr lang="hr-HR" sz="14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algn="l"/>
            <a:r>
              <a:rPr lang="hr-HR" sz="1400" b="1" dirty="0" smtClean="0">
                <a:solidFill>
                  <a:schemeClr val="accent2"/>
                </a:solidFill>
                <a:latin typeface="Comic Sans MS" pitchFamily="66" charset="0"/>
              </a:rPr>
              <a:t>* </a:t>
            </a:r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Climate </a:t>
            </a:r>
            <a:r>
              <a:rPr lang="en-US" sz="1800" b="1" dirty="0" smtClean="0">
                <a:solidFill>
                  <a:schemeClr val="accent2"/>
                </a:solidFill>
                <a:latin typeface="Comic Sans MS" pitchFamily="66" charset="0"/>
              </a:rPr>
              <a:t>variability and climate change </a:t>
            </a:r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contribute</a:t>
            </a:r>
            <a:r>
              <a:rPr lang="en-US" sz="1800" b="1" dirty="0" smtClean="0">
                <a:solidFill>
                  <a:schemeClr val="accent2"/>
                </a:solidFill>
                <a:latin typeface="Comic Sans MS" pitchFamily="66" charset="0"/>
              </a:rPr>
              <a:t> to modern climate </a:t>
            </a:r>
            <a:endParaRPr lang="hr-HR" sz="18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algn="l"/>
            <a:endParaRPr lang="hr-HR" sz="18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algn="l"/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* Climate </a:t>
            </a:r>
            <a:r>
              <a:rPr lang="en-US" sz="1800" b="1" dirty="0" smtClean="0">
                <a:solidFill>
                  <a:schemeClr val="accent2"/>
                </a:solidFill>
                <a:latin typeface="Comic Sans MS" pitchFamily="66" charset="0"/>
              </a:rPr>
              <a:t>variability is "superimposed" on the climate change long-term </a:t>
            </a:r>
            <a:endParaRPr lang="hr-HR" sz="18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algn="l"/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  </a:t>
            </a:r>
            <a:r>
              <a:rPr lang="en-US" sz="1800" b="1" dirty="0" smtClean="0">
                <a:solidFill>
                  <a:schemeClr val="accent2"/>
                </a:solidFill>
                <a:latin typeface="Comic Sans MS" pitchFamily="66" charset="0"/>
              </a:rPr>
              <a:t>evolution </a:t>
            </a:r>
            <a:endParaRPr lang="hr-HR" sz="18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algn="l"/>
            <a:endParaRPr lang="hr-HR" sz="18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algn="l"/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* D</a:t>
            </a:r>
            <a:r>
              <a:rPr lang="en-US" sz="1800" b="1" dirty="0" err="1" smtClean="0">
                <a:solidFill>
                  <a:schemeClr val="accent2"/>
                </a:solidFill>
                <a:latin typeface="Comic Sans MS" pitchFamily="66" charset="0"/>
              </a:rPr>
              <a:t>etection</a:t>
            </a:r>
            <a:r>
              <a:rPr lang="en-US" sz="1800" b="1" dirty="0" smtClean="0">
                <a:solidFill>
                  <a:schemeClr val="accent2"/>
                </a:solidFill>
                <a:latin typeface="Comic Sans MS" pitchFamily="66" charset="0"/>
              </a:rPr>
              <a:t> of </a:t>
            </a:r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climate change </a:t>
            </a:r>
            <a:r>
              <a:rPr lang="en-US" sz="1800" b="1" dirty="0" smtClean="0">
                <a:solidFill>
                  <a:schemeClr val="accent2"/>
                </a:solidFill>
                <a:latin typeface="Comic Sans MS" pitchFamily="66" charset="0"/>
              </a:rPr>
              <a:t>over a short time period </a:t>
            </a:r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may be </a:t>
            </a:r>
            <a:r>
              <a:rPr lang="en-US" sz="1800" b="1" dirty="0" smtClean="0">
                <a:solidFill>
                  <a:schemeClr val="accent2"/>
                </a:solidFill>
                <a:latin typeface="Comic Sans MS" pitchFamily="66" charset="0"/>
              </a:rPr>
              <a:t>difficult</a:t>
            </a:r>
            <a:endParaRPr lang="hr-HR" sz="1800" b="1" dirty="0" smtClean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027488" y="6258188"/>
            <a:ext cx="22783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hr-HR" sz="1800" b="1" dirty="0" smtClean="0">
                <a:solidFill>
                  <a:srgbClr val="FF0000"/>
                </a:solidFill>
                <a:latin typeface="Comic Sans MS" pitchFamily="66" charset="0"/>
              </a:rPr>
              <a:t>Climate variability</a:t>
            </a:r>
            <a:endParaRPr lang="hr-HR" sz="1800" dirty="0">
              <a:solidFill>
                <a:schemeClr val="accent6"/>
              </a:solidFill>
              <a:latin typeface="Comic Sans MS" pitchFamily="66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6459949" y="4689950"/>
            <a:ext cx="18409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hr-HR" sz="1800" b="1" dirty="0" smtClean="0">
                <a:solidFill>
                  <a:srgbClr val="FF0000"/>
                </a:solidFill>
                <a:latin typeface="Comic Sans MS" pitchFamily="66" charset="0"/>
              </a:rPr>
              <a:t>Climate change</a:t>
            </a:r>
            <a:endParaRPr lang="hr-HR" sz="1800" dirty="0">
              <a:solidFill>
                <a:schemeClr val="accent6"/>
              </a:solidFill>
              <a:latin typeface="Comic Sans MS" pitchFamily="66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rot="5400000" flipH="1" flipV="1">
            <a:off x="4096987" y="5165766"/>
            <a:ext cx="1615045" cy="59376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6200000" flipV="1">
            <a:off x="4659089" y="5466611"/>
            <a:ext cx="1391391" cy="21573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Right Brace 18"/>
          <p:cNvSpPr/>
          <p:nvPr/>
        </p:nvSpPr>
        <p:spPr bwMode="auto">
          <a:xfrm rot="2699520">
            <a:off x="6241106" y="3725699"/>
            <a:ext cx="279907" cy="1629164"/>
          </a:xfrm>
          <a:prstGeom prst="righ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369888" y="5938838"/>
            <a:ext cx="41189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hr-HR" sz="1600" b="1" dirty="0" smtClean="0">
                <a:solidFill>
                  <a:srgbClr val="FF0000"/>
                </a:solidFill>
                <a:latin typeface="Comic Sans MS" pitchFamily="66" charset="0"/>
              </a:rPr>
              <a:t>Source</a:t>
            </a:r>
            <a:r>
              <a:rPr lang="hr-HR" sz="1600" b="1" dirty="0" smtClean="0">
                <a:solidFill>
                  <a:schemeClr val="accent6"/>
                </a:solidFill>
                <a:latin typeface="Comic Sans MS" pitchFamily="66" charset="0"/>
              </a:rPr>
              <a:t>: Kennedy et al. </a:t>
            </a:r>
          </a:p>
          <a:p>
            <a:pPr algn="l"/>
            <a:r>
              <a:rPr lang="hr-HR" sz="1600" b="1" dirty="0" smtClean="0">
                <a:solidFill>
                  <a:schemeClr val="accent6"/>
                </a:solidFill>
                <a:latin typeface="Comic Sans MS" pitchFamily="66" charset="0"/>
              </a:rPr>
              <a:t>(Weather, August 2016)</a:t>
            </a:r>
            <a:endParaRPr lang="hr-HR" sz="1600" dirty="0">
              <a:solidFill>
                <a:schemeClr val="accent6"/>
              </a:solidFill>
              <a:latin typeface="Comic Sans MS" pitchFamily="66" charset="0"/>
            </a:endParaRPr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1541585" y="2930424"/>
            <a:ext cx="57498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1800" b="1" dirty="0" smtClean="0">
                <a:solidFill>
                  <a:srgbClr val="FF0000"/>
                </a:solidFill>
                <a:latin typeface="Comic Sans MS" pitchFamily="66" charset="0"/>
              </a:rPr>
              <a:t>Best estimate of observed annual temperature anomalies (relative to the period 1961-1990)</a:t>
            </a:r>
            <a:endParaRPr lang="hr-HR" sz="1800" dirty="0">
              <a:solidFill>
                <a:schemeClr val="accent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9" grpId="0" animBg="1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7800" y="300038"/>
            <a:ext cx="88265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hr-HR" b="1" dirty="0" smtClean="0">
                <a:solidFill>
                  <a:srgbClr val="FF0000"/>
                </a:solidFill>
                <a:latin typeface="Comic Sans MS" pitchFamily="66" charset="0"/>
              </a:rPr>
              <a:t>Observed climate change</a:t>
            </a:r>
            <a:endParaRPr lang="hr-HR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l"/>
            <a:endParaRPr lang="hr-HR" sz="1400" b="1" dirty="0" smtClean="0">
              <a:solidFill>
                <a:schemeClr val="accent2"/>
              </a:solidFill>
              <a:latin typeface="Comic Sans MS" pitchFamily="66" charset="0"/>
            </a:endParaRPr>
          </a:p>
        </p:txBody>
      </p:sp>
      <p:grpSp>
        <p:nvGrpSpPr>
          <p:cNvPr id="44034" name="Group 2"/>
          <p:cNvGrpSpPr>
            <a:grpSpLocks noChangeAspect="1"/>
          </p:cNvGrpSpPr>
          <p:nvPr/>
        </p:nvGrpSpPr>
        <p:grpSpPr bwMode="auto">
          <a:xfrm>
            <a:off x="3386818" y="1018638"/>
            <a:ext cx="3984498" cy="5678424"/>
            <a:chOff x="0" y="0"/>
            <a:chExt cx="3688584" cy="4380309"/>
          </a:xfrm>
        </p:grpSpPr>
        <p:grpSp>
          <p:nvGrpSpPr>
            <p:cNvPr id="44035" name="Group 3"/>
            <p:cNvGrpSpPr>
              <a:grpSpLocks/>
            </p:cNvGrpSpPr>
            <p:nvPr/>
          </p:nvGrpSpPr>
          <p:grpSpPr bwMode="auto">
            <a:xfrm>
              <a:off x="318365" y="0"/>
              <a:ext cx="3370191" cy="4257576"/>
              <a:chOff x="0" y="0"/>
              <a:chExt cx="3370191" cy="4257576"/>
            </a:xfrm>
          </p:grpSpPr>
          <p:pic>
            <p:nvPicPr>
              <p:cNvPr id="44036" name="Picture 4" descr="pasted-image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8600" t="64799" b="18100"/>
              <a:stretch>
                <a:fillRect/>
              </a:stretch>
            </p:blipFill>
            <p:spPr bwMode="auto">
              <a:xfrm>
                <a:off x="0" y="2960092"/>
                <a:ext cx="3370191" cy="1297483"/>
              </a:xfrm>
              <a:prstGeom prst="rect">
                <a:avLst/>
              </a:prstGeom>
              <a:noFill/>
            </p:spPr>
          </p:pic>
          <p:pic>
            <p:nvPicPr>
              <p:cNvPr id="44037" name="Picture 5" descr="pasted-imag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8600" b="83000"/>
              <a:stretch>
                <a:fillRect/>
              </a:stretch>
            </p:blipFill>
            <p:spPr bwMode="auto">
              <a:xfrm>
                <a:off x="0" y="0"/>
                <a:ext cx="3370191" cy="1298773"/>
              </a:xfrm>
              <a:prstGeom prst="rect">
                <a:avLst/>
              </a:prstGeom>
              <a:noFill/>
            </p:spPr>
          </p:pic>
          <p:pic>
            <p:nvPicPr>
              <p:cNvPr id="44038" name="Picture 6" descr="pasted-imag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8600" t="32700" b="50000"/>
              <a:stretch>
                <a:fillRect/>
              </a:stretch>
            </p:blipFill>
            <p:spPr bwMode="auto">
              <a:xfrm>
                <a:off x="0" y="1478858"/>
                <a:ext cx="3370191" cy="1315475"/>
              </a:xfrm>
              <a:prstGeom prst="rect">
                <a:avLst/>
              </a:prstGeom>
              <a:noFill/>
            </p:spPr>
          </p:pic>
        </p:grpSp>
        <p:pic>
          <p:nvPicPr>
            <p:cNvPr id="44039" name="Picture 7" descr="pasted-image"/>
            <p:cNvPicPr>
              <a:picLocks noChangeAspect="1" noChangeArrowheads="1"/>
            </p:cNvPicPr>
            <p:nvPr/>
          </p:nvPicPr>
          <p:blipFill>
            <a:blip r:embed="rId5" cstate="print"/>
            <a:srcRect t="96800"/>
            <a:stretch>
              <a:fillRect/>
            </a:stretch>
          </p:blipFill>
          <p:spPr bwMode="auto">
            <a:xfrm>
              <a:off x="0" y="4134743"/>
              <a:ext cx="3688584" cy="245566"/>
            </a:xfrm>
            <a:prstGeom prst="rect">
              <a:avLst/>
            </a:prstGeom>
            <a:noFill/>
          </p:spPr>
        </p:pic>
      </p:grp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69888" y="5938838"/>
            <a:ext cx="32639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hr-HR" sz="1600" b="1" dirty="0" smtClean="0">
                <a:solidFill>
                  <a:srgbClr val="FF0000"/>
                </a:solidFill>
                <a:latin typeface="Comic Sans MS" pitchFamily="66" charset="0"/>
              </a:rPr>
              <a:t>Source</a:t>
            </a:r>
            <a:r>
              <a:rPr lang="hr-HR" sz="1600" b="1" dirty="0" smtClean="0">
                <a:solidFill>
                  <a:schemeClr val="accent6"/>
                </a:solidFill>
                <a:latin typeface="Comic Sans MS" pitchFamily="66" charset="0"/>
              </a:rPr>
              <a:t>: State of the climate (BAMS, August 2016)</a:t>
            </a:r>
            <a:endParaRPr lang="hr-HR" sz="1600" dirty="0">
              <a:solidFill>
                <a:schemeClr val="accent6"/>
              </a:solidFill>
              <a:latin typeface="Comic Sans MS" pitchFamily="66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82802" y="1837893"/>
            <a:ext cx="346980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hr-HR" sz="1800" b="1" dirty="0" smtClean="0">
                <a:solidFill>
                  <a:srgbClr val="FF0000"/>
                </a:solidFill>
                <a:latin typeface="Comic Sans MS" pitchFamily="66" charset="0"/>
              </a:rPr>
              <a:t>Observed temperature </a:t>
            </a:r>
          </a:p>
          <a:p>
            <a:pPr algn="l"/>
            <a:r>
              <a:rPr lang="hr-HR" sz="1800" b="1" dirty="0" smtClean="0">
                <a:solidFill>
                  <a:srgbClr val="FF0000"/>
                </a:solidFill>
                <a:latin typeface="Comic Sans MS" pitchFamily="66" charset="0"/>
              </a:rPr>
              <a:t>anomalies relative to the </a:t>
            </a:r>
          </a:p>
          <a:p>
            <a:pPr algn="l"/>
            <a:r>
              <a:rPr lang="hr-HR" sz="1800" b="1" dirty="0" smtClean="0">
                <a:solidFill>
                  <a:srgbClr val="FF0000"/>
                </a:solidFill>
                <a:latin typeface="Comic Sans MS" pitchFamily="66" charset="0"/>
              </a:rPr>
              <a:t>period 1981-2010</a:t>
            </a:r>
            <a:endParaRPr lang="hr-HR" sz="1800" dirty="0">
              <a:solidFill>
                <a:schemeClr val="accent6"/>
              </a:solidFill>
              <a:latin typeface="Comic Sans MS" pitchFamily="66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7346642" y="1586533"/>
            <a:ext cx="15004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hr-HR" sz="1800" b="1" dirty="0" smtClean="0">
                <a:solidFill>
                  <a:srgbClr val="FF0000"/>
                </a:solidFill>
                <a:latin typeface="Comic Sans MS" pitchFamily="66" charset="0"/>
              </a:rPr>
              <a:t>Land and </a:t>
            </a:r>
          </a:p>
          <a:p>
            <a:pPr algn="l"/>
            <a:r>
              <a:rPr lang="hr-HR" sz="1800" b="1" dirty="0" smtClean="0">
                <a:solidFill>
                  <a:srgbClr val="FF0000"/>
                </a:solidFill>
                <a:latin typeface="Comic Sans MS" pitchFamily="66" charset="0"/>
              </a:rPr>
              <a:t>ocean</a:t>
            </a:r>
            <a:endParaRPr lang="hr-HR" sz="1800" dirty="0">
              <a:solidFill>
                <a:schemeClr val="accent6"/>
              </a:solidFill>
              <a:latin typeface="Comic Sans MS" pitchFamily="66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7346642" y="3532108"/>
            <a:ext cx="15004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hr-HR" sz="1800" b="1" dirty="0" smtClean="0">
                <a:solidFill>
                  <a:srgbClr val="FF0000"/>
                </a:solidFill>
                <a:latin typeface="Comic Sans MS" pitchFamily="66" charset="0"/>
              </a:rPr>
              <a:t>Land only</a:t>
            </a:r>
            <a:endParaRPr lang="hr-HR" sz="1800" dirty="0">
              <a:solidFill>
                <a:schemeClr val="accent6"/>
              </a:solidFill>
              <a:latin typeface="Comic Sans MS" pitchFamily="66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7346642" y="5455910"/>
            <a:ext cx="1488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hr-HR" sz="1800" b="1" dirty="0" smtClean="0">
                <a:solidFill>
                  <a:srgbClr val="FF0000"/>
                </a:solidFill>
                <a:latin typeface="Comic Sans MS" pitchFamily="66" charset="0"/>
              </a:rPr>
              <a:t>Ocean only</a:t>
            </a:r>
            <a:endParaRPr lang="hr-HR" sz="1800" dirty="0">
              <a:solidFill>
                <a:schemeClr val="accent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7800" y="300038"/>
            <a:ext cx="88265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hr-HR" b="1" dirty="0" smtClean="0">
                <a:solidFill>
                  <a:srgbClr val="FF0000"/>
                </a:solidFill>
                <a:latin typeface="Comic Sans MS" pitchFamily="66" charset="0"/>
              </a:rPr>
              <a:t>Observed climate change</a:t>
            </a:r>
            <a:endParaRPr lang="hr-HR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l"/>
            <a:endParaRPr lang="hr-HR" sz="1400" b="1" dirty="0" smtClean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5" name="officeArt object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4022" y="1305112"/>
            <a:ext cx="6387869" cy="484493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99576" y="1917063"/>
            <a:ext cx="10848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hr-HR" sz="1800" b="1" dirty="0" smtClean="0">
                <a:solidFill>
                  <a:srgbClr val="FF0000"/>
                </a:solidFill>
                <a:latin typeface="Comic Sans MS" pitchFamily="66" charset="0"/>
              </a:rPr>
              <a:t>Winter</a:t>
            </a:r>
            <a:endParaRPr lang="hr-HR" sz="1800" dirty="0">
              <a:solidFill>
                <a:schemeClr val="accent6"/>
              </a:solidFill>
              <a:latin typeface="Comic Sans MS" pitchFamily="66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643526" y="1928938"/>
            <a:ext cx="12035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hr-HR" sz="1800" b="1" dirty="0" smtClean="0">
                <a:solidFill>
                  <a:srgbClr val="FF0000"/>
                </a:solidFill>
                <a:latin typeface="Comic Sans MS" pitchFamily="66" charset="0"/>
              </a:rPr>
              <a:t>Spring</a:t>
            </a:r>
            <a:endParaRPr lang="hr-HR" sz="1800" dirty="0">
              <a:solidFill>
                <a:schemeClr val="accent6"/>
              </a:solidFill>
              <a:latin typeface="Comic Sans MS" pitchFamily="66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15636" y="4375255"/>
            <a:ext cx="11519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hr-HR" sz="1800" b="1" dirty="0" smtClean="0">
                <a:solidFill>
                  <a:srgbClr val="FF0000"/>
                </a:solidFill>
                <a:latin typeface="Comic Sans MS" pitchFamily="66" charset="0"/>
              </a:rPr>
              <a:t>Summer</a:t>
            </a:r>
            <a:endParaRPr lang="hr-HR" sz="1800" dirty="0">
              <a:solidFill>
                <a:schemeClr val="accent6"/>
              </a:solidFill>
              <a:latin typeface="Comic Sans MS" pitchFamily="66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7643526" y="4375256"/>
            <a:ext cx="11085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hr-HR" sz="1800" b="1" dirty="0" smtClean="0">
                <a:solidFill>
                  <a:srgbClr val="FF0000"/>
                </a:solidFill>
                <a:latin typeface="Comic Sans MS" pitchFamily="66" charset="0"/>
              </a:rPr>
              <a:t>Autumn</a:t>
            </a:r>
            <a:endParaRPr lang="hr-HR" sz="1800" dirty="0">
              <a:solidFill>
                <a:schemeClr val="accent6"/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69888" y="5938838"/>
            <a:ext cx="41189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hr-HR" sz="1600" b="1" dirty="0" smtClean="0">
                <a:solidFill>
                  <a:srgbClr val="FF0000"/>
                </a:solidFill>
                <a:latin typeface="Comic Sans MS" pitchFamily="66" charset="0"/>
              </a:rPr>
              <a:t>Source</a:t>
            </a:r>
            <a:r>
              <a:rPr lang="hr-HR" sz="1600" b="1" dirty="0" smtClean="0">
                <a:solidFill>
                  <a:schemeClr val="accent6"/>
                </a:solidFill>
                <a:latin typeface="Comic Sans MS" pitchFamily="66" charset="0"/>
              </a:rPr>
              <a:t>: Kennedy et al. </a:t>
            </a:r>
          </a:p>
          <a:p>
            <a:pPr algn="l"/>
            <a:r>
              <a:rPr lang="hr-HR" sz="1600" b="1" dirty="0" smtClean="0">
                <a:solidFill>
                  <a:schemeClr val="accent6"/>
                </a:solidFill>
                <a:latin typeface="Comic Sans MS" pitchFamily="66" charset="0"/>
              </a:rPr>
              <a:t>(Weather, August 2016)</a:t>
            </a:r>
            <a:endParaRPr lang="hr-HR" sz="1600" dirty="0">
              <a:solidFill>
                <a:schemeClr val="accent6"/>
              </a:solidFill>
              <a:latin typeface="Comic Sans MS" pitchFamily="66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570781" y="727551"/>
            <a:ext cx="41625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1800" b="1" dirty="0" smtClean="0">
                <a:solidFill>
                  <a:srgbClr val="FF0000"/>
                </a:solidFill>
                <a:latin typeface="Comic Sans MS" pitchFamily="66" charset="0"/>
              </a:rPr>
              <a:t>Temperature anomalies in 2015</a:t>
            </a:r>
          </a:p>
          <a:p>
            <a:pPr algn="l"/>
            <a:r>
              <a:rPr lang="hr-HR" sz="1800" b="1" dirty="0" smtClean="0">
                <a:solidFill>
                  <a:srgbClr val="FF0000"/>
                </a:solidFill>
                <a:latin typeface="Comic Sans MS" pitchFamily="66" charset="0"/>
              </a:rPr>
              <a:t>relative to the period 1961-1990</a:t>
            </a:r>
            <a:endParaRPr lang="hr-HR" sz="1800" dirty="0">
              <a:solidFill>
                <a:schemeClr val="accent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7800" y="300038"/>
            <a:ext cx="88265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Future climate change</a:t>
            </a:r>
            <a:r>
              <a:rPr lang="hr-HR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 algn="l"/>
            <a:endParaRPr lang="hr-HR" sz="18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hr-HR" b="1" dirty="0" smtClean="0">
                <a:solidFill>
                  <a:srgbClr val="FF0000"/>
                </a:solidFill>
                <a:latin typeface="Comic Sans MS" pitchFamily="66" charset="0"/>
              </a:rPr>
              <a:t>Modelling climate change = Modelling Earth system</a:t>
            </a:r>
            <a:endParaRPr lang="en-GB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l"/>
            <a:endParaRPr lang="en-GB" sz="1400" b="1" dirty="0" smtClean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r="14503" b="69157"/>
          <a:stretch>
            <a:fillRect/>
          </a:stretch>
        </p:blipFill>
        <p:spPr bwMode="auto">
          <a:xfrm>
            <a:off x="1004324" y="1927338"/>
            <a:ext cx="6791143" cy="3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69888" y="5938838"/>
            <a:ext cx="21951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hr-HR" sz="1600" b="1" dirty="0" smtClean="0">
                <a:solidFill>
                  <a:srgbClr val="FF0000"/>
                </a:solidFill>
                <a:latin typeface="Comic Sans MS" pitchFamily="66" charset="0"/>
              </a:rPr>
              <a:t>Source</a:t>
            </a:r>
            <a:r>
              <a:rPr lang="hr-HR" sz="1600" b="1" dirty="0" smtClean="0">
                <a:solidFill>
                  <a:schemeClr val="accent6"/>
                </a:solidFill>
                <a:latin typeface="Comic Sans MS" pitchFamily="66" charset="0"/>
              </a:rPr>
              <a:t>: IPCC 2013</a:t>
            </a:r>
            <a:endParaRPr lang="hr-HR" sz="1600" dirty="0">
              <a:solidFill>
                <a:schemeClr val="accent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7800" y="300038"/>
            <a:ext cx="88265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Future climate change</a:t>
            </a:r>
          </a:p>
          <a:p>
            <a:pPr algn="l"/>
            <a:endParaRPr lang="en-GB" sz="14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algn="l"/>
            <a:r>
              <a:rPr lang="en-GB" sz="1800" b="1" dirty="0" smtClean="0">
                <a:solidFill>
                  <a:schemeClr val="accent2"/>
                </a:solidFill>
                <a:latin typeface="Comic Sans MS" pitchFamily="66" charset="0"/>
              </a:rPr>
              <a:t>* Uncertainties</a:t>
            </a:r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</a:p>
          <a:p>
            <a:pPr algn="l"/>
            <a:endParaRPr lang="hr-HR" sz="18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algn="l"/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Sources of uncertainities:		</a:t>
            </a:r>
            <a:endParaRPr lang="hr-HR" sz="14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algn="l"/>
            <a:endParaRPr lang="hr-HR" sz="14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algn="l"/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* </a:t>
            </a:r>
            <a:r>
              <a:rPr lang="hr-HR" sz="1800" b="1" dirty="0" smtClean="0">
                <a:solidFill>
                  <a:srgbClr val="FF0000"/>
                </a:solidFill>
                <a:latin typeface="Comic Sans MS" pitchFamily="66" charset="0"/>
              </a:rPr>
              <a:t>Natural variablity of climate system</a:t>
            </a:r>
          </a:p>
          <a:p>
            <a:pPr algn="l"/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   </a:t>
            </a:r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* </a:t>
            </a:r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chaotic interaction among components of climate system</a:t>
            </a:r>
          </a:p>
          <a:p>
            <a:pPr algn="l"/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   </a:t>
            </a:r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* </a:t>
            </a:r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natural fluctuation can “mask” future climate changes</a:t>
            </a:r>
          </a:p>
          <a:p>
            <a:pPr algn="l"/>
            <a:r>
              <a:rPr lang="hr-HR" sz="1400" b="1" dirty="0" smtClean="0">
                <a:solidFill>
                  <a:schemeClr val="accent2"/>
                </a:solidFill>
                <a:latin typeface="Comic Sans MS" pitchFamily="66" charset="0"/>
              </a:rPr>
              <a:t>  </a:t>
            </a:r>
          </a:p>
          <a:p>
            <a:pPr algn="l"/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* </a:t>
            </a:r>
            <a:r>
              <a:rPr lang="hr-HR" sz="1800" b="1" dirty="0" smtClean="0">
                <a:solidFill>
                  <a:srgbClr val="FF0000"/>
                </a:solidFill>
                <a:latin typeface="Comic Sans MS" pitchFamily="66" charset="0"/>
              </a:rPr>
              <a:t>Limits of scientific knowledge</a:t>
            </a:r>
          </a:p>
          <a:p>
            <a:pPr algn="l"/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   </a:t>
            </a:r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* </a:t>
            </a:r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limited understanding of climate system</a:t>
            </a:r>
          </a:p>
          <a:p>
            <a:pPr algn="l"/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   </a:t>
            </a:r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* </a:t>
            </a:r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inadequacy (imperfections) of climate models </a:t>
            </a:r>
          </a:p>
          <a:p>
            <a:pPr algn="l"/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   </a:t>
            </a:r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* </a:t>
            </a:r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uncertainties in initial conditions</a:t>
            </a:r>
          </a:p>
          <a:p>
            <a:pPr algn="l"/>
            <a:endParaRPr lang="hr-HR" sz="14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algn="l"/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* </a:t>
            </a:r>
            <a:r>
              <a:rPr lang="hr-HR" sz="1800" b="1" dirty="0" smtClean="0">
                <a:solidFill>
                  <a:srgbClr val="FF0000"/>
                </a:solidFill>
                <a:latin typeface="Comic Sans MS" pitchFamily="66" charset="0"/>
              </a:rPr>
              <a:t>Socio-economic uncertainty</a:t>
            </a:r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</a:p>
          <a:p>
            <a:pPr algn="l"/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   </a:t>
            </a:r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* depends </a:t>
            </a:r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on Earth’s population, industrial and </a:t>
            </a:r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technological </a:t>
            </a:r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development</a:t>
            </a:r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, </a:t>
            </a:r>
          </a:p>
          <a:p>
            <a:pPr algn="l"/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   </a:t>
            </a:r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... (scenario uncertainties) </a:t>
            </a:r>
            <a:endParaRPr lang="hr-HR" sz="1800" b="1" dirty="0" smtClean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7800" y="300038"/>
            <a:ext cx="88265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Future climate change</a:t>
            </a:r>
            <a:r>
              <a:rPr lang="hr-HR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hr-HR" b="1" dirty="0" smtClean="0">
                <a:solidFill>
                  <a:srgbClr val="FF0000"/>
                </a:solidFill>
                <a:latin typeface="Comic Sans MS" pitchFamily="66" charset="0"/>
              </a:rPr>
              <a:t>over Croatia </a:t>
            </a:r>
            <a:r>
              <a:rPr lang="hr-HR" sz="1400" b="1" dirty="0" smtClean="0">
                <a:solidFill>
                  <a:srgbClr val="FF0000"/>
                </a:solidFill>
                <a:latin typeface="Comic Sans MS" pitchFamily="66" charset="0"/>
              </a:rPr>
              <a:t>(I</a:t>
            </a:r>
            <a:r>
              <a:rPr lang="hr-HR" sz="1400" b="1" dirty="0" smtClean="0">
                <a:solidFill>
                  <a:srgbClr val="FF0000"/>
                </a:solidFill>
                <a:latin typeface="Comic Sans MS" pitchFamily="66" charset="0"/>
              </a:rPr>
              <a:t>. Güttler, L. Srnec, T. Stilinović)</a:t>
            </a:r>
            <a:endParaRPr lang="en-GB" sz="1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l"/>
            <a:endParaRPr lang="en-GB" sz="14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algn="l"/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CORDEX + RegCM (DHMZ) simulations on </a:t>
            </a:r>
            <a:r>
              <a:rPr lang="hr-HR" sz="1800" b="1" dirty="0" smtClean="0">
                <a:solidFill>
                  <a:srgbClr val="FF0000"/>
                </a:solidFill>
                <a:latin typeface="Comic Sans MS" pitchFamily="66" charset="0"/>
              </a:rPr>
              <a:t>VELEbit</a:t>
            </a:r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 supercomputer at SRCE</a:t>
            </a:r>
          </a:p>
        </p:txBody>
      </p:sp>
      <p:pic>
        <p:nvPicPr>
          <p:cNvPr id="7" name="officeArt object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656195" y="1538130"/>
            <a:ext cx="2868930" cy="24003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8" name="officeArt object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518148" y="1538130"/>
            <a:ext cx="2868930" cy="24003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9" name="officeArt object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656195" y="3938897"/>
            <a:ext cx="2868930" cy="24003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0" name="officeArt object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4518148" y="3938897"/>
            <a:ext cx="2868930" cy="24003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50194" y="2546455"/>
            <a:ext cx="10848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hr-HR" sz="1800" b="1" dirty="0" smtClean="0">
                <a:solidFill>
                  <a:srgbClr val="FF0000"/>
                </a:solidFill>
                <a:latin typeface="Comic Sans MS" pitchFamily="66" charset="0"/>
              </a:rPr>
              <a:t>Winter</a:t>
            </a:r>
            <a:endParaRPr lang="hr-HR" sz="1800" dirty="0">
              <a:solidFill>
                <a:schemeClr val="accent6"/>
              </a:solidFill>
              <a:latin typeface="Comic Sans MS" pitchFamily="66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66254" y="4885893"/>
            <a:ext cx="11519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hr-HR" sz="1800" b="1" dirty="0" smtClean="0">
                <a:solidFill>
                  <a:srgbClr val="FF0000"/>
                </a:solidFill>
                <a:latin typeface="Comic Sans MS" pitchFamily="66" charset="0"/>
              </a:rPr>
              <a:t>Summer</a:t>
            </a:r>
            <a:endParaRPr lang="hr-HR" sz="1800" dirty="0">
              <a:solidFill>
                <a:schemeClr val="accent6"/>
              </a:solidFill>
              <a:latin typeface="Comic Sans MS" pitchFamily="66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594532" y="1200585"/>
            <a:ext cx="10848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hr-HR" sz="1800" b="1" dirty="0" smtClean="0">
                <a:solidFill>
                  <a:srgbClr val="FF0000"/>
                </a:solidFill>
                <a:latin typeface="Comic Sans MS" pitchFamily="66" charset="0"/>
              </a:rPr>
              <a:t>P1 – </a:t>
            </a:r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P0</a:t>
            </a:r>
            <a:endParaRPr lang="hr-HR" sz="18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5442631" y="1200585"/>
            <a:ext cx="10848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hr-HR" sz="1800" b="1" dirty="0" smtClean="0">
                <a:solidFill>
                  <a:srgbClr val="FF0000"/>
                </a:solidFill>
                <a:latin typeface="Comic Sans MS" pitchFamily="66" charset="0"/>
              </a:rPr>
              <a:t>P2 – </a:t>
            </a:r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P0</a:t>
            </a:r>
            <a:endParaRPr lang="hr-HR" sz="18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7303325" y="1938835"/>
            <a:ext cx="20306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P0=1971-2000</a:t>
            </a:r>
            <a:endParaRPr lang="hr-HR" sz="18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7303325" y="2352492"/>
            <a:ext cx="20306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hr-HR" sz="1800" b="1" dirty="0" smtClean="0">
                <a:solidFill>
                  <a:srgbClr val="FF0000"/>
                </a:solidFill>
                <a:latin typeface="Comic Sans MS" pitchFamily="66" charset="0"/>
              </a:rPr>
              <a:t>P1=2011-2040</a:t>
            </a:r>
            <a:endParaRPr lang="hr-HR" sz="1800" dirty="0">
              <a:solidFill>
                <a:schemeClr val="accent6"/>
              </a:solidFill>
              <a:latin typeface="Comic Sans MS" pitchFamily="66" charset="0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7303325" y="2768129"/>
            <a:ext cx="20306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hr-HR" sz="1800" b="1" dirty="0" smtClean="0">
                <a:solidFill>
                  <a:srgbClr val="FF0000"/>
                </a:solidFill>
                <a:latin typeface="Comic Sans MS" pitchFamily="66" charset="0"/>
              </a:rPr>
              <a:t>P2=2041-2070</a:t>
            </a:r>
            <a:endParaRPr lang="hr-HR" sz="1800" dirty="0">
              <a:solidFill>
                <a:schemeClr val="accent6"/>
              </a:solidFill>
              <a:latin typeface="Comic Sans MS" pitchFamily="66" charset="0"/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 flipV="1">
            <a:off x="7752609" y="4454424"/>
            <a:ext cx="8570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hr-HR" sz="2800" b="1" dirty="0" smtClean="0">
                <a:latin typeface="Comic Sans MS" pitchFamily="66" charset="0"/>
              </a:rPr>
              <a:t>∆</a:t>
            </a:r>
            <a:endParaRPr lang="hr-HR" sz="2800" dirty="0">
              <a:latin typeface="Comic Sans MS" pitchFamily="66" charset="0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2945081" y="6306977"/>
            <a:ext cx="34319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‹—   change in precip   —›</a:t>
            </a:r>
            <a:endParaRPr lang="hr-HR" sz="18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 rot="16200000">
            <a:off x="-76195" y="3790598"/>
            <a:ext cx="31291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hr-HR" sz="1800" b="1" dirty="0" smtClean="0">
                <a:solidFill>
                  <a:srgbClr val="FF0000"/>
                </a:solidFill>
                <a:latin typeface="Comic Sans MS" pitchFamily="66" charset="0"/>
              </a:rPr>
              <a:t>‹—   change in temp   —›</a:t>
            </a:r>
            <a:endParaRPr lang="hr-HR" sz="18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7800" y="300038"/>
            <a:ext cx="88265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hr-HR" b="1" dirty="0" smtClean="0">
                <a:solidFill>
                  <a:srgbClr val="FF0000"/>
                </a:solidFill>
                <a:latin typeface="Comic Sans MS" pitchFamily="66" charset="0"/>
              </a:rPr>
              <a:t>Outline</a:t>
            </a:r>
            <a:endParaRPr lang="hr-HR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l"/>
            <a:endParaRPr lang="hr-HR" sz="1400" b="1" dirty="0">
              <a:solidFill>
                <a:schemeClr val="accent2"/>
              </a:solidFill>
              <a:latin typeface="Comic Sans MS" pitchFamily="66" charset="0"/>
            </a:endParaRPr>
          </a:p>
          <a:p>
            <a:pPr algn="l"/>
            <a:endParaRPr lang="hr-HR" sz="18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algn="l"/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1. Observed climate of Croatia</a:t>
            </a:r>
            <a:endParaRPr lang="en-US" sz="1800" b="1" dirty="0">
              <a:solidFill>
                <a:schemeClr val="accent2"/>
              </a:solidFill>
              <a:latin typeface="Comic Sans MS" pitchFamily="66" charset="0"/>
            </a:endParaRPr>
          </a:p>
          <a:p>
            <a:pPr algn="l"/>
            <a:endParaRPr lang="hr-HR" sz="1400" b="1" dirty="0">
              <a:solidFill>
                <a:schemeClr val="accent2"/>
              </a:solidFill>
              <a:latin typeface="Comic Sans MS" pitchFamily="66" charset="0"/>
            </a:endParaRPr>
          </a:p>
          <a:p>
            <a:pPr algn="l"/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2. Climate system</a:t>
            </a:r>
          </a:p>
          <a:p>
            <a:pPr algn="l"/>
            <a:endParaRPr lang="hr-HR" sz="14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algn="l"/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3. Climate variability and climate change </a:t>
            </a:r>
          </a:p>
          <a:p>
            <a:pPr algn="l"/>
            <a:endParaRPr lang="hr-HR" sz="14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algn="l"/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4. Observed climate change</a:t>
            </a:r>
            <a:endParaRPr lang="hr-HR" sz="1800" b="1" dirty="0">
              <a:solidFill>
                <a:schemeClr val="accent2"/>
              </a:solidFill>
              <a:latin typeface="Comic Sans MS" pitchFamily="66" charset="0"/>
            </a:endParaRPr>
          </a:p>
          <a:p>
            <a:pPr algn="l"/>
            <a:endParaRPr lang="hr-HR" sz="1400" b="1" dirty="0">
              <a:solidFill>
                <a:schemeClr val="accent2"/>
              </a:solidFill>
              <a:latin typeface="Comic Sans MS" pitchFamily="66" charset="0"/>
            </a:endParaRPr>
          </a:p>
          <a:p>
            <a:pPr algn="l"/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5. Future climate change</a:t>
            </a:r>
            <a:endParaRPr lang="hr-HR" sz="1800" b="1" dirty="0">
              <a:solidFill>
                <a:schemeClr val="accent2"/>
              </a:solidFill>
              <a:latin typeface="Comic Sans MS" pitchFamily="66" charset="0"/>
            </a:endParaRPr>
          </a:p>
          <a:p>
            <a:pPr algn="l"/>
            <a:endParaRPr lang="hr-HR" sz="14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6"/>
          <p:cNvGrpSpPr>
            <a:grpSpLocks/>
          </p:cNvGrpSpPr>
          <p:nvPr/>
        </p:nvGrpSpPr>
        <p:grpSpPr bwMode="auto">
          <a:xfrm>
            <a:off x="4546648" y="1935967"/>
            <a:ext cx="4029686" cy="4052953"/>
            <a:chOff x="0" y="0"/>
            <a:chExt cx="4029803" cy="4052018"/>
          </a:xfrm>
        </p:grpSpPr>
        <p:pic>
          <p:nvPicPr>
            <p:cNvPr id="18" name="Picture 7" descr="PDFsam_extract_p46"/>
            <p:cNvPicPr>
              <a:picLocks noChangeAspect="1" noChangeArrowheads="1"/>
            </p:cNvPicPr>
            <p:nvPr/>
          </p:nvPicPr>
          <p:blipFill>
            <a:blip r:embed="rId2"/>
            <a:srcRect l="6599" t="14600" r="40500" b="10201"/>
            <a:stretch>
              <a:fillRect/>
            </a:stretch>
          </p:blipFill>
          <p:spPr bwMode="auto">
            <a:xfrm>
              <a:off x="0" y="0"/>
              <a:ext cx="4029803" cy="4052018"/>
            </a:xfrm>
            <a:prstGeom prst="rect">
              <a:avLst/>
            </a:prstGeom>
            <a:noFill/>
          </p:spPr>
        </p:pic>
        <p:pic>
          <p:nvPicPr>
            <p:cNvPr id="19" name="Picture 8" descr="PDFsam_extract_p46"/>
            <p:cNvPicPr>
              <a:picLocks noChangeAspect="1" noChangeArrowheads="1"/>
            </p:cNvPicPr>
            <p:nvPr/>
          </p:nvPicPr>
          <p:blipFill>
            <a:blip r:embed="rId2"/>
            <a:srcRect l="8299" t="74899" r="85899" b="18800"/>
            <a:stretch>
              <a:fillRect/>
            </a:stretch>
          </p:blipFill>
          <p:spPr bwMode="auto">
            <a:xfrm>
              <a:off x="110133" y="3255962"/>
              <a:ext cx="975675" cy="752400"/>
            </a:xfrm>
            <a:prstGeom prst="rect">
              <a:avLst/>
            </a:prstGeom>
            <a:noFill/>
          </p:spPr>
        </p:pic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7800" y="300038"/>
            <a:ext cx="88265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hr-HR" b="1" dirty="0" smtClean="0">
                <a:solidFill>
                  <a:srgbClr val="FF0000"/>
                </a:solidFill>
                <a:latin typeface="Comic Sans MS" pitchFamily="66" charset="0"/>
              </a:rPr>
              <a:t>Observed climate of Croatia</a:t>
            </a:r>
            <a:endParaRPr lang="hr-HR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l"/>
            <a:endParaRPr lang="hr-HR" sz="14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grpSp>
        <p:nvGrpSpPr>
          <p:cNvPr id="35843" name="Group 3"/>
          <p:cNvGrpSpPr>
            <a:grpSpLocks/>
          </p:cNvGrpSpPr>
          <p:nvPr/>
        </p:nvGrpSpPr>
        <p:grpSpPr bwMode="auto">
          <a:xfrm>
            <a:off x="516350" y="1907515"/>
            <a:ext cx="4044950" cy="4070352"/>
            <a:chOff x="0" y="0"/>
            <a:chExt cx="4045578" cy="4068885"/>
          </a:xfrm>
        </p:grpSpPr>
        <p:pic>
          <p:nvPicPr>
            <p:cNvPr id="35844" name="Picture 4" descr="PDFsam_extract_p27"/>
            <p:cNvPicPr>
              <a:picLocks noChangeAspect="1" noChangeArrowheads="1"/>
            </p:cNvPicPr>
            <p:nvPr/>
          </p:nvPicPr>
          <p:blipFill>
            <a:blip r:embed="rId3"/>
            <a:srcRect l="40500" t="14400" r="6400" b="10100"/>
            <a:stretch>
              <a:fillRect/>
            </a:stretch>
          </p:blipFill>
          <p:spPr bwMode="auto">
            <a:xfrm>
              <a:off x="0" y="0"/>
              <a:ext cx="4045578" cy="4068885"/>
            </a:xfrm>
            <a:prstGeom prst="rect">
              <a:avLst/>
            </a:prstGeom>
            <a:noFill/>
          </p:spPr>
        </p:pic>
        <p:pic>
          <p:nvPicPr>
            <p:cNvPr id="35845" name="Picture 5" descr="PDFsam_extract_p27"/>
            <p:cNvPicPr>
              <a:picLocks noChangeAspect="1" noChangeArrowheads="1"/>
            </p:cNvPicPr>
            <p:nvPr/>
          </p:nvPicPr>
          <p:blipFill>
            <a:blip r:embed="rId3"/>
            <a:srcRect l="41901" t="74600" r="43600" b="18500"/>
            <a:stretch>
              <a:fillRect/>
            </a:stretch>
          </p:blipFill>
          <p:spPr bwMode="auto">
            <a:xfrm>
              <a:off x="61317" y="3256080"/>
              <a:ext cx="2183941" cy="740747"/>
            </a:xfrm>
            <a:prstGeom prst="rect">
              <a:avLst/>
            </a:prstGeom>
            <a:noFill/>
          </p:spPr>
        </p:pic>
      </p:grp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891381" y="1090961"/>
            <a:ext cx="32649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2000" b="1" dirty="0" smtClean="0">
                <a:solidFill>
                  <a:srgbClr val="FF0000"/>
                </a:solidFill>
                <a:latin typeface="Comic Sans MS" pitchFamily="66" charset="0"/>
              </a:rPr>
              <a:t>Mean air temperature</a:t>
            </a:r>
          </a:p>
          <a:p>
            <a:r>
              <a:rPr lang="hr-HR" sz="2000" b="1" dirty="0" smtClean="0">
                <a:solidFill>
                  <a:srgbClr val="FF0000"/>
                </a:solidFill>
                <a:latin typeface="Comic Sans MS" pitchFamily="66" charset="0"/>
              </a:rPr>
              <a:t>January 1961-1990  </a:t>
            </a:r>
            <a:endParaRPr lang="hr-HR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369888" y="6200095"/>
            <a:ext cx="59952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hr-HR" sz="1600" b="1" dirty="0" smtClean="0">
                <a:solidFill>
                  <a:srgbClr val="FF0000"/>
                </a:solidFill>
                <a:latin typeface="Comic Sans MS" pitchFamily="66" charset="0"/>
              </a:rPr>
              <a:t>Source</a:t>
            </a:r>
            <a:r>
              <a:rPr lang="hr-HR" sz="1600" b="1" dirty="0" smtClean="0">
                <a:solidFill>
                  <a:schemeClr val="accent6"/>
                </a:solidFill>
                <a:latin typeface="Comic Sans MS" pitchFamily="66" charset="0"/>
              </a:rPr>
              <a:t>: Zaninović et al. (2008) Climate atlas of Croatia</a:t>
            </a:r>
            <a:endParaRPr lang="hr-HR" sz="1600" dirty="0">
              <a:solidFill>
                <a:schemeClr val="accent6"/>
              </a:solidFill>
              <a:latin typeface="Comic Sans MS" pitchFamily="66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952742" y="1090961"/>
            <a:ext cx="32649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2000" b="1" dirty="0" smtClean="0">
                <a:solidFill>
                  <a:srgbClr val="FF0000"/>
                </a:solidFill>
                <a:latin typeface="Comic Sans MS" pitchFamily="66" charset="0"/>
              </a:rPr>
              <a:t>Mean precipitation</a:t>
            </a:r>
          </a:p>
          <a:p>
            <a:r>
              <a:rPr lang="hr-HR" sz="2000" b="1" dirty="0" smtClean="0">
                <a:solidFill>
                  <a:srgbClr val="FF0000"/>
                </a:solidFill>
                <a:latin typeface="Comic Sans MS" pitchFamily="66" charset="0"/>
              </a:rPr>
              <a:t>July 1961-1990  </a:t>
            </a:r>
            <a:endParaRPr lang="hr-HR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7800" y="300038"/>
            <a:ext cx="88265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hr-HR" b="1" dirty="0" smtClean="0">
                <a:solidFill>
                  <a:srgbClr val="FF0000"/>
                </a:solidFill>
                <a:latin typeface="Comic Sans MS" pitchFamily="66" charset="0"/>
              </a:rPr>
              <a:t>Observed climate of Croatia</a:t>
            </a:r>
            <a:endParaRPr lang="hr-HR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l"/>
            <a:endParaRPr lang="hr-HR" sz="14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18248" y="1067211"/>
            <a:ext cx="37756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2000" b="1" dirty="0" smtClean="0">
                <a:solidFill>
                  <a:srgbClr val="FF0000"/>
                </a:solidFill>
                <a:latin typeface="Comic Sans MS" pitchFamily="66" charset="0"/>
              </a:rPr>
              <a:t>Mean annual number of days with snow cover ≥ 1 cm </a:t>
            </a:r>
            <a:endParaRPr lang="hr-HR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69888" y="6200095"/>
            <a:ext cx="59952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hr-HR" sz="1600" b="1" dirty="0" smtClean="0">
                <a:solidFill>
                  <a:srgbClr val="FF0000"/>
                </a:solidFill>
                <a:latin typeface="Comic Sans MS" pitchFamily="66" charset="0"/>
              </a:rPr>
              <a:t>Source</a:t>
            </a:r>
            <a:r>
              <a:rPr lang="hr-HR" sz="1600" b="1" dirty="0" smtClean="0">
                <a:solidFill>
                  <a:schemeClr val="accent6"/>
                </a:solidFill>
                <a:latin typeface="Comic Sans MS" pitchFamily="66" charset="0"/>
              </a:rPr>
              <a:t>: Zaninović et al. (2008) Climate atlas of Croatia</a:t>
            </a:r>
            <a:endParaRPr lang="hr-HR" sz="1600" dirty="0">
              <a:solidFill>
                <a:schemeClr val="accent6"/>
              </a:solidFill>
              <a:latin typeface="Comic Sans MS" pitchFamily="66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938887" y="1067211"/>
            <a:ext cx="32649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2000" b="1" dirty="0" smtClean="0">
                <a:solidFill>
                  <a:srgbClr val="FF0000"/>
                </a:solidFill>
                <a:latin typeface="Comic Sans MS" pitchFamily="66" charset="0"/>
              </a:rPr>
              <a:t>Mean annual insolation duration (hours)</a:t>
            </a:r>
            <a:endParaRPr lang="hr-HR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26369" y="1933810"/>
            <a:ext cx="4016045" cy="4045305"/>
            <a:chOff x="597621" y="2052563"/>
            <a:chExt cx="4016045" cy="4045305"/>
          </a:xfrm>
        </p:grpSpPr>
        <p:pic>
          <p:nvPicPr>
            <p:cNvPr id="9" name="officeArt object"/>
            <p:cNvPicPr/>
            <p:nvPr/>
          </p:nvPicPr>
          <p:blipFill>
            <a:blip r:embed="rId2">
              <a:extLst/>
            </a:blip>
            <a:srcRect l="40715" t="14281" r="6602" b="10572"/>
            <a:stretch>
              <a:fillRect/>
            </a:stretch>
          </p:blipFill>
          <p:spPr>
            <a:xfrm>
              <a:off x="597621" y="2052563"/>
              <a:ext cx="4016045" cy="40453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" name="officeArt object"/>
            <p:cNvPicPr/>
            <p:nvPr/>
          </p:nvPicPr>
          <p:blipFill>
            <a:blip r:embed="rId2">
              <a:extLst/>
            </a:blip>
            <a:srcRect l="42179" t="74714" r="48974" b="18605"/>
            <a:stretch>
              <a:fillRect/>
            </a:stretch>
          </p:blipFill>
          <p:spPr>
            <a:xfrm>
              <a:off x="635226" y="5344007"/>
              <a:ext cx="1411834" cy="7534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4" name="Group 13"/>
          <p:cNvGrpSpPr/>
          <p:nvPr/>
        </p:nvGrpSpPr>
        <p:grpSpPr>
          <a:xfrm>
            <a:off x="4538377" y="1929201"/>
            <a:ext cx="4067251" cy="4125773"/>
            <a:chOff x="4538377" y="1929201"/>
            <a:chExt cx="4067251" cy="4125773"/>
          </a:xfrm>
        </p:grpSpPr>
        <p:pic>
          <p:nvPicPr>
            <p:cNvPr id="12" name="officeArt object"/>
            <p:cNvPicPr/>
            <p:nvPr/>
          </p:nvPicPr>
          <p:blipFill>
            <a:blip r:embed="rId3">
              <a:extLst/>
            </a:blip>
            <a:srcRect l="40353" t="14520" r="6245" b="8879"/>
            <a:stretch>
              <a:fillRect/>
            </a:stretch>
          </p:blipFill>
          <p:spPr>
            <a:xfrm>
              <a:off x="4538377" y="1929201"/>
              <a:ext cx="4067251" cy="41257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" name="officeArt object"/>
            <p:cNvPicPr/>
            <p:nvPr/>
          </p:nvPicPr>
          <p:blipFill>
            <a:blip r:embed="rId3">
              <a:extLst/>
            </a:blip>
            <a:srcRect l="42319" t="75321" r="46251" b="18087"/>
            <a:stretch>
              <a:fillRect/>
            </a:stretch>
          </p:blipFill>
          <p:spPr>
            <a:xfrm>
              <a:off x="4599733" y="5196894"/>
              <a:ext cx="1841881" cy="7534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77800" y="300038"/>
            <a:ext cx="8826500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hr-HR" b="1" dirty="0" smtClean="0">
                <a:solidFill>
                  <a:srgbClr val="FF0000"/>
                </a:solidFill>
                <a:latin typeface="Comic Sans MS" pitchFamily="66" charset="0"/>
              </a:rPr>
              <a:t>What is climate?</a:t>
            </a:r>
            <a:endParaRPr lang="hr-HR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l"/>
            <a:endParaRPr lang="hr-HR" sz="14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algn="l"/>
            <a:endParaRPr lang="hr-HR" sz="1400" b="1" dirty="0">
              <a:solidFill>
                <a:schemeClr val="accent2"/>
              </a:solidFill>
              <a:latin typeface="Comic Sans MS" pitchFamily="66" charset="0"/>
            </a:endParaRPr>
          </a:p>
          <a:p>
            <a:pPr algn="l"/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* Climate of an area for a given period is defined by </a:t>
            </a:r>
            <a:r>
              <a:rPr lang="hr-HR" sz="1800" b="1" dirty="0" smtClean="0">
                <a:solidFill>
                  <a:srgbClr val="FF0000"/>
                </a:solidFill>
                <a:latin typeface="Comic Sans MS" pitchFamily="66" charset="0"/>
              </a:rPr>
              <a:t>expected values</a:t>
            </a:r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 of</a:t>
            </a:r>
          </a:p>
          <a:p>
            <a:pPr algn="l"/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  meteorological variables</a:t>
            </a:r>
          </a:p>
          <a:p>
            <a:pPr algn="l"/>
            <a:endParaRPr lang="hr-HR" sz="18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algn="l"/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* C</a:t>
            </a:r>
            <a:r>
              <a:rPr lang="en-US" sz="1800" b="1" dirty="0" err="1" smtClean="0">
                <a:solidFill>
                  <a:schemeClr val="accent2"/>
                </a:solidFill>
                <a:latin typeface="Comic Sans MS" pitchFamily="66" charset="0"/>
              </a:rPr>
              <a:t>limate</a:t>
            </a:r>
            <a:r>
              <a:rPr lang="en-US" sz="1800" b="1" dirty="0" smtClean="0">
                <a:solidFill>
                  <a:schemeClr val="accent2"/>
                </a:solidFill>
                <a:latin typeface="Comic Sans MS" pitchFamily="66" charset="0"/>
              </a:rPr>
              <a:t> is the "</a:t>
            </a:r>
            <a:r>
              <a:rPr lang="en-US" sz="1800" b="1" dirty="0" smtClean="0">
                <a:solidFill>
                  <a:srgbClr val="FF0000"/>
                </a:solidFill>
                <a:latin typeface="Comic Sans MS" pitchFamily="66" charset="0"/>
              </a:rPr>
              <a:t>average weather</a:t>
            </a:r>
            <a:r>
              <a:rPr lang="en-US" sz="1800" b="1" dirty="0" smtClean="0">
                <a:solidFill>
                  <a:schemeClr val="accent2"/>
                </a:solidFill>
                <a:latin typeface="Comic Sans MS" pitchFamily="66" charset="0"/>
              </a:rPr>
              <a:t>" </a:t>
            </a:r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- </a:t>
            </a:r>
            <a:r>
              <a:rPr lang="en-US" sz="1800" b="1" dirty="0" smtClean="0">
                <a:solidFill>
                  <a:schemeClr val="accent2"/>
                </a:solidFill>
                <a:latin typeface="Comic Sans MS" pitchFamily="66" charset="0"/>
              </a:rPr>
              <a:t>a statistical description of weather,</a:t>
            </a:r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</a:p>
          <a:p>
            <a:pPr algn="l"/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  </a:t>
            </a:r>
            <a:r>
              <a:rPr lang="en-US" sz="1800" b="1" dirty="0" smtClean="0">
                <a:solidFill>
                  <a:schemeClr val="accent2"/>
                </a:solidFill>
                <a:latin typeface="Comic Sans MS" pitchFamily="66" charset="0"/>
              </a:rPr>
              <a:t>including variability</a:t>
            </a:r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 and</a:t>
            </a:r>
            <a:r>
              <a:rPr lang="en-US" sz="1800" b="1" dirty="0" smtClean="0">
                <a:solidFill>
                  <a:schemeClr val="accent2"/>
                </a:solidFill>
                <a:latin typeface="Comic Sans MS" pitchFamily="66" charset="0"/>
              </a:rPr>
              <a:t> extremes</a:t>
            </a:r>
            <a:endParaRPr lang="en-GB" sz="18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algn="l"/>
            <a:endParaRPr lang="hr-HR" sz="1400" b="1" dirty="0">
              <a:solidFill>
                <a:schemeClr val="accent2"/>
              </a:solidFill>
              <a:latin typeface="Comic Sans MS" pitchFamily="66" charset="0"/>
            </a:endParaRPr>
          </a:p>
          <a:p>
            <a:pPr algn="l"/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* Climate is only </a:t>
            </a:r>
            <a:r>
              <a:rPr lang="hr-HR" sz="1800" b="1" dirty="0" smtClean="0">
                <a:solidFill>
                  <a:srgbClr val="FF0000"/>
                </a:solidFill>
                <a:latin typeface="Comic Sans MS" pitchFamily="66" charset="0"/>
              </a:rPr>
              <a:t>external</a:t>
            </a:r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 manifestation of climate processes, dynamics and </a:t>
            </a:r>
          </a:p>
          <a:p>
            <a:pPr algn="l"/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  interactions of components of climate system</a:t>
            </a:r>
          </a:p>
          <a:p>
            <a:pPr algn="l"/>
            <a:endParaRPr lang="hr-HR" sz="18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algn="l"/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* </a:t>
            </a:r>
            <a:r>
              <a:rPr lang="hr-HR" sz="1800" b="1" dirty="0" smtClean="0">
                <a:solidFill>
                  <a:srgbClr val="FF0000"/>
                </a:solidFill>
                <a:latin typeface="Comic Sans MS" pitchFamily="66" charset="0"/>
              </a:rPr>
              <a:t>Components</a:t>
            </a:r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 of climate system are </a:t>
            </a:r>
            <a:r>
              <a:rPr lang="hr-HR" sz="1800" b="1" dirty="0" smtClean="0">
                <a:solidFill>
                  <a:srgbClr val="FF0000"/>
                </a:solidFill>
                <a:latin typeface="Comic Sans MS" pitchFamily="66" charset="0"/>
              </a:rPr>
              <a:t>atmosphere</a:t>
            </a:r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, </a:t>
            </a:r>
            <a:r>
              <a:rPr lang="hr-HR" sz="1800" b="1" dirty="0" smtClean="0">
                <a:solidFill>
                  <a:srgbClr val="FF0000"/>
                </a:solidFill>
                <a:latin typeface="Comic Sans MS" pitchFamily="66" charset="0"/>
              </a:rPr>
              <a:t>hydrosphere</a:t>
            </a:r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 (oceans, seas, </a:t>
            </a:r>
          </a:p>
          <a:p>
            <a:pPr algn="l"/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  lakes), </a:t>
            </a:r>
            <a:r>
              <a:rPr lang="hr-HR" sz="1800" b="1" dirty="0" smtClean="0">
                <a:solidFill>
                  <a:srgbClr val="FF0000"/>
                </a:solidFill>
                <a:latin typeface="Comic Sans MS" pitchFamily="66" charset="0"/>
              </a:rPr>
              <a:t>cryosphere</a:t>
            </a:r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 (ice cover, sea ice), </a:t>
            </a:r>
            <a:r>
              <a:rPr lang="hr-HR" sz="1800" b="1" dirty="0" smtClean="0">
                <a:solidFill>
                  <a:srgbClr val="FF0000"/>
                </a:solidFill>
                <a:latin typeface="Comic Sans MS" pitchFamily="66" charset="0"/>
              </a:rPr>
              <a:t>land surface</a:t>
            </a:r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, </a:t>
            </a:r>
            <a:r>
              <a:rPr lang="hr-HR" sz="1800" b="1" dirty="0" smtClean="0">
                <a:solidFill>
                  <a:srgbClr val="FF0000"/>
                </a:solidFill>
                <a:latin typeface="Comic Sans MS" pitchFamily="66" charset="0"/>
              </a:rPr>
              <a:t>biosphere</a:t>
            </a:r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</a:p>
          <a:p>
            <a:pPr algn="l"/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  (vegetation)</a:t>
            </a:r>
          </a:p>
          <a:p>
            <a:pPr algn="l"/>
            <a:endParaRPr lang="hr-HR" sz="18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algn="l"/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* Climate of an area is affected by its latitude, elevation, proximity to </a:t>
            </a:r>
          </a:p>
          <a:p>
            <a:pPr algn="l"/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  large water bodies (oceans, seas, lakes), topography, prevailing winds, ...</a:t>
            </a:r>
            <a:endParaRPr lang="hr-HR" sz="1800" b="1" dirty="0">
              <a:solidFill>
                <a:schemeClr val="accent2"/>
              </a:solidFill>
              <a:latin typeface="Comic Sans MS" pitchFamily="66" charset="0"/>
            </a:endParaRPr>
          </a:p>
          <a:p>
            <a:pPr algn="l"/>
            <a:endParaRPr lang="hr-HR" sz="1400" b="1" dirty="0">
              <a:solidFill>
                <a:schemeClr val="accent2"/>
              </a:solidFill>
              <a:latin typeface="Comic Sans MS" pitchFamily="66" charset="0"/>
            </a:endParaRPr>
          </a:p>
          <a:p>
            <a:pPr algn="l"/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* </a:t>
            </a:r>
            <a:r>
              <a:rPr lang="hr-HR" sz="1800" b="1" dirty="0" smtClean="0">
                <a:solidFill>
                  <a:srgbClr val="FF0000"/>
                </a:solidFill>
                <a:latin typeface="Comic Sans MS" pitchFamily="66" charset="0"/>
              </a:rPr>
              <a:t>Climate variables</a:t>
            </a:r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 (elements): solar radiation, air temperature, air </a:t>
            </a:r>
          </a:p>
          <a:p>
            <a:pPr algn="l"/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  pressure, wind direction and speed, humidity, precipitation, evaporation, </a:t>
            </a:r>
          </a:p>
          <a:p>
            <a:pPr algn="l"/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  snow cover, ...</a:t>
            </a:r>
          </a:p>
          <a:p>
            <a:pPr algn="l"/>
            <a:endParaRPr lang="hr-HR" sz="1800" b="1" dirty="0" smtClean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7800" y="300038"/>
            <a:ext cx="8826500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hr-HR" b="1" dirty="0" smtClean="0">
                <a:solidFill>
                  <a:srgbClr val="FF0000"/>
                </a:solidFill>
                <a:latin typeface="Comic Sans MS" pitchFamily="66" charset="0"/>
              </a:rPr>
              <a:t>Climate system</a:t>
            </a:r>
            <a:endParaRPr lang="hr-HR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l"/>
            <a:endParaRPr lang="hr-HR" sz="14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algn="l"/>
            <a:endParaRPr lang="hr-HR" sz="1400" b="1" dirty="0">
              <a:solidFill>
                <a:schemeClr val="accent2"/>
              </a:solidFill>
              <a:latin typeface="Comic Sans MS" pitchFamily="66" charset="0"/>
            </a:endParaRPr>
          </a:p>
          <a:p>
            <a:pPr algn="l"/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* Earth’s climate is a </a:t>
            </a:r>
            <a:r>
              <a:rPr lang="hr-HR" sz="1800" b="1" dirty="0" smtClean="0">
                <a:solidFill>
                  <a:srgbClr val="FF0000"/>
                </a:solidFill>
                <a:latin typeface="Comic Sans MS" pitchFamily="66" charset="0"/>
              </a:rPr>
              <a:t>solar powered system</a:t>
            </a:r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endParaRPr lang="en-US" sz="18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algn="l"/>
            <a:endParaRPr lang="hr-HR" sz="1400" b="1" dirty="0">
              <a:solidFill>
                <a:schemeClr val="accent2"/>
              </a:solidFill>
              <a:latin typeface="Comic Sans MS" pitchFamily="66" charset="0"/>
            </a:endParaRPr>
          </a:p>
          <a:p>
            <a:pPr algn="l"/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* A</a:t>
            </a:r>
            <a:r>
              <a:rPr lang="en-US" sz="1800" b="1" dirty="0" err="1" smtClean="0">
                <a:solidFill>
                  <a:schemeClr val="accent2"/>
                </a:solidFill>
                <a:latin typeface="Comic Sans MS" pitchFamily="66" charset="0"/>
              </a:rPr>
              <a:t>tmosphere</a:t>
            </a:r>
            <a:r>
              <a:rPr lang="en-US" sz="1800" b="1" dirty="0" smtClean="0">
                <a:solidFill>
                  <a:schemeClr val="accent2"/>
                </a:solidFill>
                <a:latin typeface="Comic Sans MS" pitchFamily="66" charset="0"/>
              </a:rPr>
              <a:t> and </a:t>
            </a:r>
            <a:r>
              <a:rPr lang="en-US" sz="1800" b="1" dirty="0" smtClean="0">
                <a:solidFill>
                  <a:schemeClr val="accent2"/>
                </a:solidFill>
                <a:latin typeface="Comic Sans MS" pitchFamily="66" charset="0"/>
              </a:rPr>
              <a:t>ocean</a:t>
            </a:r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s</a:t>
            </a:r>
            <a:r>
              <a:rPr lang="en-US" sz="1800" b="1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redistribute </a:t>
            </a:r>
            <a:r>
              <a:rPr lang="en-US" sz="1800" b="1" dirty="0" smtClean="0">
                <a:solidFill>
                  <a:schemeClr val="accent2"/>
                </a:solidFill>
                <a:latin typeface="Comic Sans MS" pitchFamily="66" charset="0"/>
              </a:rPr>
              <a:t>solar heating </a:t>
            </a:r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from the equator </a:t>
            </a:r>
          </a:p>
          <a:p>
            <a:pPr algn="l"/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  towards the poles - </a:t>
            </a:r>
            <a:r>
              <a:rPr lang="en-US" sz="1800" b="1" dirty="0" smtClean="0">
                <a:solidFill>
                  <a:srgbClr val="FF0000"/>
                </a:solidFill>
                <a:latin typeface="Comic Sans MS" pitchFamily="66" charset="0"/>
              </a:rPr>
              <a:t>Earth</a:t>
            </a:r>
            <a:r>
              <a:rPr lang="fr-FR" sz="1800" b="1" dirty="0" smtClean="0">
                <a:solidFill>
                  <a:srgbClr val="FF0000"/>
                </a:solidFill>
                <a:latin typeface="Comic Sans MS" pitchFamily="66" charset="0"/>
              </a:rPr>
              <a:t>’</a:t>
            </a:r>
            <a:r>
              <a:rPr lang="en-US" sz="1800" b="1" dirty="0" smtClean="0">
                <a:solidFill>
                  <a:srgbClr val="FF0000"/>
                </a:solidFill>
                <a:latin typeface="Comic Sans MS" pitchFamily="66" charset="0"/>
              </a:rPr>
              <a:t>s heat engine</a:t>
            </a:r>
            <a:endParaRPr lang="hr-HR" sz="18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algn="l"/>
            <a:endParaRPr lang="hr-HR" sz="18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algn="l"/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* </a:t>
            </a:r>
            <a:r>
              <a:rPr lang="en-US" sz="1800" b="1" dirty="0" smtClean="0">
                <a:solidFill>
                  <a:schemeClr val="accent2"/>
                </a:solidFill>
                <a:latin typeface="Comic Sans MS" pitchFamily="66" charset="0"/>
              </a:rPr>
              <a:t>Earth</a:t>
            </a:r>
            <a:r>
              <a:rPr lang="fr-FR" sz="1800" b="1" dirty="0" smtClean="0">
                <a:solidFill>
                  <a:schemeClr val="accent2"/>
                </a:solidFill>
                <a:latin typeface="Comic Sans MS" pitchFamily="66" charset="0"/>
              </a:rPr>
              <a:t>’</a:t>
            </a:r>
            <a:r>
              <a:rPr lang="en-US" sz="1800" b="1" dirty="0" smtClean="0">
                <a:solidFill>
                  <a:schemeClr val="accent2"/>
                </a:solidFill>
                <a:latin typeface="Comic Sans MS" pitchFamily="66" charset="0"/>
              </a:rPr>
              <a:t>s heat engine </a:t>
            </a:r>
            <a:r>
              <a:rPr lang="hr-HR" sz="1800" b="1" dirty="0" smtClean="0">
                <a:solidFill>
                  <a:srgbClr val="FF0000"/>
                </a:solidFill>
                <a:latin typeface="Comic Sans MS" pitchFamily="66" charset="0"/>
              </a:rPr>
              <a:t>also</a:t>
            </a:r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 simultaneously radiates</a:t>
            </a:r>
            <a:r>
              <a:rPr lang="en-US" sz="1800" b="1" dirty="0" smtClean="0">
                <a:solidFill>
                  <a:schemeClr val="accent2"/>
                </a:solidFill>
                <a:latin typeface="Comic Sans MS" pitchFamily="66" charset="0"/>
              </a:rPr>
              <a:t> heat from the surface</a:t>
            </a:r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</a:p>
          <a:p>
            <a:pPr algn="l"/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1800" b="1" dirty="0" smtClean="0">
                <a:solidFill>
                  <a:schemeClr val="accent2"/>
                </a:solidFill>
                <a:latin typeface="Comic Sans MS" pitchFamily="66" charset="0"/>
              </a:rPr>
              <a:t> and</a:t>
            </a:r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1800" b="1" dirty="0" smtClean="0">
                <a:solidFill>
                  <a:schemeClr val="accent2"/>
                </a:solidFill>
                <a:latin typeface="Comic Sans MS" pitchFamily="66" charset="0"/>
              </a:rPr>
              <a:t>lower atmosphere </a:t>
            </a:r>
            <a:r>
              <a:rPr lang="en-US" sz="1800" b="1" dirty="0" smtClean="0">
                <a:solidFill>
                  <a:srgbClr val="FF0000"/>
                </a:solidFill>
                <a:latin typeface="Comic Sans MS" pitchFamily="66" charset="0"/>
              </a:rPr>
              <a:t>back to space</a:t>
            </a:r>
            <a:r>
              <a:rPr lang="en-US" sz="1800" b="1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endParaRPr lang="hr-HR" sz="18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algn="l"/>
            <a:endParaRPr lang="hr-HR" sz="18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algn="l"/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* </a:t>
            </a:r>
            <a:r>
              <a:rPr lang="en-US" sz="1800" b="1" dirty="0" err="1" smtClean="0">
                <a:solidFill>
                  <a:schemeClr val="accent2"/>
                </a:solidFill>
                <a:latin typeface="Comic Sans MS" pitchFamily="66" charset="0"/>
              </a:rPr>
              <a:t>Th</a:t>
            </a:r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e</a:t>
            </a:r>
            <a:r>
              <a:rPr lang="en-US" sz="1800" b="1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Comic Sans MS" pitchFamily="66" charset="0"/>
              </a:rPr>
              <a:t>net flow of energy</a:t>
            </a:r>
            <a:r>
              <a:rPr lang="en-US" sz="1800" b="1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1800" b="1" u="sng" dirty="0" smtClean="0">
                <a:solidFill>
                  <a:schemeClr val="accent2"/>
                </a:solidFill>
                <a:latin typeface="Comic Sans MS" pitchFamily="66" charset="0"/>
              </a:rPr>
              <a:t>into</a:t>
            </a:r>
            <a:r>
              <a:rPr lang="en-US" sz="1800" b="1" dirty="0" smtClean="0">
                <a:solidFill>
                  <a:schemeClr val="accent2"/>
                </a:solidFill>
                <a:latin typeface="Comic Sans MS" pitchFamily="66" charset="0"/>
              </a:rPr>
              <a:t> and </a:t>
            </a:r>
            <a:r>
              <a:rPr lang="en-US" sz="1800" b="1" u="sng" dirty="0" smtClean="0">
                <a:solidFill>
                  <a:schemeClr val="accent2"/>
                </a:solidFill>
                <a:latin typeface="Comic Sans MS" pitchFamily="66" charset="0"/>
              </a:rPr>
              <a:t>out</a:t>
            </a:r>
            <a:r>
              <a:rPr lang="en-US" sz="1800" b="1" dirty="0" smtClean="0">
                <a:solidFill>
                  <a:schemeClr val="accent2"/>
                </a:solidFill>
                <a:latin typeface="Comic Sans MS" pitchFamily="66" charset="0"/>
              </a:rPr>
              <a:t> of the Earth system is </a:t>
            </a:r>
            <a:r>
              <a:rPr lang="en-US" sz="1800" b="1" dirty="0" smtClean="0">
                <a:solidFill>
                  <a:srgbClr val="FF0000"/>
                </a:solidFill>
                <a:latin typeface="Comic Sans MS" pitchFamily="66" charset="0"/>
              </a:rPr>
              <a:t>Earth</a:t>
            </a:r>
            <a:r>
              <a:rPr lang="fr-FR" sz="1800" b="1" dirty="0" smtClean="0">
                <a:solidFill>
                  <a:srgbClr val="FF0000"/>
                </a:solidFill>
                <a:latin typeface="Comic Sans MS" pitchFamily="66" charset="0"/>
              </a:rPr>
              <a:t>’</a:t>
            </a:r>
            <a:r>
              <a:rPr lang="en-US" sz="1800" b="1" dirty="0" smtClean="0">
                <a:solidFill>
                  <a:srgbClr val="FF0000"/>
                </a:solidFill>
                <a:latin typeface="Comic Sans MS" pitchFamily="66" charset="0"/>
              </a:rPr>
              <a:t>s </a:t>
            </a:r>
            <a:r>
              <a:rPr lang="hr-HR" sz="1800" b="1" dirty="0" smtClean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en-US" sz="1800" b="1" dirty="0" err="1" smtClean="0">
                <a:solidFill>
                  <a:srgbClr val="FF0000"/>
                </a:solidFill>
                <a:latin typeface="Comic Sans MS" pitchFamily="66" charset="0"/>
              </a:rPr>
              <a:t>nergy</a:t>
            </a:r>
            <a:r>
              <a:rPr lang="hr-HR" sz="18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 algn="l"/>
            <a:r>
              <a:rPr lang="hr-HR" sz="18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Comic Sans MS" pitchFamily="66" charset="0"/>
              </a:rPr>
              <a:t> budget</a:t>
            </a:r>
            <a:endParaRPr lang="hr-HR" sz="1800" b="1" dirty="0">
              <a:solidFill>
                <a:schemeClr val="accent2"/>
              </a:solidFill>
              <a:latin typeface="Comic Sans MS" pitchFamily="66" charset="0"/>
            </a:endParaRPr>
          </a:p>
          <a:p>
            <a:pPr algn="l"/>
            <a:endParaRPr lang="hr-HR" sz="14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nergy_balanc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0525" y="974536"/>
            <a:ext cx="5715000" cy="483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69888" y="300038"/>
            <a:ext cx="84724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hr-HR" b="1" dirty="0" smtClean="0">
                <a:solidFill>
                  <a:srgbClr val="FF0000"/>
                </a:solidFill>
                <a:latin typeface="Comic Sans MS" pitchFamily="66" charset="0"/>
              </a:rPr>
              <a:t>Earth’s energy budget</a:t>
            </a:r>
            <a:endParaRPr lang="hr-HR" sz="1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69888" y="5938838"/>
            <a:ext cx="19775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hr-HR" sz="1600" b="1" dirty="0" smtClean="0">
                <a:solidFill>
                  <a:srgbClr val="FF0000"/>
                </a:solidFill>
                <a:latin typeface="Comic Sans MS" pitchFamily="66" charset="0"/>
              </a:rPr>
              <a:t>Source</a:t>
            </a:r>
            <a:r>
              <a:rPr lang="hr-HR" sz="1600" b="1" dirty="0" smtClean="0">
                <a:solidFill>
                  <a:schemeClr val="accent6"/>
                </a:solidFill>
                <a:latin typeface="Comic Sans MS" pitchFamily="66" charset="0"/>
              </a:rPr>
              <a:t>: Internet</a:t>
            </a:r>
            <a:endParaRPr lang="hr-HR" sz="1600" dirty="0">
              <a:solidFill>
                <a:schemeClr val="accent6"/>
              </a:solidFill>
              <a:latin typeface="Comic Sans MS" pitchFamily="66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280062" y="1353786"/>
            <a:ext cx="653143" cy="593766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204358" y="1316181"/>
            <a:ext cx="3730832" cy="678874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69888" y="300038"/>
            <a:ext cx="8472487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hr-HR" b="1" dirty="0" smtClean="0">
                <a:solidFill>
                  <a:srgbClr val="FF0000"/>
                </a:solidFill>
                <a:latin typeface="Comic Sans MS" pitchFamily="66" charset="0"/>
              </a:rPr>
              <a:t>Earth’s energy budget</a:t>
            </a:r>
          </a:p>
          <a:p>
            <a:pPr algn="l"/>
            <a:endParaRPr lang="hr-HR" sz="18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l"/>
            <a:endParaRPr lang="hr-HR" sz="18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algn="l"/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* Absorbtion by atmospheric gases</a:t>
            </a:r>
          </a:p>
          <a:p>
            <a:pPr algn="l"/>
            <a:endParaRPr lang="hr-HR" sz="18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algn="l"/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* The role of water vapour and CO</a:t>
            </a:r>
            <a:r>
              <a:rPr lang="hr-HR" sz="1800" b="1" baseline="-25000" dirty="0" smtClean="0">
                <a:solidFill>
                  <a:schemeClr val="accent2"/>
                </a:solidFill>
                <a:latin typeface="Comic Sans MS" pitchFamily="66" charset="0"/>
              </a:rPr>
              <a:t>2</a:t>
            </a:r>
            <a:endParaRPr lang="hr-HR" sz="1800" baseline="-250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69888" y="5938838"/>
            <a:ext cx="41189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hr-HR" sz="1600" b="1" dirty="0" smtClean="0">
                <a:solidFill>
                  <a:srgbClr val="FF0000"/>
                </a:solidFill>
                <a:latin typeface="Comic Sans MS" pitchFamily="66" charset="0"/>
              </a:rPr>
              <a:t>Source</a:t>
            </a:r>
            <a:r>
              <a:rPr lang="hr-HR" sz="1600" b="1" dirty="0" smtClean="0">
                <a:solidFill>
                  <a:schemeClr val="accent6"/>
                </a:solidFill>
                <a:latin typeface="Comic Sans MS" pitchFamily="66" charset="0"/>
              </a:rPr>
              <a:t>: earthobservatory.nasa.gov</a:t>
            </a:r>
            <a:endParaRPr lang="hr-HR" sz="1600" dirty="0">
              <a:solidFill>
                <a:schemeClr val="accent6"/>
              </a:solidFill>
              <a:latin typeface="Comic Sans MS" pitchFamily="66" charset="0"/>
            </a:endParaRPr>
          </a:p>
        </p:txBody>
      </p:sp>
      <p:pic>
        <p:nvPicPr>
          <p:cNvPr id="4" name="Picture 3" descr="CO2_H2O_absorption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3" y="2788771"/>
            <a:ext cx="7749540" cy="2038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7800" y="300038"/>
            <a:ext cx="8826500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hr-HR" b="1" dirty="0" smtClean="0">
                <a:solidFill>
                  <a:srgbClr val="FF0000"/>
                </a:solidFill>
                <a:latin typeface="Comic Sans MS" pitchFamily="66" charset="0"/>
              </a:rPr>
              <a:t>Climate variability and climate change</a:t>
            </a:r>
            <a:endParaRPr lang="hr-HR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l"/>
            <a:endParaRPr lang="hr-HR" sz="1400" b="1" dirty="0">
              <a:solidFill>
                <a:schemeClr val="accent2"/>
              </a:solidFill>
              <a:latin typeface="Comic Sans MS" pitchFamily="66" charset="0"/>
            </a:endParaRPr>
          </a:p>
          <a:p>
            <a:r>
              <a:rPr lang="hr-HR" sz="28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 algn="l"/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* </a:t>
            </a:r>
            <a:r>
              <a:rPr lang="en-US" sz="1800" b="1" dirty="0" smtClean="0">
                <a:solidFill>
                  <a:srgbClr val="FF0000"/>
                </a:solidFill>
                <a:latin typeface="Comic Sans MS" pitchFamily="66" charset="0"/>
              </a:rPr>
              <a:t>Climatological normal</a:t>
            </a:r>
            <a:r>
              <a:rPr lang="en-US" sz="1800" b="1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endParaRPr lang="hr-HR" sz="18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algn="l"/>
            <a:endParaRPr lang="hr-HR" sz="18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algn="l"/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   </a:t>
            </a:r>
            <a:r>
              <a:rPr lang="en-US" sz="1800" b="1" dirty="0" smtClean="0">
                <a:solidFill>
                  <a:schemeClr val="accent2"/>
                </a:solidFill>
                <a:latin typeface="Comic Sans MS" pitchFamily="66" charset="0"/>
              </a:rPr>
              <a:t>* </a:t>
            </a:r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long-term (usually </a:t>
            </a:r>
            <a:r>
              <a:rPr lang="en-US" sz="1800" b="1" dirty="0" smtClean="0">
                <a:solidFill>
                  <a:schemeClr val="accent2"/>
                </a:solidFill>
                <a:latin typeface="Comic Sans MS" pitchFamily="66" charset="0"/>
              </a:rPr>
              <a:t>30-year</a:t>
            </a:r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)</a:t>
            </a:r>
            <a:r>
              <a:rPr lang="en-US" sz="1800" b="1" dirty="0" smtClean="0">
                <a:solidFill>
                  <a:schemeClr val="accent2"/>
                </a:solidFill>
                <a:latin typeface="Comic Sans MS" pitchFamily="66" charset="0"/>
              </a:rPr>
              <a:t> average of a weather variable</a:t>
            </a:r>
          </a:p>
          <a:p>
            <a:pPr algn="l"/>
            <a:endParaRPr lang="hr-HR" sz="18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algn="l"/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* </a:t>
            </a:r>
            <a:r>
              <a:rPr lang="en-US" sz="1800" b="1" dirty="0" smtClean="0">
                <a:solidFill>
                  <a:srgbClr val="FF0000"/>
                </a:solidFill>
                <a:latin typeface="Comic Sans MS" pitchFamily="66" charset="0"/>
              </a:rPr>
              <a:t>Climate variability</a:t>
            </a:r>
            <a:r>
              <a:rPr lang="en-US" sz="1800" b="1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endParaRPr lang="hr-HR" sz="18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algn="l"/>
            <a:endParaRPr lang="hr-HR" sz="18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algn="l"/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   </a:t>
            </a:r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* </a:t>
            </a:r>
            <a:r>
              <a:rPr lang="en-US" sz="1800" b="1" dirty="0" err="1" smtClean="0">
                <a:solidFill>
                  <a:schemeClr val="accent2"/>
                </a:solidFill>
                <a:latin typeface="Comic Sans MS" pitchFamily="66" charset="0"/>
              </a:rPr>
              <a:t>fluctuat</a:t>
            </a:r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ions</a:t>
            </a:r>
            <a:r>
              <a:rPr lang="en-US" sz="1800" b="1" dirty="0" smtClean="0">
                <a:solidFill>
                  <a:schemeClr val="accent2"/>
                </a:solidFill>
                <a:latin typeface="Comic Sans MS" pitchFamily="66" charset="0"/>
              </a:rPr>
              <a:t> above or below </a:t>
            </a:r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climatological normal on short time scales </a:t>
            </a:r>
          </a:p>
          <a:p>
            <a:pPr algn="l"/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   </a:t>
            </a:r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* </a:t>
            </a:r>
            <a:r>
              <a:rPr lang="en-US" sz="1800" b="1" dirty="0" smtClean="0">
                <a:solidFill>
                  <a:schemeClr val="accent2"/>
                </a:solidFill>
                <a:latin typeface="Comic Sans MS" pitchFamily="66" charset="0"/>
              </a:rPr>
              <a:t>denote</a:t>
            </a:r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s</a:t>
            </a:r>
            <a:r>
              <a:rPr lang="en-US" sz="1800" b="1" dirty="0" smtClean="0">
                <a:solidFill>
                  <a:schemeClr val="accent2"/>
                </a:solidFill>
                <a:latin typeface="Comic Sans MS" pitchFamily="66" charset="0"/>
              </a:rPr>
              <a:t> deviations </a:t>
            </a:r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(anomalies) </a:t>
            </a:r>
            <a:r>
              <a:rPr lang="en-US" sz="1800" b="1" dirty="0" smtClean="0">
                <a:solidFill>
                  <a:schemeClr val="accent2"/>
                </a:solidFill>
                <a:latin typeface="Comic Sans MS" pitchFamily="66" charset="0"/>
              </a:rPr>
              <a:t>of climatic statistics over a given period </a:t>
            </a:r>
            <a:endParaRPr lang="hr-HR" sz="18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algn="l"/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     </a:t>
            </a:r>
            <a:r>
              <a:rPr lang="en-US" sz="1800" b="1" dirty="0" smtClean="0">
                <a:solidFill>
                  <a:schemeClr val="accent2"/>
                </a:solidFill>
                <a:latin typeface="Comic Sans MS" pitchFamily="66" charset="0"/>
              </a:rPr>
              <a:t>of</a:t>
            </a:r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1800" b="1" dirty="0" smtClean="0">
                <a:solidFill>
                  <a:schemeClr val="accent2"/>
                </a:solidFill>
                <a:latin typeface="Comic Sans MS" pitchFamily="66" charset="0"/>
              </a:rPr>
              <a:t>time</a:t>
            </a:r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</a:p>
          <a:p>
            <a:pPr algn="l"/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   </a:t>
            </a:r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* </a:t>
            </a:r>
            <a:r>
              <a:rPr lang="en-US" sz="1800" b="1" dirty="0" smtClean="0">
                <a:solidFill>
                  <a:schemeClr val="accent2"/>
                </a:solidFill>
                <a:latin typeface="Comic Sans MS" pitchFamily="66" charset="0"/>
              </a:rPr>
              <a:t>due to natural internal processes within the climate system (internal </a:t>
            </a:r>
            <a:endParaRPr lang="hr-HR" sz="18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algn="l"/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     </a:t>
            </a:r>
            <a:r>
              <a:rPr lang="en-US" sz="1800" b="1" dirty="0" smtClean="0">
                <a:solidFill>
                  <a:schemeClr val="accent2"/>
                </a:solidFill>
                <a:latin typeface="Comic Sans MS" pitchFamily="66" charset="0"/>
              </a:rPr>
              <a:t>variability), or to variations in natural or anthropogenic external factors </a:t>
            </a:r>
            <a:endParaRPr lang="hr-HR" sz="18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algn="l"/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     </a:t>
            </a:r>
            <a:r>
              <a:rPr lang="en-US" sz="1800" b="1" dirty="0" smtClean="0">
                <a:solidFill>
                  <a:schemeClr val="accent2"/>
                </a:solidFill>
                <a:latin typeface="Comic Sans MS" pitchFamily="66" charset="0"/>
              </a:rPr>
              <a:t>(external variability)  </a:t>
            </a:r>
            <a:endParaRPr lang="hr-HR" sz="18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algn="l"/>
            <a:endParaRPr lang="hr-HR" sz="18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algn="l"/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* </a:t>
            </a:r>
            <a:r>
              <a:rPr lang="en-US" sz="1800" b="1" dirty="0" smtClean="0">
                <a:solidFill>
                  <a:srgbClr val="FF0000"/>
                </a:solidFill>
                <a:latin typeface="Comic Sans MS" pitchFamily="66" charset="0"/>
              </a:rPr>
              <a:t>Climate change</a:t>
            </a:r>
            <a:r>
              <a:rPr lang="en-US" sz="1800" b="1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endParaRPr lang="hr-HR" sz="18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algn="l"/>
            <a:endParaRPr lang="hr-HR" sz="18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algn="l"/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   </a:t>
            </a:r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*</a:t>
            </a:r>
            <a:r>
              <a:rPr lang="en-US" sz="1800" b="1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l</a:t>
            </a:r>
            <a:r>
              <a:rPr lang="en-US" sz="1800" b="1" dirty="0" err="1" smtClean="0">
                <a:solidFill>
                  <a:schemeClr val="accent2"/>
                </a:solidFill>
                <a:latin typeface="Comic Sans MS" pitchFamily="66" charset="0"/>
              </a:rPr>
              <a:t>ong</a:t>
            </a:r>
            <a:r>
              <a:rPr lang="en-US" sz="1800" b="1" dirty="0" smtClean="0">
                <a:solidFill>
                  <a:schemeClr val="accent2"/>
                </a:solidFill>
                <a:latin typeface="Comic Sans MS" pitchFamily="66" charset="0"/>
              </a:rPr>
              <a:t>-term continuous </a:t>
            </a:r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and significant </a:t>
            </a:r>
            <a:r>
              <a:rPr lang="en-US" sz="1800" b="1" dirty="0" smtClean="0">
                <a:solidFill>
                  <a:schemeClr val="accent2"/>
                </a:solidFill>
                <a:latin typeface="Comic Sans MS" pitchFamily="66" charset="0"/>
              </a:rPr>
              <a:t>change to average weather</a:t>
            </a:r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</a:p>
          <a:p>
            <a:pPr algn="l"/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    </a:t>
            </a:r>
            <a:r>
              <a:rPr lang="en-US" sz="1800" b="1" dirty="0" smtClean="0">
                <a:solidFill>
                  <a:schemeClr val="accent2"/>
                </a:solidFill>
                <a:latin typeface="Comic Sans MS" pitchFamily="66" charset="0"/>
              </a:rPr>
              <a:t> conditions</a:t>
            </a:r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 (or to statistical distribution of weather events) </a:t>
            </a:r>
          </a:p>
          <a:p>
            <a:pPr algn="l"/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   </a:t>
            </a:r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* </a:t>
            </a:r>
            <a:r>
              <a:rPr lang="hr-HR" sz="1800" b="1" dirty="0" smtClean="0">
                <a:solidFill>
                  <a:schemeClr val="accent2"/>
                </a:solidFill>
                <a:latin typeface="Comic Sans MS" pitchFamily="66" charset="0"/>
              </a:rPr>
              <a:t>on time scales of decades to millions of years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91219" y="832448"/>
            <a:ext cx="2135806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2800" b="1" dirty="0" smtClean="0">
                <a:solidFill>
                  <a:srgbClr val="FF0000"/>
                </a:solidFill>
                <a:latin typeface="Comic Sans MS" pitchFamily="66" charset="0"/>
              </a:rPr>
              <a:t>Key terms</a:t>
            </a:r>
            <a:endParaRPr lang="hr-HR" sz="2800" dirty="0">
              <a:solidFill>
                <a:schemeClr val="accent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37113</TotalTime>
  <Words>765</Words>
  <Application>Microsoft Office PowerPoint</Application>
  <PresentationFormat>On-screen Show (4:3)</PresentationFormat>
  <Paragraphs>188</Paragraphs>
  <Slides>17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  <vt:variant>
        <vt:lpstr>Custom Shows</vt:lpstr>
      </vt:variant>
      <vt:variant>
        <vt:i4>1</vt:i4>
      </vt:variant>
    </vt:vector>
  </HeadingPairs>
  <TitlesOfParts>
    <vt:vector size="19" baseType="lpstr">
      <vt:lpstr>Blank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Custom Show 1</vt:lpstr>
    </vt:vector>
  </TitlesOfParts>
  <Company>DHMZ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Čedo Branković</dc:creator>
  <cp:lastModifiedBy>Cedo Brankovic</cp:lastModifiedBy>
  <cp:revision>1022</cp:revision>
  <dcterms:created xsi:type="dcterms:W3CDTF">2006-05-15T12:26:48Z</dcterms:created>
  <dcterms:modified xsi:type="dcterms:W3CDTF">2016-09-07T16:11:23Z</dcterms:modified>
</cp:coreProperties>
</file>