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73" r:id="rId13"/>
    <p:sldId id="274" r:id="rId14"/>
    <p:sldId id="262" r:id="rId15"/>
    <p:sldId id="263" r:id="rId16"/>
    <p:sldId id="264" r:id="rId17"/>
    <p:sldId id="265" r:id="rId18"/>
    <p:sldId id="266" r:id="rId19"/>
    <p:sldId id="257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7"/>
    <p:restoredTop sz="94643"/>
  </p:normalViewPr>
  <p:slideViewPr>
    <p:cSldViewPr snapToGrid="0" snapToObjects="1">
      <p:cViewPr>
        <p:scale>
          <a:sx n="75" d="100"/>
          <a:sy n="75" d="100"/>
        </p:scale>
        <p:origin x="10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Nick\Croatia%20Coast\Split%20Meeting%20Nov%202013\Copy%20of%20Sebenik%20Socio-economic%20Data%20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'City Summary'!$D$29</c:f>
              <c:strCache>
                <c:ptCount val="1"/>
                <c:pt idx="0">
                  <c:v>GDP (Million €)</c:v>
                </c:pt>
              </c:strCache>
            </c:strRef>
          </c:tx>
          <c:marker>
            <c:symbol val="none"/>
          </c:marker>
          <c:cat>
            <c:numRef>
              <c:f>'City Summary'!$C$30:$C$41</c:f>
              <c:numCache>
                <c:formatCode>General</c:formatCode>
                <c:ptCount val="12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</c:numCache>
            </c:numRef>
          </c:cat>
          <c:val>
            <c:numRef>
              <c:f>'City Summary'!$D$30:$D$41</c:f>
              <c:numCache>
                <c:formatCode>#,##0</c:formatCode>
                <c:ptCount val="12"/>
                <c:pt idx="0">
                  <c:v>424095.1166708762</c:v>
                </c:pt>
                <c:pt idx="1">
                  <c:v>453743.2501073668</c:v>
                </c:pt>
                <c:pt idx="2">
                  <c:v>509756.9873668689</c:v>
                </c:pt>
                <c:pt idx="3">
                  <c:v>578001.6357105767</c:v>
                </c:pt>
                <c:pt idx="4">
                  <c:v>654955.5237810424</c:v>
                </c:pt>
                <c:pt idx="5">
                  <c:v>752277.028120356</c:v>
                </c:pt>
                <c:pt idx="6">
                  <c:v>766004.3834125778</c:v>
                </c:pt>
                <c:pt idx="7">
                  <c:v>766004.3834125778</c:v>
                </c:pt>
                <c:pt idx="8">
                  <c:v>941940.6244899371</c:v>
                </c:pt>
                <c:pt idx="9">
                  <c:v>823023.179887293</c:v>
                </c:pt>
                <c:pt idx="10">
                  <c:v>862423.0375179712</c:v>
                </c:pt>
                <c:pt idx="11">
                  <c:v>865431.363682616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213120"/>
        <c:axId val="753435488"/>
      </c:lineChart>
      <c:catAx>
        <c:axId val="7732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900"/>
            </a:pPr>
            <a:endParaRPr lang="en-US"/>
          </a:p>
        </c:txPr>
        <c:crossAx val="753435488"/>
        <c:crosses val="autoZero"/>
        <c:auto val="1"/>
        <c:lblAlgn val="ctr"/>
        <c:lblOffset val="100"/>
        <c:noMultiLvlLbl val="0"/>
      </c:catAx>
      <c:valAx>
        <c:axId val="753435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GB" sz="900"/>
            </a:pPr>
            <a:endParaRPr lang="en-US"/>
          </a:p>
        </c:txPr>
        <c:crossAx val="773213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>
                <a:latin typeface="American Typewriter" charset="0"/>
                <a:ea typeface="American Typewriter" charset="0"/>
                <a:cs typeface="American Typewrite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LaCie:2013%20CLIMATE%20VARIABILITY:SCOPING%20REPORT:SCOPING%20DRAFT:Scoping_v3.docx!OLE_LINK3" TargetMode="External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162" y="1357313"/>
            <a:ext cx="8689976" cy="47672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>
                <a:latin typeface="Latha" charset="0"/>
                <a:ea typeface="Latha" charset="0"/>
                <a:cs typeface="Latha" charset="0"/>
              </a:rPr>
              <a:t>Integracija</a:t>
            </a:r>
            <a:r>
              <a:rPr lang="en-US" sz="4000" dirty="0" smtClean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učinaka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klimatske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varijabilnosti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i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promjena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u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integralno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upravljanje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obalnim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područ</a:t>
            </a:r>
            <a:r>
              <a:rPr lang="en-US" sz="4000" dirty="0" err="1" smtClean="0">
                <a:latin typeface="Latha" charset="0"/>
                <a:ea typeface="Latha" charset="0"/>
                <a:cs typeface="Latha" charset="0"/>
              </a:rPr>
              <a:t>jima</a:t>
            </a:r>
            <a: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4000" dirty="0" smtClean="0">
                <a:latin typeface="Latha" charset="0"/>
                <a:ea typeface="Latha" charset="0"/>
                <a:cs typeface="Latha" charset="0"/>
              </a:rPr>
              <a:t>Plan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integralnog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upravljanja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obalnim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područjem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Šibensko‐kninske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sz="4000" dirty="0" err="1">
                <a:latin typeface="Latha" charset="0"/>
                <a:ea typeface="Latha" charset="0"/>
                <a:cs typeface="Latha" charset="0"/>
              </a:rPr>
              <a:t>županije</a:t>
            </a:r>
            <a:r>
              <a:rPr lang="en-US" sz="4000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62" y="4023"/>
            <a:ext cx="10364451" cy="1596177"/>
          </a:xfrm>
        </p:spPr>
        <p:txBody>
          <a:bodyPr/>
          <a:lstStyle/>
          <a:p>
            <a:r>
              <a:rPr lang="ta-IN" b="0" dirty="0" smtClean="0">
                <a:latin typeface="+mj-lt"/>
                <a:cs typeface="Lucida Sans"/>
              </a:rPr>
              <a:t>KLIMATSKA PROMJENA </a:t>
            </a:r>
            <a:r>
              <a:rPr lang="hr-BA" b="0" dirty="0" smtClean="0">
                <a:latin typeface="+mj-lt"/>
                <a:cs typeface="Lucida Sans"/>
              </a:rPr>
              <a:t>(IPCC)</a:t>
            </a:r>
            <a:endParaRPr lang="hr-BA" b="0" dirty="0">
              <a:latin typeface="+mj-lt"/>
              <a:cs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229600" cy="445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BA" dirty="0" smtClean="0">
                <a:latin typeface="Geneva"/>
                <a:cs typeface="Geneva"/>
              </a:rPr>
              <a:t>Promjena stanja klime koja se može identificirati s promjenama srednjih vrijednostii/ili varijabilnosti temeljnih značajki, i koja traje duže vrijeme, obično nekoliko desetljeća ili duže</a:t>
            </a:r>
            <a:r>
              <a:rPr lang="en-US" dirty="0" smtClean="0">
                <a:latin typeface="Geneva"/>
                <a:cs typeface="Geneva"/>
              </a:rPr>
              <a:t>. </a:t>
            </a:r>
            <a:endParaRPr lang="hr-BA" dirty="0" smtClean="0">
              <a:latin typeface="Geneva"/>
              <a:cs typeface="Geneva"/>
            </a:endParaRPr>
          </a:p>
          <a:p>
            <a:r>
              <a:rPr lang="hr-BA" dirty="0" smtClean="0">
                <a:latin typeface="Geneva"/>
                <a:cs typeface="Geneva"/>
              </a:rPr>
              <a:t>Klimatska promjena može biti posljedica internih procesa ili vanjskih sila, ili posljedica trajnijih antropogenih promjena u sastavu atmosfere ili korištenja zemljišta.</a:t>
            </a:r>
            <a:r>
              <a:rPr lang="en-US" dirty="0" smtClean="0">
                <a:latin typeface="Geneva"/>
                <a:cs typeface="Geneva"/>
              </a:rPr>
              <a:t> </a:t>
            </a:r>
            <a:endParaRPr lang="hr-BA" dirty="0" smtClean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47271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24" y="694813"/>
            <a:ext cx="10364451" cy="1596177"/>
          </a:xfrm>
        </p:spPr>
        <p:txBody>
          <a:bodyPr/>
          <a:lstStyle/>
          <a:p>
            <a:r>
              <a:rPr lang="hr-BA" dirty="0" smtClean="0">
                <a:latin typeface="+mj-lt"/>
                <a:cs typeface="Geneva"/>
              </a:rPr>
              <a:t>KLIMATSKA VARIJABILNOST</a:t>
            </a:r>
            <a:endParaRPr lang="hr-BA" dirty="0">
              <a:latin typeface="+mj-lt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0065" y="2415209"/>
            <a:ext cx="8229600" cy="2214563"/>
          </a:xfrm>
          <a:prstGeom prst="rect">
            <a:avLst/>
          </a:prstGeom>
        </p:spPr>
        <p:txBody>
          <a:bodyPr/>
          <a:lstStyle/>
          <a:p>
            <a:r>
              <a:rPr lang="hr-BA" dirty="0" smtClean="0">
                <a:latin typeface="Geneva"/>
                <a:cs typeface="Geneva"/>
              </a:rPr>
              <a:t>Varijacije srednjih vrijednosti klime u vremenu i prostoru koje su duže od pojedinih vremenskih događaja </a:t>
            </a:r>
            <a:r>
              <a:rPr lang="en-US" dirty="0" smtClean="0">
                <a:latin typeface="Geneva"/>
                <a:cs typeface="Geneva"/>
              </a:rPr>
              <a:t>(</a:t>
            </a:r>
            <a:r>
              <a:rPr lang="en-US" dirty="0">
                <a:latin typeface="Geneva"/>
                <a:cs typeface="Geneva"/>
              </a:rPr>
              <a:t>USAID, </a:t>
            </a:r>
            <a:r>
              <a:rPr lang="en-US" dirty="0" smtClean="0">
                <a:latin typeface="Geneva"/>
                <a:cs typeface="Geneva"/>
              </a:rPr>
              <a:t>2007</a:t>
            </a:r>
            <a:r>
              <a:rPr lang="hr-BA" dirty="0" smtClean="0">
                <a:latin typeface="Geneva"/>
                <a:cs typeface="Geneva"/>
              </a:rPr>
              <a:t>)</a:t>
            </a:r>
            <a:r>
              <a:rPr lang="en-US" dirty="0" smtClean="0">
                <a:latin typeface="Geneva"/>
                <a:cs typeface="Geneva"/>
              </a:rPr>
              <a:t>  </a:t>
            </a:r>
            <a:endParaRPr lang="hr-BA" dirty="0" smtClean="0">
              <a:latin typeface="Geneva"/>
              <a:cs typeface="Geneva"/>
            </a:endParaRPr>
          </a:p>
          <a:p>
            <a:r>
              <a:rPr lang="hr-BA" dirty="0" smtClean="0">
                <a:latin typeface="Geneva"/>
                <a:cs typeface="Geneva"/>
              </a:rPr>
              <a:t>Primjeri uključuju produžene suše, poplave, i posljedice periodičnih </a:t>
            </a:r>
            <a:r>
              <a:rPr lang="en-US" dirty="0" smtClean="0">
                <a:latin typeface="Geneva"/>
                <a:cs typeface="Geneva"/>
              </a:rPr>
              <a:t>El </a:t>
            </a:r>
            <a:r>
              <a:rPr lang="en-US" dirty="0">
                <a:latin typeface="Geneva"/>
                <a:cs typeface="Geneva"/>
              </a:rPr>
              <a:t>Niño </a:t>
            </a:r>
            <a:r>
              <a:rPr lang="hr-BA" dirty="0">
                <a:latin typeface="Geneva"/>
                <a:cs typeface="Geneva"/>
              </a:rPr>
              <a:t>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>
                <a:latin typeface="Geneva"/>
                <a:cs typeface="Geneva"/>
              </a:rPr>
              <a:t>La Niña </a:t>
            </a:r>
            <a:r>
              <a:rPr lang="hr-BA" dirty="0" smtClean="0">
                <a:latin typeface="Geneva"/>
                <a:cs typeface="Geneva"/>
              </a:rPr>
              <a:t>događaja.</a:t>
            </a:r>
            <a:endParaRPr lang="hr-BA" dirty="0">
              <a:latin typeface="Geneva"/>
              <a:cs typeface="Geneva"/>
            </a:endParaRPr>
          </a:p>
          <a:p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15740"/>
            <a:ext cx="8310230" cy="395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04082" y="1379520"/>
            <a:ext cx="8229600" cy="821028"/>
          </a:xfrm>
          <a:prstGeom prst="rect">
            <a:avLst/>
          </a:prstGeom>
        </p:spPr>
        <p:txBody>
          <a:bodyPr/>
          <a:lstStyle/>
          <a:p>
            <a:pPr marL="137160" indent="0">
              <a:buNone/>
            </a:pPr>
            <a:r>
              <a:rPr lang="hr-BA" dirty="0" smtClean="0">
                <a:latin typeface="Geneva"/>
              </a:rPr>
              <a:t>14</a:t>
            </a:r>
            <a:r>
              <a:rPr lang="hr-BA" dirty="0">
                <a:latin typeface="Geneva"/>
              </a:rPr>
              <a:t>. svibnja</a:t>
            </a:r>
            <a:r>
              <a:rPr lang="hr-BA" dirty="0" smtClean="0">
                <a:latin typeface="Geneva"/>
              </a:rPr>
              <a:t> </a:t>
            </a:r>
            <a:r>
              <a:rPr lang="ta-IN" dirty="0" smtClean="0">
                <a:latin typeface="Geneva"/>
              </a:rPr>
              <a:t>2012. </a:t>
            </a:r>
            <a:r>
              <a:rPr lang="hr-BA" dirty="0" smtClean="0">
                <a:latin typeface="Geneva"/>
              </a:rPr>
              <a:t>u </a:t>
            </a:r>
            <a:r>
              <a:rPr lang="hr-BA" dirty="0">
                <a:latin typeface="Geneva"/>
              </a:rPr>
              <a:t>Splitu - </a:t>
            </a:r>
            <a:r>
              <a:rPr lang="hr-BA" dirty="0">
                <a:solidFill>
                  <a:srgbClr val="FF0000"/>
                </a:solidFill>
                <a:latin typeface="Geneva"/>
              </a:rPr>
              <a:t>najhladniji u povijesti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3020" y="412952"/>
            <a:ext cx="7514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2400" dirty="0">
                <a:latin typeface="Geneva"/>
              </a:rPr>
              <a:t>30. travnja</a:t>
            </a:r>
            <a:r>
              <a:rPr lang="ta-IN" sz="2400" dirty="0">
                <a:latin typeface="Geneva"/>
              </a:rPr>
              <a:t> 2012.</a:t>
            </a:r>
            <a:r>
              <a:rPr lang="hr-BA" sz="2400" dirty="0">
                <a:latin typeface="Geneva"/>
              </a:rPr>
              <a:t> </a:t>
            </a:r>
            <a:r>
              <a:rPr lang="hr-BA" sz="2400" dirty="0">
                <a:solidFill>
                  <a:srgbClr val="FF0000"/>
                </a:solidFill>
                <a:latin typeface="Geneva"/>
              </a:rPr>
              <a:t>najtopliji u povijesti </a:t>
            </a:r>
            <a:r>
              <a:rPr lang="hr-BA" sz="2400" dirty="0">
                <a:latin typeface="Geneva"/>
              </a:rPr>
              <a:t>mjerenja</a:t>
            </a:r>
          </a:p>
        </p:txBody>
      </p:sp>
      <p:pic>
        <p:nvPicPr>
          <p:cNvPr id="1027" name="Picture 3" descr="C:\Users\Ivica\Pictures\gradske6-11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66" y="22005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vica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82" y="2664187"/>
            <a:ext cx="6477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928191" y="417442"/>
            <a:ext cx="9481930" cy="70567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848100" y="0"/>
            <a:ext cx="8343900" cy="5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INTEGRALNO UPRAVLJANJE OBALNIM PODRUČJIMA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4122" y="2400300"/>
            <a:ext cx="8229600" cy="4457700"/>
          </a:xfrm>
          <a:prstGeom prst="rect">
            <a:avLst/>
          </a:prstGeom>
        </p:spPr>
        <p:txBody>
          <a:bodyPr/>
          <a:lstStyle/>
          <a:p>
            <a:pPr marL="547688" indent="-7938">
              <a:buNone/>
              <a:tabLst>
                <a:tab pos="539750" algn="l"/>
              </a:tabLst>
            </a:pPr>
            <a:r>
              <a:rPr lang="ta-IN" dirty="0" smtClean="0">
                <a:latin typeface="+mj-lt"/>
              </a:rPr>
              <a:t>D</a:t>
            </a:r>
            <a:r>
              <a:rPr lang="en-US" dirty="0" err="1" smtClean="0">
                <a:latin typeface="+mj-lt"/>
              </a:rPr>
              <a:t>inamički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proces</a:t>
            </a:r>
            <a:r>
              <a:rPr lang="ta-IN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održivog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upravljanja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korištenja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obalnih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područja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uzimajući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istovremeno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</a:t>
            </a:r>
            <a:r>
              <a:rPr lang="ta-IN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obzir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krhkost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obalnih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ekosustava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krajobraza</a:t>
            </a:r>
            <a:r>
              <a:rPr lang="en-US" dirty="0" smtClean="0">
                <a:latin typeface="+mj-lt"/>
              </a:rPr>
              <a:t>,</a:t>
            </a:r>
            <a:r>
              <a:rPr lang="ta-IN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raznolikost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aktivnosti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ta-IN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korištenja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njihovo</a:t>
            </a:r>
            <a:r>
              <a:rPr lang="ta-IN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međusobno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djelovanje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pomorsku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usmjerenost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pojedinih</a:t>
            </a:r>
            <a:r>
              <a:rPr lang="ta-IN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aktivnosti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korištenja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njihov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utjecaj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pomorske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kopnene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dijelove</a:t>
            </a:r>
            <a:r>
              <a:rPr lang="ta-IN" dirty="0" smtClean="0">
                <a:latin typeface="+mj-lt"/>
              </a:rPr>
              <a:t> obalnog područja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61317"/>
            <a:ext cx="10364451" cy="1596177"/>
          </a:xfrm>
        </p:spPr>
        <p:txBody>
          <a:bodyPr/>
          <a:lstStyle/>
          <a:p>
            <a:r>
              <a:rPr lang="ta-IN" dirty="0" smtClean="0"/>
              <a:t>OSNOVNO O PROJEKTU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199" y="1898374"/>
            <a:ext cx="8229600" cy="4457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ta-IN" dirty="0" smtClean="0"/>
              <a:t>Glavni financijer: Globalni fond za okoliš – Global Environment Facility (GEF)</a:t>
            </a:r>
          </a:p>
          <a:p>
            <a:r>
              <a:rPr lang="ta-IN" dirty="0" smtClean="0"/>
              <a:t>Provedbena institucija: UNEP</a:t>
            </a:r>
          </a:p>
          <a:p>
            <a:r>
              <a:rPr lang="ta-IN" dirty="0" smtClean="0"/>
              <a:t>Izvršna institucija: MAP</a:t>
            </a:r>
          </a:p>
          <a:p>
            <a:r>
              <a:rPr lang="ta-IN" dirty="0" smtClean="0"/>
              <a:t>Partneri: PAP/RAC, BP/RAC, GWP Med</a:t>
            </a:r>
          </a:p>
          <a:p>
            <a:r>
              <a:rPr lang="ta-IN" dirty="0" smtClean="0"/>
              <a:t>Zemlje: Hrvatska, Bosna i Hercegovina, Crna Gora, Albanija, Palestinska uprava, Egipat, Tunis, Maroko</a:t>
            </a:r>
          </a:p>
          <a:p>
            <a:r>
              <a:rPr lang="ta-IN" dirty="0" smtClean="0"/>
              <a:t>Budžet: donacija GEF – USD 2,300,000</a:t>
            </a:r>
          </a:p>
          <a:p>
            <a:r>
              <a:rPr lang="ta-IN" dirty="0" smtClean="0"/>
              <a:t>Kofinanciranje: USD 7,000,000</a:t>
            </a:r>
          </a:p>
          <a:p>
            <a:r>
              <a:rPr lang="ta-IN" dirty="0" smtClean="0"/>
              <a:t>Vrijeme izvršenja: Siječanj 2012 – Lipanj 2014</a:t>
            </a:r>
          </a:p>
          <a:p>
            <a:pPr>
              <a:buNone/>
            </a:pPr>
            <a:r>
              <a:rPr lang="ta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27552" y="2538881"/>
            <a:ext cx="1449552" cy="7433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</a:p>
          <a:p>
            <a:pPr algn="ctr"/>
            <a:r>
              <a:rPr lang="ta-IN" sz="1600" dirty="0">
                <a:solidFill>
                  <a:schemeClr val="tx1"/>
                </a:solidFill>
                <a:latin typeface="Calibri"/>
                <a:cs typeface="Calibri"/>
              </a:rPr>
              <a:t>Upravljanje podatcima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43554" y="2500381"/>
            <a:ext cx="1330722" cy="82296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a-IN" sz="800" dirty="0"/>
              <a:t>Početno stanje: nema CV&amp;C u IUOP</a:t>
            </a:r>
            <a:endParaRPr lang="en-US" sz="800" dirty="0"/>
          </a:p>
        </p:txBody>
      </p:sp>
      <p:sp>
        <p:nvSpPr>
          <p:cNvPr id="12" name="Right Arrow 11"/>
          <p:cNvSpPr/>
          <p:nvPr/>
        </p:nvSpPr>
        <p:spPr>
          <a:xfrm>
            <a:off x="9223248" y="2465345"/>
            <a:ext cx="1444752" cy="82296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a-IN" sz="900" dirty="0"/>
              <a:t>Cilj: CV&amp;C integriran u IUOP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>
          <a:xfrm>
            <a:off x="7351099" y="2500381"/>
            <a:ext cx="1679034" cy="764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</a:p>
          <a:p>
            <a:pPr algn="ctr"/>
            <a:r>
              <a:rPr lang="ta-IN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Integracija u IUOP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40274" y="2521363"/>
            <a:ext cx="1554651" cy="7433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</a:p>
          <a:p>
            <a:pPr algn="ctr"/>
            <a:r>
              <a:rPr lang="ta-IN" sz="1600" dirty="0">
                <a:solidFill>
                  <a:schemeClr val="accent1"/>
                </a:solidFill>
                <a:latin typeface="Calibri"/>
                <a:cs typeface="Calibri"/>
              </a:rPr>
              <a:t>Nova saznanja o CV&amp;C</a:t>
            </a:r>
            <a:endParaRPr lang="en-US" sz="1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7551" y="694267"/>
            <a:ext cx="71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/>
              <a:t>KOMPONENTE PROJEKTA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3227552" y="1891870"/>
            <a:ext cx="5802581" cy="2627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dirty="0">
                <a:solidFill>
                  <a:schemeClr val="tx1"/>
                </a:solidFill>
                <a:latin typeface="Calibri"/>
                <a:cs typeface="Calibri"/>
              </a:rPr>
              <a:t>4 </a:t>
            </a:r>
            <a:r>
              <a:rPr lang="ta-IN" sz="1600" dirty="0">
                <a:solidFill>
                  <a:schemeClr val="accent5"/>
                </a:solidFill>
                <a:latin typeface="Calibri"/>
                <a:cs typeface="Calibri"/>
              </a:rPr>
              <a:t>Upravljanje projektom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687061" y="2783317"/>
            <a:ext cx="553212" cy="26113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97887" y="2746259"/>
            <a:ext cx="553212" cy="26113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786212" y="2225040"/>
            <a:ext cx="328588" cy="260501"/>
          </a:xfrm>
          <a:prstGeom prst="downArrow">
            <a:avLst>
              <a:gd name="adj1" fmla="val 50000"/>
              <a:gd name="adj2" fmla="val 45362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53304" y="2225040"/>
            <a:ext cx="328588" cy="260501"/>
          </a:xfrm>
          <a:prstGeom prst="downArrow">
            <a:avLst>
              <a:gd name="adj1" fmla="val 50000"/>
              <a:gd name="adj2" fmla="val 45362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026322" y="2218129"/>
            <a:ext cx="328588" cy="260501"/>
          </a:xfrm>
          <a:prstGeom prst="downArrow">
            <a:avLst>
              <a:gd name="adj1" fmla="val 50000"/>
              <a:gd name="adj2" fmla="val 45362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7" grpId="0" animBg="1"/>
      <p:bldP spid="18" grpId="0" animBg="1"/>
      <p:bldP spid="19" grpId="0"/>
      <p:bldP spid="14" grpId="0" animBg="1"/>
      <p:bldP spid="3" grpId="0" animBg="1"/>
      <p:bldP spid="16" grpId="0" animBg="1"/>
      <p:bldP spid="4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70357" y="2132428"/>
            <a:ext cx="1092312" cy="1059380"/>
          </a:xfrm>
          <a:prstGeom prst="rightArrow">
            <a:avLst>
              <a:gd name="adj1" fmla="val 50000"/>
              <a:gd name="adj2" fmla="val 53408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2728177" y="2298684"/>
            <a:ext cx="1024421" cy="865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sz="1000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1.1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ta-IN" sz="1000" dirty="0">
                <a:solidFill>
                  <a:schemeClr val="tx1"/>
                </a:solidFill>
                <a:latin typeface="Calibri"/>
                <a:cs typeface="Calibri"/>
              </a:rPr>
              <a:t>CV&amp;C baza podataka kao podrška IUOP-u</a:t>
            </a:r>
            <a:endParaRPr lang="en-US" sz="1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99035" y="2305018"/>
            <a:ext cx="1215159" cy="8523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sz="1000" dirty="0">
                <a:solidFill>
                  <a:srgbClr val="000000"/>
                </a:solidFill>
                <a:latin typeface="Calibri"/>
                <a:cs typeface="Calibri"/>
              </a:rPr>
              <a:t>2.1 Razumijevanje CV&amp;C u Sredozemlju poboljšano, učinci ocijenjeni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65084" y="2299478"/>
            <a:ext cx="1087737" cy="865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sz="1000" dirty="0">
                <a:solidFill>
                  <a:srgbClr val="000000"/>
                </a:solidFill>
                <a:latin typeface="Calibri"/>
                <a:cs typeface="Calibri"/>
              </a:rPr>
              <a:t>3.1 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ta-IN" sz="1000" dirty="0">
                <a:solidFill>
                  <a:srgbClr val="000000"/>
                </a:solidFill>
                <a:latin typeface="Calibri"/>
                <a:cs typeface="Calibri"/>
              </a:rPr>
              <a:t>Omogućena integracija CV&amp;C u IUOP planove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39929" y="2286318"/>
            <a:ext cx="1033090" cy="865500"/>
          </a:xfrm>
          <a:prstGeom prst="roundRect">
            <a:avLst/>
          </a:prstGeom>
          <a:solidFill>
            <a:srgbClr val="FCD5B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sz="1000" dirty="0">
                <a:solidFill>
                  <a:srgbClr val="000000"/>
                </a:solidFill>
                <a:cs typeface="Calibri"/>
              </a:rPr>
              <a:t>3.3 </a:t>
            </a:r>
            <a:endParaRPr lang="en-US" sz="1000" dirty="0">
              <a:solidFill>
                <a:srgbClr val="000000"/>
              </a:solidFill>
              <a:cs typeface="Calibri"/>
            </a:endParaRPr>
          </a:p>
          <a:p>
            <a:r>
              <a:rPr lang="ta-IN" sz="1000" dirty="0">
                <a:solidFill>
                  <a:srgbClr val="000000"/>
                </a:solidFill>
                <a:cs typeface="Calibri"/>
              </a:rPr>
              <a:t>Lekcije naučene i iskustva podijeljena</a:t>
            </a:r>
            <a:endParaRPr lang="en-US" sz="1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496728" y="2181038"/>
            <a:ext cx="1092312" cy="1059380"/>
          </a:xfrm>
          <a:prstGeom prst="rightArrow">
            <a:avLst>
              <a:gd name="adj1" fmla="val 50000"/>
              <a:gd name="adj2" fmla="val 53408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08421" y="875139"/>
            <a:ext cx="359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OSNOVNA STRUKTURA </a:t>
            </a:r>
            <a:r>
              <a:rPr lang="ta-IN" b="1" dirty="0" smtClean="0"/>
              <a:t>PROJEKTA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7098708" y="2289754"/>
            <a:ext cx="897334" cy="865500"/>
          </a:xfrm>
          <a:prstGeom prst="roundRect">
            <a:avLst/>
          </a:prstGeom>
          <a:solidFill>
            <a:srgbClr val="FCD5B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sz="1000" dirty="0">
                <a:solidFill>
                  <a:srgbClr val="000000"/>
                </a:solidFill>
                <a:latin typeface="Calibri"/>
                <a:cs typeface="Calibri"/>
              </a:rPr>
              <a:t>3.2 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ta-IN" sz="800" dirty="0">
                <a:solidFill>
                  <a:srgbClr val="000000"/>
                </a:solidFill>
                <a:latin typeface="Calibri"/>
                <a:cs typeface="Calibri"/>
              </a:rPr>
              <a:t>Sposobnosti za IUOP poboljšane, pojačana svijest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3127698" y="2132429"/>
            <a:ext cx="3193942" cy="157325"/>
          </a:xfrm>
          <a:prstGeom prst="uturnArrow">
            <a:avLst>
              <a:gd name="adj1" fmla="val 30552"/>
              <a:gd name="adj2" fmla="val 20534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U-Turn Arrow 18"/>
          <p:cNvSpPr/>
          <p:nvPr/>
        </p:nvSpPr>
        <p:spPr>
          <a:xfrm flipV="1">
            <a:off x="4611982" y="3173392"/>
            <a:ext cx="3093363" cy="182668"/>
          </a:xfrm>
          <a:prstGeom prst="uturnArrow">
            <a:avLst>
              <a:gd name="adj1" fmla="val 30552"/>
              <a:gd name="adj2" fmla="val 20534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52598" y="2682164"/>
            <a:ext cx="346437" cy="94412"/>
          </a:xfrm>
          <a:prstGeom prst="rightArrow">
            <a:avLst>
              <a:gd name="adj1" fmla="val 50000"/>
              <a:gd name="adj2" fmla="val 5263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318647" y="2673020"/>
            <a:ext cx="346437" cy="113832"/>
          </a:xfrm>
          <a:prstGeom prst="rightArrow">
            <a:avLst>
              <a:gd name="adj1" fmla="val 50000"/>
              <a:gd name="adj2" fmla="val 5263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752821" y="2691636"/>
            <a:ext cx="346437" cy="94412"/>
          </a:xfrm>
          <a:prstGeom prst="rightArrow">
            <a:avLst>
              <a:gd name="adj1" fmla="val 50000"/>
              <a:gd name="adj2" fmla="val 5263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996043" y="2683296"/>
            <a:ext cx="346437" cy="115912"/>
          </a:xfrm>
          <a:prstGeom prst="rightArrow">
            <a:avLst>
              <a:gd name="adj1" fmla="val 50000"/>
              <a:gd name="adj2" fmla="val 5263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1549400" y="2364511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800" dirty="0">
                <a:solidFill>
                  <a:schemeClr val="bg1"/>
                </a:solidFill>
              </a:rPr>
              <a:t>Početno stanje: </a:t>
            </a:r>
            <a:r>
              <a:rPr lang="ta-IN" sz="800" dirty="0"/>
              <a:t>nema CV&amp;C u IUOP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9492832" y="2414637"/>
            <a:ext cx="117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000" dirty="0"/>
              <a:t>Cilj: CV&amp;C integriran u IUOP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411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5" grpId="0" animBg="1"/>
      <p:bldP spid="44" grpId="0"/>
      <p:bldP spid="46" grpId="0" animBg="1"/>
      <p:bldP spid="3" grpId="0" animBg="1"/>
      <p:bldP spid="19" grpId="0" animBg="1"/>
      <p:bldP spid="5" grpId="0" animBg="1"/>
      <p:bldP spid="21" grpId="0" animBg="1"/>
      <p:bldP spid="23" grpId="0" animBg="1"/>
      <p:bldP spid="24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5194" y="546878"/>
            <a:ext cx="22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dirty="0"/>
              <a:t>REZULTATI PROJEKTA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7672" y="3737323"/>
            <a:ext cx="800393" cy="607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9248" y="2885108"/>
            <a:ext cx="800393" cy="6498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  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619799" y="2658061"/>
            <a:ext cx="868969" cy="1152803"/>
          </a:xfrm>
          <a:prstGeom prst="rightArrow">
            <a:avLst/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475" y="3735323"/>
            <a:ext cx="922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rgbClr val="000000"/>
                </a:solidFill>
              </a:rPr>
              <a:t>1.1.1 </a:t>
            </a:r>
            <a:r>
              <a:rPr lang="ta-IN" sz="700" dirty="0">
                <a:solidFill>
                  <a:srgbClr val="000000"/>
                </a:solidFill>
              </a:rPr>
              <a:t>Procjena reginalnih i nacionalnih sustava praćenja</a:t>
            </a:r>
            <a:endParaRPr lang="en-US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8767" y="2852664"/>
            <a:ext cx="9340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800" dirty="0">
                <a:solidFill>
                  <a:srgbClr val="000000"/>
                </a:solidFill>
              </a:rPr>
              <a:t>2.1.1 </a:t>
            </a:r>
            <a:r>
              <a:rPr lang="ta-IN" sz="700" dirty="0">
                <a:solidFill>
                  <a:srgbClr val="000000"/>
                </a:solidFill>
              </a:rPr>
              <a:t>Regionalna fizička analiza: ranjiva područja identificirana 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42212" y="2027021"/>
            <a:ext cx="800393" cy="660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2487" y="2005086"/>
            <a:ext cx="9003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800" dirty="0">
                <a:solidFill>
                  <a:srgbClr val="000000"/>
                </a:solidFill>
              </a:rPr>
              <a:t>3.1.1 </a:t>
            </a:r>
          </a:p>
          <a:p>
            <a:r>
              <a:rPr lang="ta-IN" sz="800" dirty="0">
                <a:solidFill>
                  <a:srgbClr val="000000"/>
                </a:solidFill>
              </a:rPr>
              <a:t>Sredstva i metodologije razvijene</a:t>
            </a:r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>
          <a:xfrm>
            <a:off x="3733754" y="3701611"/>
            <a:ext cx="800393" cy="607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0801" y="3735324"/>
            <a:ext cx="928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rgbClr val="000000"/>
                </a:solidFill>
              </a:rPr>
              <a:t>1.1.2 Regionalni konsensus postignut</a:t>
            </a:r>
            <a:endParaRPr lang="en-US" sz="900" dirty="0"/>
          </a:p>
        </p:txBody>
      </p:sp>
      <p:sp>
        <p:nvSpPr>
          <p:cNvPr id="27" name="Rounded Rectangle 26"/>
          <p:cNvSpPr/>
          <p:nvPr/>
        </p:nvSpPr>
        <p:spPr>
          <a:xfrm flipV="1">
            <a:off x="3750801" y="2799673"/>
            <a:ext cx="800393" cy="70941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753" y="2772958"/>
            <a:ext cx="819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750" dirty="0">
                <a:solidFill>
                  <a:schemeClr val="accent1">
                    <a:lumMod val="50000"/>
                  </a:schemeClr>
                </a:solidFill>
              </a:rPr>
              <a:t>1.1.3 </a:t>
            </a:r>
            <a:r>
              <a:rPr lang="ta-IN" sz="750" dirty="0">
                <a:solidFill>
                  <a:srgbClr val="000000"/>
                </a:solidFill>
              </a:rPr>
              <a:t>Razvijena  info platforma za CV&amp;C i obalna područja</a:t>
            </a:r>
            <a:endParaRPr lang="en-US" sz="75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flipV="1">
            <a:off x="4886668" y="1907994"/>
            <a:ext cx="800393" cy="688357"/>
          </a:xfrm>
          <a:prstGeom prst="roundRect">
            <a:avLst/>
          </a:prstGeom>
          <a:solidFill>
            <a:srgbClr val="D9969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8383" y="1873230"/>
            <a:ext cx="782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750" dirty="0">
                <a:solidFill>
                  <a:srgbClr val="000000"/>
                </a:solidFill>
              </a:rPr>
              <a:t>2.1.2 </a:t>
            </a:r>
          </a:p>
          <a:p>
            <a:r>
              <a:rPr lang="ta-IN" sz="750" dirty="0">
                <a:solidFill>
                  <a:srgbClr val="000000"/>
                </a:solidFill>
              </a:rPr>
              <a:t>Ekološka i soc.-ek- analiza za 2 područja</a:t>
            </a:r>
            <a:endParaRPr lang="en-US" sz="750" dirty="0"/>
          </a:p>
        </p:txBody>
      </p:sp>
      <p:sp>
        <p:nvSpPr>
          <p:cNvPr id="31" name="Rounded Rectangle 30"/>
          <p:cNvSpPr/>
          <p:nvPr/>
        </p:nvSpPr>
        <p:spPr>
          <a:xfrm flipV="1">
            <a:off x="4886668" y="2868471"/>
            <a:ext cx="800393" cy="586307"/>
          </a:xfrm>
          <a:prstGeom prst="roundRect">
            <a:avLst/>
          </a:prstGeom>
          <a:solidFill>
            <a:srgbClr val="D9969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4721" y="2853878"/>
            <a:ext cx="101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800" dirty="0">
                <a:solidFill>
                  <a:srgbClr val="000000"/>
                </a:solidFill>
              </a:rPr>
              <a:t>2.1.3 procjena strategija i scenarija adaptacije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flipV="1">
            <a:off x="4892745" y="3858523"/>
            <a:ext cx="800393" cy="586307"/>
          </a:xfrm>
          <a:prstGeom prst="roundRect">
            <a:avLst/>
          </a:prstGeom>
          <a:solidFill>
            <a:srgbClr val="D9969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0098" y="3831086"/>
            <a:ext cx="815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750" dirty="0">
                <a:solidFill>
                  <a:srgbClr val="000000"/>
                </a:solidFill>
              </a:rPr>
              <a:t>2.1.4 Regionalna sinteza trendova i politika</a:t>
            </a:r>
            <a:endParaRPr lang="en-US" sz="75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flipV="1">
            <a:off x="6266091" y="2728313"/>
            <a:ext cx="800393" cy="10755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3025" y="2690985"/>
            <a:ext cx="89714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chemeClr val="bg1"/>
                </a:solidFill>
              </a:rPr>
              <a:t>3.1.2 </a:t>
            </a:r>
          </a:p>
          <a:p>
            <a:r>
              <a:rPr lang="ta-IN" sz="900" dirty="0">
                <a:solidFill>
                  <a:schemeClr val="bg1"/>
                </a:solidFill>
              </a:rPr>
              <a:t>IUOP </a:t>
            </a:r>
            <a:r>
              <a:rPr lang="ta-IN" sz="900" dirty="0">
                <a:solidFill>
                  <a:srgbClr val="000000"/>
                </a:solidFill>
              </a:rPr>
              <a:t>Plan izrađen uz kombiniranu metodu integracije CV&amp;C</a:t>
            </a:r>
          </a:p>
          <a:p>
            <a:endParaRPr lang="en-US" sz="800" dirty="0"/>
          </a:p>
        </p:txBody>
      </p:sp>
      <p:sp>
        <p:nvSpPr>
          <p:cNvPr id="37" name="Rounded Rectangle 36"/>
          <p:cNvSpPr/>
          <p:nvPr/>
        </p:nvSpPr>
        <p:spPr>
          <a:xfrm flipV="1">
            <a:off x="7619080" y="1773104"/>
            <a:ext cx="800393" cy="584776"/>
          </a:xfrm>
          <a:prstGeom prst="roundRect">
            <a:avLst/>
          </a:prstGeom>
          <a:solidFill>
            <a:srgbClr val="FAC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flipV="1">
            <a:off x="7619080" y="2896830"/>
            <a:ext cx="800393" cy="584097"/>
          </a:xfrm>
          <a:prstGeom prst="roundRect">
            <a:avLst/>
          </a:prstGeom>
          <a:solidFill>
            <a:srgbClr val="FAC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flipV="1">
            <a:off x="7611831" y="4032172"/>
            <a:ext cx="800393" cy="586307"/>
          </a:xfrm>
          <a:prstGeom prst="roundRect">
            <a:avLst/>
          </a:prstGeom>
          <a:solidFill>
            <a:srgbClr val="FAC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  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flipV="1">
            <a:off x="8792855" y="2869265"/>
            <a:ext cx="800393" cy="586307"/>
          </a:xfrm>
          <a:prstGeom prst="roundRect">
            <a:avLst/>
          </a:prstGeom>
          <a:solidFill>
            <a:srgbClr val="FAC09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a-IN" dirty="0"/>
              <a:t>                                                  </a:t>
            </a:r>
            <a:r>
              <a:rPr lang="ta-IN" b="1" dirty="0"/>
              <a:t>  </a:t>
            </a:r>
            <a:r>
              <a:rPr lang="ta-IN" dirty="0"/>
              <a:t>        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9799032" y="2614759"/>
            <a:ext cx="868969" cy="1152803"/>
          </a:xfrm>
          <a:prstGeom prst="rightArrow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0593" y="1755225"/>
            <a:ext cx="91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rgbClr val="000000"/>
                </a:solidFill>
                <a:latin typeface="Calibri"/>
                <a:cs typeface="Calibri"/>
              </a:rPr>
              <a:t>3.2.1 Uspostavljena međuministarska koordinacija</a:t>
            </a:r>
            <a:endParaRPr lang="en-US" sz="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54173" y="2946697"/>
            <a:ext cx="758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rgbClr val="000000"/>
                </a:solidFill>
              </a:rPr>
              <a:t>3.2.2 </a:t>
            </a:r>
          </a:p>
          <a:p>
            <a:r>
              <a:rPr lang="ta-IN" sz="900" dirty="0">
                <a:solidFill>
                  <a:srgbClr val="000000"/>
                </a:solidFill>
              </a:rPr>
              <a:t>Pojačana svijest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71773" y="4019301"/>
            <a:ext cx="80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>
                <a:solidFill>
                  <a:srgbClr val="000000"/>
                </a:solidFill>
                <a:latin typeface="Calibri"/>
                <a:cs typeface="Calibri"/>
              </a:rPr>
              <a:t>3.2.3 Clearing House  mehanizam</a:t>
            </a:r>
            <a:endParaRPr lang="en-US" sz="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92855" y="2777525"/>
            <a:ext cx="8922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a-IN" sz="1000" dirty="0">
              <a:latin typeface="Calibri"/>
              <a:cs typeface="Calibri"/>
            </a:endParaRPr>
          </a:p>
          <a:p>
            <a:r>
              <a:rPr lang="ta-IN" sz="900" dirty="0">
                <a:solidFill>
                  <a:srgbClr val="000000"/>
                </a:solidFill>
                <a:latin typeface="Calibri"/>
                <a:cs typeface="Calibri"/>
              </a:rPr>
              <a:t>3.3.1 Širenje informacija</a:t>
            </a:r>
          </a:p>
          <a:p>
            <a:r>
              <a:rPr lang="ta-IN" sz="900" dirty="0">
                <a:solidFill>
                  <a:srgbClr val="000000"/>
                </a:solidFill>
                <a:latin typeface="Calibri"/>
                <a:cs typeface="Calibri"/>
              </a:rPr>
              <a:t>Replikacija</a:t>
            </a:r>
            <a:endParaRPr lang="en-US" sz="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54206" y="2896830"/>
            <a:ext cx="799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900" dirty="0"/>
              <a:t>Cilj: CV&amp;C integriran u IUOP</a:t>
            </a:r>
            <a:endParaRPr lang="en-US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1543599" y="2963158"/>
            <a:ext cx="101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800" dirty="0">
                <a:solidFill>
                  <a:srgbClr val="375BB0"/>
                </a:solidFill>
              </a:rPr>
              <a:t>Početno stanje: nema CV&amp;C u IUOP</a:t>
            </a:r>
            <a:endParaRPr lang="en-US" sz="800" dirty="0">
              <a:solidFill>
                <a:srgbClr val="375BB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325920" y="4024040"/>
            <a:ext cx="424881" cy="1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334881" y="3227433"/>
            <a:ext cx="424881" cy="1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7" idx="0"/>
          </p:cNvCxnSpPr>
          <p:nvPr/>
        </p:nvCxnSpPr>
        <p:spPr>
          <a:xfrm rot="5400000" flipH="1" flipV="1">
            <a:off x="4054339" y="3604953"/>
            <a:ext cx="192522" cy="794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2845799" y="2784028"/>
            <a:ext cx="187057" cy="6163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flipV="1">
            <a:off x="3318064" y="2242407"/>
            <a:ext cx="1564406" cy="856860"/>
          </a:xfrm>
          <a:prstGeom prst="bentConnector3">
            <a:avLst>
              <a:gd name="adj1" fmla="val 18233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flipV="1">
            <a:off x="3090061" y="1907993"/>
            <a:ext cx="2211558" cy="119028"/>
          </a:xfrm>
          <a:prstGeom prst="bentConnector4">
            <a:avLst>
              <a:gd name="adj1" fmla="val -237"/>
              <a:gd name="adj2" fmla="val 292056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96"/>
          <p:cNvCxnSpPr>
            <a:stCxn id="20" idx="0"/>
            <a:endCxn id="35" idx="2"/>
          </p:cNvCxnSpPr>
          <p:nvPr/>
        </p:nvCxnSpPr>
        <p:spPr>
          <a:xfrm rot="16200000" flipH="1">
            <a:off x="4453701" y="515729"/>
            <a:ext cx="701292" cy="3723879"/>
          </a:xfrm>
          <a:prstGeom prst="bentConnector3">
            <a:avLst>
              <a:gd name="adj1" fmla="val -65783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5400000" flipH="1" flipV="1">
            <a:off x="4319091" y="2217774"/>
            <a:ext cx="404866" cy="746663"/>
          </a:xfrm>
          <a:prstGeom prst="bentConnector2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557760" y="3006538"/>
            <a:ext cx="337096" cy="1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9" idx="0"/>
            <a:endCxn id="31" idx="2"/>
          </p:cNvCxnSpPr>
          <p:nvPr/>
        </p:nvCxnSpPr>
        <p:spPr>
          <a:xfrm rot="5400000">
            <a:off x="5150804" y="2732410"/>
            <a:ext cx="272120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5103224" y="3660126"/>
            <a:ext cx="396791" cy="1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693138" y="3158938"/>
            <a:ext cx="572953" cy="2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28" idx="3"/>
            <a:endCxn id="33" idx="1"/>
          </p:cNvCxnSpPr>
          <p:nvPr/>
        </p:nvCxnSpPr>
        <p:spPr>
          <a:xfrm>
            <a:off x="4552888" y="3049957"/>
            <a:ext cx="339857" cy="110171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22"/>
          <p:cNvCxnSpPr/>
          <p:nvPr/>
        </p:nvCxnSpPr>
        <p:spPr>
          <a:xfrm flipV="1">
            <a:off x="5519426" y="3557712"/>
            <a:ext cx="746666" cy="300811"/>
          </a:xfrm>
          <a:prstGeom prst="bentConnector3">
            <a:avLst>
              <a:gd name="adj1" fmla="val -124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066483" y="3207285"/>
            <a:ext cx="552596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/>
          <p:cNvCxnSpPr/>
          <p:nvPr/>
        </p:nvCxnSpPr>
        <p:spPr>
          <a:xfrm>
            <a:off x="5682252" y="2249805"/>
            <a:ext cx="897293" cy="483932"/>
          </a:xfrm>
          <a:prstGeom prst="bentConnector3">
            <a:avLst>
              <a:gd name="adj1" fmla="val 101282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122"/>
          <p:cNvCxnSpPr/>
          <p:nvPr/>
        </p:nvCxnSpPr>
        <p:spPr>
          <a:xfrm flipV="1">
            <a:off x="6909227" y="2027022"/>
            <a:ext cx="710201" cy="694445"/>
          </a:xfrm>
          <a:prstGeom prst="bentConnector3">
            <a:avLst>
              <a:gd name="adj1" fmla="val -1833"/>
            </a:avLst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5400000">
            <a:off x="7749803" y="2621218"/>
            <a:ext cx="538949" cy="1588"/>
          </a:xfrm>
          <a:prstGeom prst="line">
            <a:avLst/>
          </a:prstGeom>
          <a:ln>
            <a:solidFill>
              <a:srgbClr val="00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682251" y="4344965"/>
            <a:ext cx="1937176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35" idx="0"/>
          </p:cNvCxnSpPr>
          <p:nvPr/>
        </p:nvCxnSpPr>
        <p:spPr>
          <a:xfrm rot="16200000" flipH="1">
            <a:off x="6942559" y="3527565"/>
            <a:ext cx="400248" cy="952792"/>
          </a:xfrm>
          <a:prstGeom prst="bentConnector2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endCxn id="38" idx="0"/>
          </p:cNvCxnSpPr>
          <p:nvPr/>
        </p:nvCxnSpPr>
        <p:spPr>
          <a:xfrm rot="5400000" flipH="1" flipV="1">
            <a:off x="7750603" y="3748013"/>
            <a:ext cx="535758" cy="1587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rot="5400000" flipH="1" flipV="1">
            <a:off x="8223412" y="404905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8417885" y="3190617"/>
            <a:ext cx="374971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534147" y="1206500"/>
            <a:ext cx="2844553" cy="39814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Elbow Connector 61"/>
          <p:cNvCxnSpPr/>
          <p:nvPr/>
        </p:nvCxnSpPr>
        <p:spPr>
          <a:xfrm>
            <a:off x="5682252" y="2249805"/>
            <a:ext cx="897293" cy="483932"/>
          </a:xfrm>
          <a:prstGeom prst="bentConnector3">
            <a:avLst>
              <a:gd name="adj1" fmla="val 101282"/>
            </a:avLst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08030" y="1990544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000" dirty="0">
                <a:solidFill>
                  <a:srgbClr val="FFFF00"/>
                </a:solidFill>
              </a:rPr>
              <a:t>CLIMAGINE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96610" y="2261092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000" dirty="0">
                <a:solidFill>
                  <a:srgbClr val="FFFF00"/>
                </a:solidFill>
              </a:rPr>
              <a:t>DIVA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2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  <p:bldP spid="15" grpId="0" animBg="1"/>
      <p:bldP spid="17" grpId="0"/>
      <p:bldP spid="18" grpId="0"/>
      <p:bldP spid="20" grpId="0" animBg="1"/>
      <p:bldP spid="21" grpId="0"/>
      <p:bldP spid="23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61" grpId="0" animBg="1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646100"/>
            <a:ext cx="10364451" cy="1596177"/>
          </a:xfrm>
        </p:spPr>
        <p:txBody>
          <a:bodyPr/>
          <a:lstStyle/>
          <a:p>
            <a:r>
              <a:rPr lang="en-US" dirty="0">
                <a:latin typeface="Latha" charset="0"/>
                <a:ea typeface="Latha" charset="0"/>
                <a:cs typeface="Latha" charset="0"/>
              </a:rPr>
              <a:t>Plan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integralnog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upravljanja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obalnim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područjem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Šibensko‐kninske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 err="1">
                <a:latin typeface="Latha" charset="0"/>
                <a:ea typeface="Latha" charset="0"/>
                <a:cs typeface="Latha" charset="0"/>
              </a:rPr>
              <a:t>županije</a:t>
            </a:r>
            <a:r>
              <a:rPr lang="en-US" dirty="0">
                <a:latin typeface="Latha" charset="0"/>
                <a:ea typeface="Latha" charset="0"/>
                <a:cs typeface="Latha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1548" y="748680"/>
            <a:ext cx="9876381" cy="445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a-IN" dirty="0">
                <a:latin typeface="Geneva"/>
                <a:cs typeface="Geneva"/>
              </a:rPr>
              <a:t>Zašto je poruka o sredozemnoj klimi kao nečem poželjnom pogrešna?</a:t>
            </a:r>
            <a:endParaRPr lang="hr-BA" dirty="0">
              <a:latin typeface="Geneva"/>
              <a:cs typeface="Geneva"/>
            </a:endParaRPr>
          </a:p>
          <a:p>
            <a:r>
              <a:rPr lang="ta-IN" dirty="0">
                <a:latin typeface="Geneva"/>
                <a:cs typeface="Geneva"/>
              </a:rPr>
              <a:t>“Težak” zadatak novinara je uvjeriti ljude da je najteže što klimatske promjene mogu donijeti UK je budućnost puna sunčanih dana kao što je to danas slučaj u Sredozemlju </a:t>
            </a:r>
            <a:endParaRPr lang="hr-BA" dirty="0">
              <a:latin typeface="Geneva"/>
              <a:cs typeface="Geneva"/>
            </a:endParaRPr>
          </a:p>
          <a:p>
            <a:r>
              <a:rPr lang="ta-IN" dirty="0">
                <a:latin typeface="Geneva"/>
                <a:cs typeface="Geneva"/>
              </a:rPr>
              <a:t>Ako klimatske promjene znače da će UK izgledati kao što Sredozemlje izgleda danas, kako li će tek tada biti u Sredozemlju?</a:t>
            </a:r>
            <a:r>
              <a:rPr lang="ta-IN" dirty="0">
                <a:latin typeface="Geneva"/>
              </a:rPr>
              <a:t> </a:t>
            </a:r>
            <a:endParaRPr lang="hr-BA" b="1" dirty="0">
              <a:latin typeface="Geneva"/>
            </a:endParaRPr>
          </a:p>
        </p:txBody>
      </p:sp>
      <p:pic>
        <p:nvPicPr>
          <p:cNvPr id="4" name="Picture 4" descr="Nice_France_Getty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47" y="4143548"/>
            <a:ext cx="7150022" cy="27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vica\Pictures\titlepie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47" y="243855"/>
            <a:ext cx="27336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981200" y="838200"/>
          <a:ext cx="8265111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600700" imgH="3924300" progId="Word.Document.12">
                  <p:link updateAutomatic="1"/>
                </p:oleObj>
              </mc:Choice>
              <mc:Fallback>
                <p:oleObj name="Document" r:id="rId3" imgW="5600700" imgH="39243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8265111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29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limate variability PAP\Sibenik Coastal Area with 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09" y="444078"/>
            <a:ext cx="9100813" cy="587989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2707753" y="336896"/>
            <a:ext cx="7720481" cy="5987072"/>
          </a:xfrm>
          <a:custGeom>
            <a:avLst/>
            <a:gdLst>
              <a:gd name="connsiteX0" fmla="*/ 3603 w 7720481"/>
              <a:gd name="connsiteY0" fmla="*/ 713982 h 5987072"/>
              <a:gd name="connsiteX1" fmla="*/ 208320 w 7720481"/>
              <a:gd name="connsiteY1" fmla="*/ 454674 h 5987072"/>
              <a:gd name="connsiteX2" fmla="*/ 1341084 w 7720481"/>
              <a:gd name="connsiteY2" fmla="*/ 372788 h 5987072"/>
              <a:gd name="connsiteX3" fmla="*/ 7632702 w 7720481"/>
              <a:gd name="connsiteY3" fmla="*/ 5599880 h 5987072"/>
              <a:gd name="connsiteX4" fmla="*/ 5189752 w 7720481"/>
              <a:gd name="connsiteY4" fmla="*/ 5599880 h 5987072"/>
              <a:gd name="connsiteX5" fmla="*/ 5189752 w 7720481"/>
              <a:gd name="connsiteY5" fmla="*/ 5599880 h 598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0481" h="5987072">
                <a:moveTo>
                  <a:pt x="3603" y="713982"/>
                </a:moveTo>
                <a:cubicBezTo>
                  <a:pt x="-5495" y="612761"/>
                  <a:pt x="-14593" y="511540"/>
                  <a:pt x="208320" y="454674"/>
                </a:cubicBezTo>
                <a:cubicBezTo>
                  <a:pt x="431233" y="397808"/>
                  <a:pt x="103687" y="-484746"/>
                  <a:pt x="1341084" y="372788"/>
                </a:cubicBezTo>
                <a:cubicBezTo>
                  <a:pt x="2578481" y="1230322"/>
                  <a:pt x="6991257" y="4728698"/>
                  <a:pt x="7632702" y="5599880"/>
                </a:cubicBezTo>
                <a:cubicBezTo>
                  <a:pt x="8274147" y="6471062"/>
                  <a:pt x="5189752" y="5599880"/>
                  <a:pt x="5189752" y="5599880"/>
                </a:cubicBezTo>
                <a:lnTo>
                  <a:pt x="5189752" y="5599880"/>
                </a:lnTo>
              </a:path>
            </a:pathLst>
          </a:cu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4" name="Oval 3"/>
          <p:cNvSpPr/>
          <p:nvPr/>
        </p:nvSpPr>
        <p:spPr>
          <a:xfrm>
            <a:off x="7320136" y="908720"/>
            <a:ext cx="1800200" cy="40324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43872" y="3229275"/>
            <a:ext cx="576064" cy="615477"/>
          </a:xfrm>
          <a:prstGeom prst="straightConnector1">
            <a:avLst/>
          </a:prstGeom>
          <a:ln w="920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03912" y="3501010"/>
            <a:ext cx="576064" cy="576062"/>
          </a:xfrm>
          <a:prstGeom prst="straightConnector1">
            <a:avLst/>
          </a:prstGeom>
          <a:ln w="920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79976" y="3356992"/>
            <a:ext cx="576064" cy="631774"/>
          </a:xfrm>
          <a:prstGeom prst="straightConnector1">
            <a:avLst/>
          </a:prstGeom>
          <a:ln w="920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12024" y="3733330"/>
            <a:ext cx="576064" cy="631774"/>
          </a:xfrm>
          <a:prstGeom prst="straightConnector1">
            <a:avLst/>
          </a:prstGeom>
          <a:ln w="920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43872" y="2708920"/>
            <a:ext cx="2376264" cy="1279846"/>
          </a:xfrm>
          <a:prstGeom prst="roundRect">
            <a:avLst/>
          </a:prstGeom>
          <a:noFill/>
          <a:ln w="635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pic>
        <p:nvPicPr>
          <p:cNvPr id="10242" name="Picture 2" descr="C:\Climate variability PAP\korna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6232" cy="35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Climate variability PAP\kr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36" y="692152"/>
            <a:ext cx="198755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Climate variability PAP\Tribunj 3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20" y="3959292"/>
            <a:ext cx="4844073" cy="24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ŠIBENSKO-KNINSKA ŽUPANIJA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187755"/>
            <a:ext cx="7924799" cy="47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limate variability PAP\Vodice 1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2656"/>
            <a:ext cx="88577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Climate variability PAP\jugo_vodice-281110_MarijaMihic-Cropix_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71" y="342571"/>
            <a:ext cx="5067243" cy="28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Climate variability PAP\vodice-plima-poplava-0c8a954335ddf77d9340edd7db4fb546_view_article_no_asp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0049"/>
            <a:ext cx="4526770" cy="30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Climate variability PAP\Šibenik 2010 0456007.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67" y="3717032"/>
            <a:ext cx="4350618" cy="29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03744" y="846643"/>
            <a:ext cx="1270055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GEF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8940" y="846643"/>
            <a:ext cx="1270055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dirty="0">
                <a:solidFill>
                  <a:srgbClr val="000000"/>
                </a:solidFill>
              </a:rPr>
              <a:t>UNEP DEPI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0326" y="1717246"/>
            <a:ext cx="171737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UNEP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30326" y="2595836"/>
            <a:ext cx="171737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PAP/RAC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0326" y="3498389"/>
            <a:ext cx="1717370" cy="6230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00" b="1" dirty="0">
                <a:solidFill>
                  <a:schemeClr val="tx1"/>
                </a:solidFill>
              </a:rPr>
              <a:t>UPRAVNO VIJEĆE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37834" y="3714043"/>
            <a:ext cx="1598820" cy="335463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000" b="1" dirty="0">
                <a:solidFill>
                  <a:schemeClr val="tx1"/>
                </a:solidFill>
              </a:rPr>
              <a:t>ŽUPANIJSKA RAZINA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7835" y="3281521"/>
            <a:ext cx="1598819" cy="32468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000" b="1" dirty="0">
                <a:solidFill>
                  <a:schemeClr val="tx1"/>
                </a:solidFill>
              </a:rPr>
              <a:t>LOKALNA RAZINA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37835" y="4153343"/>
            <a:ext cx="1598819" cy="343442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000" b="1" dirty="0">
                <a:solidFill>
                  <a:schemeClr val="tx1"/>
                </a:solidFill>
              </a:rPr>
              <a:t>NACIONALNA RAZINA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59047" y="4952057"/>
            <a:ext cx="2715842" cy="98242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b="1" dirty="0">
                <a:solidFill>
                  <a:schemeClr val="tx1"/>
                </a:solidFill>
              </a:rPr>
              <a:t>RADNI TIM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3857" y="4185285"/>
            <a:ext cx="1717370" cy="623002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400" b="1" dirty="0">
                <a:solidFill>
                  <a:schemeClr val="tx1"/>
                </a:solidFill>
              </a:rPr>
              <a:t>SAVJETODAVNA GRUPA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4" idx="3"/>
            <a:endCxn id="6" idx="1"/>
          </p:cNvCxnSpPr>
          <p:nvPr/>
        </p:nvCxnSpPr>
        <p:spPr>
          <a:xfrm>
            <a:off x="5573799" y="1066290"/>
            <a:ext cx="97514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 rot="5400000">
            <a:off x="5764329" y="1392562"/>
            <a:ext cx="649366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0"/>
          </p:cNvCxnSpPr>
          <p:nvPr/>
        </p:nvCxnSpPr>
        <p:spPr>
          <a:xfrm rot="5400000">
            <a:off x="5869363" y="2376188"/>
            <a:ext cx="43929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 rot="16200000" flipH="1">
            <a:off x="5852390" y="3261766"/>
            <a:ext cx="472451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1"/>
          </p:cNvCxnSpPr>
          <p:nvPr/>
        </p:nvCxnSpPr>
        <p:spPr>
          <a:xfrm rot="10800000" flipV="1">
            <a:off x="6088217" y="4496786"/>
            <a:ext cx="199564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673677" y="4535930"/>
            <a:ext cx="83067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ight Bracket 48"/>
          <p:cNvSpPr/>
          <p:nvPr/>
        </p:nvSpPr>
        <p:spPr>
          <a:xfrm>
            <a:off x="4536654" y="3402542"/>
            <a:ext cx="288862" cy="934502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536654" y="3885763"/>
            <a:ext cx="69367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699464" y="5271545"/>
            <a:ext cx="171737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DIVA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836229" y="5271545"/>
            <a:ext cx="171737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CLIMAGINE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7474889" y="5491193"/>
            <a:ext cx="361340" cy="1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3"/>
          </p:cNvCxnSpPr>
          <p:nvPr/>
        </p:nvCxnSpPr>
        <p:spPr>
          <a:xfrm>
            <a:off x="4416835" y="5491192"/>
            <a:ext cx="342213" cy="2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083857" y="2596630"/>
            <a:ext cx="171737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GWP Med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8" idx="3"/>
          </p:cNvCxnSpPr>
          <p:nvPr/>
        </p:nvCxnSpPr>
        <p:spPr>
          <a:xfrm rot="10800000" flipV="1">
            <a:off x="6947696" y="2803501"/>
            <a:ext cx="1136160" cy="119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937834" y="2596630"/>
            <a:ext cx="1598820" cy="43929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PB/RAC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36654" y="2801912"/>
            <a:ext cx="69367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1822" y="647796"/>
            <a:ext cx="1190178" cy="49520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673" y="634424"/>
            <a:ext cx="15007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a-IN" sz="1600" i="1" dirty="0"/>
              <a:t>UVODNE AKTIVNOSTI</a:t>
            </a:r>
            <a:endParaRPr lang="en-US" sz="16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7307777" y="647796"/>
            <a:ext cx="1190178" cy="49520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9292" y="647796"/>
            <a:ext cx="1273681" cy="49520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09746" y="2340246"/>
            <a:ext cx="1070361" cy="784306"/>
          </a:xfrm>
          <a:prstGeom prst="round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rgbClr val="000000"/>
                </a:solidFill>
              </a:rPr>
              <a:t>DIVA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6289" y="2103197"/>
            <a:ext cx="1271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a-IN" sz="1600" i="1" dirty="0"/>
              <a:t>ANALIZA I </a:t>
            </a:r>
          </a:p>
          <a:p>
            <a:r>
              <a:rPr lang="ta-IN" sz="1600" i="1" dirty="0"/>
              <a:t>PROCJENA </a:t>
            </a:r>
          </a:p>
          <a:p>
            <a:r>
              <a:rPr lang="ta-IN" sz="1600" i="1" dirty="0"/>
              <a:t>BUDUĆEG </a:t>
            </a:r>
          </a:p>
          <a:p>
            <a:r>
              <a:rPr lang="ta-IN" sz="1600" i="1" dirty="0"/>
              <a:t>RAZVOJA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20824" y="4218034"/>
            <a:ext cx="625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a-IN" sz="1600" i="1" dirty="0"/>
              <a:t>PLAN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83407" y="6045976"/>
            <a:ext cx="1092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1600" i="1" dirty="0"/>
              <a:t>PROVEDBA</a:t>
            </a:r>
            <a:endParaRPr lang="en-US" sz="1600" i="1" dirty="0"/>
          </a:p>
        </p:txBody>
      </p:sp>
      <p:sp>
        <p:nvSpPr>
          <p:cNvPr id="22" name="Rounded Rectangle 21"/>
          <p:cNvSpPr/>
          <p:nvPr/>
        </p:nvSpPr>
        <p:spPr>
          <a:xfrm>
            <a:off x="5453984" y="2160402"/>
            <a:ext cx="1773285" cy="96335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400" dirty="0">
                <a:solidFill>
                  <a:srgbClr val="000000"/>
                </a:solidFill>
              </a:rPr>
              <a:t>DIJAGNOSTIČKA ANALIZA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75176" y="4013697"/>
            <a:ext cx="1314620" cy="96335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300" dirty="0">
                <a:solidFill>
                  <a:srgbClr val="000000"/>
                </a:solidFill>
              </a:rPr>
              <a:t>DEFINIRANJE VIZIJE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12688" y="4013697"/>
            <a:ext cx="1289396" cy="96335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400" dirty="0">
                <a:solidFill>
                  <a:srgbClr val="000000"/>
                </a:solidFill>
              </a:rPr>
              <a:t>KONCEPT PLANA</a:t>
            </a:r>
          </a:p>
          <a:p>
            <a:pPr algn="ctr"/>
            <a:r>
              <a:rPr lang="ta-IN" sz="1400" dirty="0">
                <a:solidFill>
                  <a:srgbClr val="000000"/>
                </a:solidFill>
              </a:rPr>
              <a:t>IUOP PLAN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>
            <a:stCxn id="4" idx="2"/>
            <a:endCxn id="22" idx="0"/>
          </p:cNvCxnSpPr>
          <p:nvPr/>
        </p:nvCxnSpPr>
        <p:spPr>
          <a:xfrm rot="16200000" flipH="1">
            <a:off x="5815069" y="1634843"/>
            <a:ext cx="1017401" cy="3371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288585" y="3568727"/>
            <a:ext cx="889938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478366" y="3569124"/>
            <a:ext cx="89073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514286" y="2819716"/>
            <a:ext cx="3353962" cy="53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2" idx="1"/>
          </p:cNvCxnSpPr>
          <p:nvPr/>
        </p:nvCxnSpPr>
        <p:spPr>
          <a:xfrm flipV="1">
            <a:off x="4191533" y="2642081"/>
            <a:ext cx="1262450" cy="1486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17977" y="824702"/>
            <a:ext cx="389801" cy="1349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323007" y="1820494"/>
            <a:ext cx="1355487" cy="50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7227268" y="2496898"/>
            <a:ext cx="774816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41081" y="685801"/>
            <a:ext cx="9316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1100" dirty="0">
                <a:solidFill>
                  <a:prstClr val="black"/>
                </a:solidFill>
              </a:rPr>
              <a:t>PRETHODNE</a:t>
            </a:r>
          </a:p>
          <a:p>
            <a:pPr lvl="0" algn="ctr"/>
            <a:r>
              <a:rPr lang="ta-IN" sz="1100" dirty="0">
                <a:solidFill>
                  <a:prstClr val="black"/>
                </a:solidFill>
              </a:rPr>
              <a:t> AKTIVNOSTI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27827" y="609600"/>
            <a:ext cx="12747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1000" dirty="0">
                <a:solidFill>
                  <a:srgbClr val="000000"/>
                </a:solidFill>
              </a:rPr>
              <a:t>DEFINIRANJE</a:t>
            </a:r>
          </a:p>
          <a:p>
            <a:pPr lvl="0" algn="ctr"/>
            <a:r>
              <a:rPr lang="ta-IN" sz="1000" dirty="0">
                <a:solidFill>
                  <a:srgbClr val="000000"/>
                </a:solidFill>
              </a:rPr>
              <a:t>KOORDINACIJSKOG</a:t>
            </a:r>
          </a:p>
          <a:p>
            <a:pPr lvl="0" algn="ctr"/>
            <a:r>
              <a:rPr lang="ta-IN" sz="1000" dirty="0">
                <a:solidFill>
                  <a:srgbClr val="000000"/>
                </a:solidFill>
              </a:rPr>
              <a:t> MEHANIZAMA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47023" y="666690"/>
            <a:ext cx="1122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1000" dirty="0">
                <a:solidFill>
                  <a:srgbClr val="000000"/>
                </a:solidFill>
              </a:rPr>
              <a:t>DEFINIRANJE </a:t>
            </a:r>
          </a:p>
          <a:p>
            <a:pPr lvl="0" algn="ctr"/>
            <a:r>
              <a:rPr lang="ta-IN" sz="1000" dirty="0">
                <a:solidFill>
                  <a:srgbClr val="000000"/>
                </a:solidFill>
              </a:rPr>
              <a:t>SADRŽAJA PLANA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5812380" y="5152769"/>
            <a:ext cx="1060806" cy="821645"/>
          </a:xfrm>
          <a:prstGeom prst="down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117567" y="6011261"/>
            <a:ext cx="244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1400" dirty="0"/>
              <a:t>PROSTORNI PLAN ŠKŽ</a:t>
            </a:r>
          </a:p>
          <a:p>
            <a:pPr algn="ctr"/>
            <a:r>
              <a:rPr lang="ta-IN" sz="1400" dirty="0"/>
              <a:t>OPĆINSKI I GRADSKI PLANOVI</a:t>
            </a:r>
            <a:endParaRPr lang="en-US" sz="1400" dirty="0"/>
          </a:p>
        </p:txBody>
      </p:sp>
      <p:cxnSp>
        <p:nvCxnSpPr>
          <p:cNvPr id="62" name="Straight Arrow Connector 61"/>
          <p:cNvCxnSpPr>
            <a:endCxn id="23" idx="1"/>
          </p:cNvCxnSpPr>
          <p:nvPr/>
        </p:nvCxnSpPr>
        <p:spPr>
          <a:xfrm>
            <a:off x="4193918" y="4495375"/>
            <a:ext cx="48125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" idx="1"/>
          </p:cNvCxnSpPr>
          <p:nvPr/>
        </p:nvCxnSpPr>
        <p:spPr>
          <a:xfrm rot="10800000">
            <a:off x="7227269" y="2731622"/>
            <a:ext cx="982476" cy="77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eft-Right Arrow 38"/>
          <p:cNvSpPr/>
          <p:nvPr/>
        </p:nvSpPr>
        <p:spPr>
          <a:xfrm>
            <a:off x="5989796" y="4218034"/>
            <a:ext cx="722892" cy="487194"/>
          </a:xfrm>
          <a:prstGeom prst="left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8099869" y="3810363"/>
            <a:ext cx="137320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8012451" y="4493787"/>
            <a:ext cx="774816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Up-Down Arrow 62"/>
          <p:cNvSpPr/>
          <p:nvPr/>
        </p:nvSpPr>
        <p:spPr>
          <a:xfrm>
            <a:off x="9503772" y="685800"/>
            <a:ext cx="686959" cy="4291252"/>
          </a:xfrm>
          <a:prstGeom prst="upDown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>
                <a:solidFill>
                  <a:schemeClr val="tx1"/>
                </a:solidFill>
              </a:rPr>
              <a:t>CLIMAGINE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Svrha plana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8558"/>
            <a:ext cx="10363826" cy="4234068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lvl="0"/>
            <a:r>
              <a:rPr lang="hr-HR" dirty="0"/>
              <a:t>orijentaciju za upravljanje mnogim razvojnim aspektima u obalnom području, posebno za prostorno planiranje;</a:t>
            </a:r>
            <a:endParaRPr lang="en-US" dirty="0"/>
          </a:p>
          <a:p>
            <a:pPr lvl="0"/>
            <a:r>
              <a:rPr lang="hr-HR" dirty="0"/>
              <a:t>osnovu za zaštitu obalnog prostora i vrijednih obalnih i morskih ekosustava;</a:t>
            </a:r>
            <a:endParaRPr lang="en-US" dirty="0"/>
          </a:p>
          <a:p>
            <a:pPr lvl="0"/>
            <a:r>
              <a:rPr lang="hr-HR" dirty="0"/>
              <a:t>platformu za participaciju zainteresiranih grupa i pojedinaca u upravljanju obalnim područjem;</a:t>
            </a:r>
            <a:endParaRPr lang="en-US" dirty="0"/>
          </a:p>
          <a:p>
            <a:pPr lvl="0"/>
            <a:r>
              <a:rPr lang="hr-HR" dirty="0"/>
              <a:t>okosnicu sustava integralnog planiranja i upravljanja obalnim područjem u Šibensko-kninskoj županiji;</a:t>
            </a:r>
            <a:endParaRPr lang="en-US" dirty="0"/>
          </a:p>
          <a:p>
            <a:pPr lvl="0"/>
            <a:r>
              <a:rPr lang="hr-HR" dirty="0"/>
              <a:t>usmjerenje za planiranje i upravljanje dijelovima obalnog prostora ranjivim na učinke klimatskih promjena kao i ostalih nepogoda; i</a:t>
            </a:r>
            <a:endParaRPr lang="en-US" dirty="0"/>
          </a:p>
          <a:p>
            <a:r>
              <a:rPr lang="hr-HR" dirty="0"/>
              <a:t>strateški dokument koji je nužan preduvjet, među ostalim, za povlačenje sredstava iz EU fondova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222591"/>
              </p:ext>
            </p:extLst>
          </p:nvPr>
        </p:nvGraphicFramePr>
        <p:xfrm>
          <a:off x="913774" y="258417"/>
          <a:ext cx="9939755" cy="578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0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scription: dijagram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2765" cy="64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Description: dijagram2"/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384" y="1511085"/>
            <a:ext cx="8074617" cy="53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380550"/>
            <a:ext cx="10364451" cy="1596177"/>
          </a:xfrm>
        </p:spPr>
        <p:txBody>
          <a:bodyPr/>
          <a:lstStyle/>
          <a:p>
            <a:r>
              <a:rPr lang="en-US" dirty="0" err="1" smtClean="0"/>
              <a:t>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9199" y="1215627"/>
            <a:ext cx="10363826" cy="5198533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 smtClean="0"/>
              <a:t>Obalna</a:t>
            </a:r>
            <a:r>
              <a:rPr lang="en-US" sz="2900" dirty="0" smtClean="0"/>
              <a:t> </a:t>
            </a:r>
            <a:r>
              <a:rPr lang="en-US" sz="2900" dirty="0" err="1" smtClean="0"/>
              <a:t>morfologija</a:t>
            </a:r>
            <a:endParaRPr lang="en-US" sz="2900" dirty="0" smtClean="0"/>
          </a:p>
          <a:p>
            <a:r>
              <a:rPr lang="en-US" sz="2900" dirty="0" err="1" smtClean="0"/>
              <a:t>Prirodni</a:t>
            </a:r>
            <a:r>
              <a:rPr lang="en-US" sz="2900" dirty="0" smtClean="0"/>
              <a:t> </a:t>
            </a:r>
            <a:r>
              <a:rPr lang="en-US" sz="2900" dirty="0" err="1" smtClean="0"/>
              <a:t>sustavi</a:t>
            </a:r>
            <a:endParaRPr lang="en-US" sz="2900" dirty="0" smtClean="0"/>
          </a:p>
          <a:p>
            <a:pPr lvl="2"/>
            <a:r>
              <a:rPr lang="en-US" sz="2900" dirty="0" err="1" smtClean="0"/>
              <a:t>Bioraznolikost</a:t>
            </a:r>
            <a:r>
              <a:rPr lang="en-US" sz="2900" dirty="0" smtClean="0"/>
              <a:t> mora</a:t>
            </a:r>
          </a:p>
          <a:p>
            <a:pPr lvl="2"/>
            <a:r>
              <a:rPr lang="en-US" sz="2900" dirty="0" err="1" smtClean="0"/>
              <a:t>Zaštićena</a:t>
            </a:r>
            <a:r>
              <a:rPr lang="en-US" sz="2900" dirty="0" smtClean="0"/>
              <a:t> </a:t>
            </a:r>
            <a:r>
              <a:rPr lang="en-US" sz="2900" dirty="0" err="1" smtClean="0"/>
              <a:t>područja</a:t>
            </a:r>
            <a:r>
              <a:rPr lang="en-US" sz="2900" dirty="0" smtClean="0"/>
              <a:t> s </a:t>
            </a:r>
            <a:r>
              <a:rPr lang="en-US" sz="2900" dirty="0" err="1" smtClean="0"/>
              <a:t>aspekta</a:t>
            </a:r>
            <a:r>
              <a:rPr lang="en-US" sz="2900" dirty="0" smtClean="0"/>
              <a:t> </a:t>
            </a:r>
            <a:r>
              <a:rPr lang="en-US" sz="2900" dirty="0" err="1" smtClean="0"/>
              <a:t>vodnih</a:t>
            </a:r>
            <a:r>
              <a:rPr lang="en-US" sz="2900" dirty="0" smtClean="0"/>
              <a:t> </a:t>
            </a:r>
            <a:r>
              <a:rPr lang="en-US" sz="2900" dirty="0" err="1" smtClean="0"/>
              <a:t>resursa</a:t>
            </a:r>
            <a:endParaRPr lang="en-US" sz="2900" dirty="0" smtClean="0"/>
          </a:p>
          <a:p>
            <a:r>
              <a:rPr lang="en-US" sz="2900" dirty="0" err="1" smtClean="0"/>
              <a:t>Održivost</a:t>
            </a:r>
            <a:r>
              <a:rPr lang="en-US" sz="2900" dirty="0" smtClean="0"/>
              <a:t> </a:t>
            </a:r>
            <a:r>
              <a:rPr lang="en-US" sz="2900" dirty="0" err="1" smtClean="0"/>
              <a:t>prostornog</a:t>
            </a:r>
            <a:r>
              <a:rPr lang="en-US" sz="2900" dirty="0" smtClean="0"/>
              <a:t> </a:t>
            </a:r>
            <a:r>
              <a:rPr lang="en-US" sz="2900" dirty="0" err="1" smtClean="0"/>
              <a:t>razvoja</a:t>
            </a:r>
            <a:endParaRPr lang="en-US" sz="2900" dirty="0" smtClean="0"/>
          </a:p>
          <a:p>
            <a:r>
              <a:rPr lang="en-US" sz="2900" dirty="0" err="1" smtClean="0"/>
              <a:t>Planiranje</a:t>
            </a:r>
            <a:r>
              <a:rPr lang="en-US" sz="2900" dirty="0" smtClean="0"/>
              <a:t> </a:t>
            </a:r>
            <a:r>
              <a:rPr lang="en-US" sz="2900" dirty="0" err="1" smtClean="0"/>
              <a:t>morskog</a:t>
            </a:r>
            <a:r>
              <a:rPr lang="en-US" sz="2900" dirty="0" smtClean="0"/>
              <a:t> </a:t>
            </a:r>
            <a:r>
              <a:rPr lang="en-US" sz="2900" dirty="0" err="1" smtClean="0"/>
              <a:t>područja</a:t>
            </a:r>
            <a:endParaRPr lang="en-US" sz="2900" dirty="0" smtClean="0"/>
          </a:p>
          <a:p>
            <a:r>
              <a:rPr lang="en-US" sz="2900" dirty="0" err="1" smtClean="0"/>
              <a:t>Opterećenje</a:t>
            </a:r>
            <a:r>
              <a:rPr lang="en-US" sz="2900" dirty="0" smtClean="0"/>
              <a:t> </a:t>
            </a:r>
            <a:r>
              <a:rPr lang="en-US" sz="2900" dirty="0" err="1" smtClean="0"/>
              <a:t>sustava</a:t>
            </a:r>
            <a:r>
              <a:rPr lang="en-US" sz="2900" dirty="0" smtClean="0"/>
              <a:t> </a:t>
            </a:r>
            <a:r>
              <a:rPr lang="en-US" sz="2900" dirty="0" err="1" smtClean="0"/>
              <a:t>voda</a:t>
            </a:r>
            <a:endParaRPr lang="en-US" sz="2900" dirty="0" smtClean="0"/>
          </a:p>
          <a:p>
            <a:r>
              <a:rPr lang="en-US" sz="2900" dirty="0" err="1" smtClean="0"/>
              <a:t>Klimatske</a:t>
            </a:r>
            <a:r>
              <a:rPr lang="en-US" sz="2900" dirty="0" smtClean="0"/>
              <a:t> </a:t>
            </a:r>
            <a:r>
              <a:rPr lang="en-US" sz="2900" dirty="0" err="1" smtClean="0"/>
              <a:t>promjene</a:t>
            </a:r>
            <a:r>
              <a:rPr lang="en-US" sz="2900" dirty="0" smtClean="0"/>
              <a:t> I </a:t>
            </a:r>
            <a:r>
              <a:rPr lang="en-US" sz="2900" dirty="0" err="1" smtClean="0"/>
              <a:t>varijabilnost</a:t>
            </a:r>
            <a:r>
              <a:rPr lang="en-US" sz="2900" dirty="0" smtClean="0"/>
              <a:t> I </a:t>
            </a:r>
            <a:r>
              <a:rPr lang="en-US" sz="2900" dirty="0" err="1" smtClean="0"/>
              <a:t>učinci</a:t>
            </a:r>
            <a:r>
              <a:rPr lang="en-US" sz="2900" dirty="0" smtClean="0"/>
              <a:t> u </a:t>
            </a:r>
            <a:r>
              <a:rPr lang="en-US" sz="2900" dirty="0" err="1" smtClean="0"/>
              <a:t>obalnom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području</a:t>
            </a:r>
            <a:endParaRPr lang="en-US" sz="2900" dirty="0" smtClean="0"/>
          </a:p>
          <a:p>
            <a:pPr lvl="1"/>
            <a:r>
              <a:rPr lang="en-US" sz="2900" dirty="0" err="1" smtClean="0"/>
              <a:t>Klimatski</a:t>
            </a:r>
            <a:r>
              <a:rPr lang="en-US" sz="2900" dirty="0" smtClean="0"/>
              <a:t> </a:t>
            </a:r>
            <a:r>
              <a:rPr lang="en-US" sz="2900" dirty="0" err="1" smtClean="0"/>
              <a:t>pritisci</a:t>
            </a:r>
            <a:endParaRPr lang="en-US" sz="2900" dirty="0" smtClean="0"/>
          </a:p>
          <a:p>
            <a:pPr lvl="1"/>
            <a:r>
              <a:rPr lang="en-US" sz="2900" dirty="0" err="1" smtClean="0"/>
              <a:t>Učinci</a:t>
            </a:r>
            <a:r>
              <a:rPr lang="en-US" sz="2900" dirty="0" smtClean="0"/>
              <a:t> </a:t>
            </a:r>
            <a:r>
              <a:rPr lang="en-US" sz="2900" dirty="0" err="1" smtClean="0"/>
              <a:t>klimatskih</a:t>
            </a:r>
            <a:r>
              <a:rPr lang="en-US" sz="2900" dirty="0" smtClean="0"/>
              <a:t> </a:t>
            </a:r>
            <a:r>
              <a:rPr lang="en-US" sz="2900" dirty="0" err="1" smtClean="0"/>
              <a:t>promjena</a:t>
            </a:r>
            <a:r>
              <a:rPr lang="en-US" sz="2900" dirty="0" smtClean="0"/>
              <a:t> u </a:t>
            </a:r>
            <a:r>
              <a:rPr lang="en-US" sz="2900" dirty="0" err="1" smtClean="0"/>
              <a:t>obalnom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području</a:t>
            </a:r>
            <a:endParaRPr lang="en-US" sz="2900" dirty="0" smtClean="0"/>
          </a:p>
          <a:p>
            <a:pPr lvl="2"/>
            <a:r>
              <a:rPr lang="en-US" sz="2900" dirty="0" err="1" smtClean="0"/>
              <a:t>Utjecaj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vode</a:t>
            </a:r>
            <a:r>
              <a:rPr lang="en-US" sz="2900" dirty="0" smtClean="0"/>
              <a:t>, </a:t>
            </a:r>
            <a:r>
              <a:rPr lang="en-US" sz="2900" dirty="0" err="1" smtClean="0"/>
              <a:t>upravljanje</a:t>
            </a:r>
            <a:r>
              <a:rPr lang="en-US" sz="2900" dirty="0" smtClean="0"/>
              <a:t> </a:t>
            </a:r>
            <a:r>
              <a:rPr lang="en-US" sz="2900" dirty="0" err="1" smtClean="0"/>
              <a:t>vodama</a:t>
            </a:r>
            <a:r>
              <a:rPr lang="en-US" sz="2900" dirty="0" smtClean="0"/>
              <a:t> I </a:t>
            </a:r>
            <a:r>
              <a:rPr lang="en-US" sz="2900" dirty="0" err="1" smtClean="0"/>
              <a:t>vodnu</a:t>
            </a:r>
            <a:r>
              <a:rPr lang="en-US" sz="2900" dirty="0" smtClean="0"/>
              <a:t> </a:t>
            </a:r>
            <a:r>
              <a:rPr lang="en-US" sz="2900" dirty="0" err="1" smtClean="0"/>
              <a:t>infrastrukturu</a:t>
            </a:r>
            <a:endParaRPr lang="en-US" sz="2900" dirty="0" smtClean="0"/>
          </a:p>
          <a:p>
            <a:pPr lvl="2"/>
            <a:r>
              <a:rPr lang="en-US" sz="2900" dirty="0" err="1" smtClean="0"/>
              <a:t>Utjecaj</a:t>
            </a:r>
            <a:r>
              <a:rPr lang="en-US" sz="2900" dirty="0" smtClean="0"/>
              <a:t> </a:t>
            </a:r>
            <a:r>
              <a:rPr lang="en-US" sz="2900" dirty="0" err="1" smtClean="0"/>
              <a:t>promjene</a:t>
            </a:r>
            <a:r>
              <a:rPr lang="en-US" sz="2900" dirty="0" smtClean="0"/>
              <a:t> </a:t>
            </a:r>
            <a:r>
              <a:rPr lang="en-US" sz="2900" dirty="0" err="1" smtClean="0"/>
              <a:t>klime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učestalost</a:t>
            </a:r>
            <a:r>
              <a:rPr lang="en-US" sz="2900" dirty="0" smtClean="0"/>
              <a:t> I </a:t>
            </a:r>
            <a:r>
              <a:rPr lang="en-US" sz="2900" dirty="0" err="1" smtClean="0"/>
              <a:t>intenzitet</a:t>
            </a:r>
            <a:r>
              <a:rPr lang="en-US" sz="2900" dirty="0" smtClean="0"/>
              <a:t> </a:t>
            </a:r>
            <a:r>
              <a:rPr lang="en-US" sz="2900" dirty="0" err="1" smtClean="0"/>
              <a:t>požara</a:t>
            </a:r>
            <a:endParaRPr lang="en-US" sz="2900" dirty="0" smtClean="0"/>
          </a:p>
          <a:p>
            <a:pPr lvl="2"/>
            <a:r>
              <a:rPr lang="en-US" sz="2900" dirty="0" err="1" smtClean="0"/>
              <a:t>Ostali</a:t>
            </a:r>
            <a:r>
              <a:rPr lang="en-US" sz="2900" dirty="0" smtClean="0"/>
              <a:t> </a:t>
            </a:r>
            <a:r>
              <a:rPr lang="en-US" sz="2900" dirty="0" err="1" smtClean="0"/>
              <a:t>učinci</a:t>
            </a:r>
            <a:endParaRPr lang="en-US" sz="2900" dirty="0" smtClean="0"/>
          </a:p>
          <a:p>
            <a:r>
              <a:rPr lang="en-US" sz="2900" dirty="0" err="1" smtClean="0"/>
              <a:t>Vrijednosti</a:t>
            </a:r>
            <a:r>
              <a:rPr lang="en-US" sz="2900" dirty="0" smtClean="0"/>
              <a:t> </a:t>
            </a:r>
            <a:r>
              <a:rPr lang="en-US" sz="2900" dirty="0" err="1" smtClean="0"/>
              <a:t>krajobraza</a:t>
            </a:r>
            <a:endParaRPr lang="en-US" sz="2900" dirty="0" smtClean="0"/>
          </a:p>
          <a:p>
            <a:r>
              <a:rPr lang="en-US" sz="2900" dirty="0" err="1" smtClean="0"/>
              <a:t>Upravljanje</a:t>
            </a:r>
            <a:r>
              <a:rPr lang="en-US" sz="2900" dirty="0" smtClean="0"/>
              <a:t> </a:t>
            </a:r>
            <a:r>
              <a:rPr lang="en-US" sz="2900" dirty="0" err="1" smtClean="0"/>
              <a:t>obalnim</a:t>
            </a:r>
            <a:r>
              <a:rPr lang="en-US" sz="2900" dirty="0" smtClean="0"/>
              <a:t> </a:t>
            </a:r>
            <a:r>
              <a:rPr lang="en-US" sz="2900" dirty="0" err="1" smtClean="0"/>
              <a:t>područjem</a:t>
            </a:r>
            <a:endParaRPr lang="en-US" sz="29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Geneva"/>
                <a:cs typeface="Geneva"/>
              </a:rPr>
              <a:t>Najugroženija područja?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229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:\CLIMATE VARIABILITY\PRESENTATION ISTANBUL\Disaster related impacts on clch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95" y="1745254"/>
            <a:ext cx="8807010" cy="47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0641458"/>
              </p:ext>
            </p:extLst>
          </p:nvPr>
        </p:nvGraphicFramePr>
        <p:xfrm>
          <a:off x="508001" y="1625601"/>
          <a:ext cx="10600264" cy="50461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33148"/>
                <a:gridCol w="2117066"/>
                <a:gridCol w="2117066"/>
                <a:gridCol w="2117066"/>
                <a:gridCol w="2115918"/>
              </a:tblGrid>
              <a:tr h="32828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Scenarij</a:t>
                      </a:r>
                      <a:endParaRPr lang="en-US" sz="10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2030.</a:t>
                      </a:r>
                      <a:endParaRPr lang="en-US" sz="10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2050.</a:t>
                      </a:r>
                      <a:endParaRPr lang="en-US" sz="10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2100.</a:t>
                      </a:r>
                      <a:endParaRPr lang="en-US" sz="10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Globalno (IPCC)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52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Temperatura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+0,3 do 0,7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+0,4 do 1,6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+0,3 do +4,8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Razina mora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9 do 17 cm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 do 34 cm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27 do 97 cm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Šibensko-kninska županija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523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Temperatura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Godišnje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+0,7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+1,7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+4,2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Zima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+0,3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+1,0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+3,2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Proljeće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+0,4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+1,2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+3,8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Ljeto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+1,0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+2,5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+5,0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Jesen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+0,8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+2,3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+4,6 </a:t>
                      </a:r>
                      <a:r>
                        <a:rPr lang="hr-HR" sz="1000" baseline="30000">
                          <a:effectLst/>
                        </a:rPr>
                        <a:t>0</a:t>
                      </a:r>
                      <a:r>
                        <a:rPr lang="hr-HR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Kiša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Godišnje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- 2%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- 4%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- 7%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Zima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+ 3%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+ 6%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+ 10%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Proljeće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- 2%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- 3%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- 4%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Ljeto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- 5%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- 20%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- 30%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Jesen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- 6%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- 9%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- 15%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14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Razina mora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 do 19 cm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17 do 38 cm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30 do 114 cm</a:t>
                      </a:r>
                      <a:endParaRPr lang="en-US" sz="1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95228"/>
            <a:ext cx="103970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VRIJEDNOSTI GLOBALNIH PROMJENA TEMPERATURE I OBORINE I PROCJENE KRETANJA ZA ŠIBENSKO-KNINSKU ŽUPANIJU</a:t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4683"/>
          </a:xfrm>
        </p:spPr>
        <p:txBody>
          <a:bodyPr>
            <a:normAutofit fontScale="90000"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hr-HR" sz="2800" dirty="0" smtClean="0">
                <a:latin typeface="+mn-lt"/>
              </a:rPr>
              <a:t>UTJECAJ PROMJENE KLIME NA VODE, UPRAVLJANJE VODAMA I VODNU INFRASTRUKTURU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73200"/>
            <a:ext cx="10363826" cy="467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Posebno ugroženi dijelovi obalnog pojasa ŠKŽ iz perspektive vodnih resursa smatraju se:</a:t>
            </a:r>
            <a:endParaRPr lang="en-US" dirty="0"/>
          </a:p>
          <a:p>
            <a:pPr lvl="0"/>
            <a:r>
              <a:rPr lang="hr-HR" u="sng" dirty="0"/>
              <a:t>Ušće rijeke Krke od nacionalnog parka Krka do kanala Sv. Ante</a:t>
            </a:r>
            <a:r>
              <a:rPr lang="hr-HR" dirty="0"/>
              <a:t>: Ugroženost se odnosi na: sigurnost vodoopskrbe, zdravlje ljudi, sigurnost življenja, sigurnost imovine, odvijanje privrednih aktivnosti u moru i zaobalju, održivost ekosustava nacionalnog parka i područja ušća, i drugo. </a:t>
            </a:r>
            <a:endParaRPr lang="hr-HR" dirty="0" smtClean="0"/>
          </a:p>
          <a:p>
            <a:pPr lvl="0"/>
            <a:r>
              <a:rPr lang="hr-HR" u="sng" dirty="0" smtClean="0"/>
              <a:t>Izgrađene/naseljene </a:t>
            </a:r>
            <a:r>
              <a:rPr lang="hr-HR" u="sng" dirty="0"/>
              <a:t>obalne zone</a:t>
            </a:r>
            <a:r>
              <a:rPr lang="hr-HR" dirty="0"/>
              <a:t>, s posebnim naglaskom na šire područje Šibenika (Brodarica, </a:t>
            </a:r>
            <a:r>
              <a:rPr lang="hr-HR" dirty="0" err="1"/>
              <a:t>Zablaće</a:t>
            </a:r>
            <a:r>
              <a:rPr lang="hr-HR" dirty="0"/>
              <a:t>), zatim naselja i šireg područje Vodica, </a:t>
            </a:r>
            <a:r>
              <a:rPr lang="hr-HR" dirty="0" err="1"/>
              <a:t>Tribunja</a:t>
            </a:r>
            <a:r>
              <a:rPr lang="hr-HR" dirty="0"/>
              <a:t>, Pirovca i Rogoznice. </a:t>
            </a:r>
            <a:endParaRPr lang="hr-HR" dirty="0" smtClean="0"/>
          </a:p>
          <a:p>
            <a:pPr lvl="0"/>
            <a:r>
              <a:rPr lang="hr-HR" u="sng" dirty="0" smtClean="0"/>
              <a:t>Otoci</a:t>
            </a:r>
            <a:r>
              <a:rPr lang="hr-HR" dirty="0"/>
              <a:t>: Ugroženost se odnosi na: sigurnost življenja, sigurnost imovine, te odvijanje privrednih aktivnosti u moru i zaobalju. Posebno su ugroženi niski otoci (</a:t>
            </a:r>
            <a:r>
              <a:rPr lang="hr-HR" dirty="0" err="1"/>
              <a:t>Krapanj</a:t>
            </a:r>
            <a:r>
              <a:rPr lang="hr-HR" dirty="0"/>
              <a:t>), stare niske luke i svi objekti i građevine uz njih (Zlarin, </a:t>
            </a:r>
            <a:r>
              <a:rPr lang="hr-HR" dirty="0" err="1"/>
              <a:t>Prvić</a:t>
            </a:r>
            <a:r>
              <a:rPr lang="hr-HR" dirty="0"/>
              <a:t>, </a:t>
            </a:r>
            <a:r>
              <a:rPr lang="hr-HR" dirty="0" err="1"/>
              <a:t>Kaprije</a:t>
            </a:r>
            <a:r>
              <a:rPr lang="hr-HR" dirty="0"/>
              <a:t>, itd.), te vanjski otoci izloženi djelovanju otvorenog mora (</a:t>
            </a:r>
            <a:r>
              <a:rPr lang="hr-HR" dirty="0" err="1"/>
              <a:t>Žirje</a:t>
            </a:r>
            <a:r>
              <a:rPr lang="hr-H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42" y="195184"/>
            <a:ext cx="10364451" cy="1596177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hr-HR" sz="2800" dirty="0" smtClean="0">
                <a:latin typeface="+mn-lt"/>
              </a:rPr>
              <a:t>UTJECAJ PROMJENE KLIME NA UČESTALOST I INTENZITET POŽARA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5"/>
          <a:stretch/>
        </p:blipFill>
        <p:spPr bwMode="auto">
          <a:xfrm>
            <a:off x="1591735" y="1168400"/>
            <a:ext cx="9889693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6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07" y="643467"/>
            <a:ext cx="10364451" cy="1236133"/>
          </a:xfrm>
        </p:spPr>
        <p:txBody>
          <a:bodyPr/>
          <a:lstStyle/>
          <a:p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utjecaji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5867" y="2350158"/>
            <a:ext cx="4284133" cy="3424107"/>
          </a:xfrm>
        </p:spPr>
        <p:txBody>
          <a:bodyPr/>
          <a:lstStyle/>
          <a:p>
            <a:r>
              <a:rPr lang="en-US" dirty="0" err="1" smtClean="0"/>
              <a:t>Poljoprivreda</a:t>
            </a:r>
            <a:endParaRPr lang="en-US" dirty="0" smtClean="0"/>
          </a:p>
          <a:p>
            <a:r>
              <a:rPr lang="en-US" dirty="0" err="1" smtClean="0"/>
              <a:t>Marikultura</a:t>
            </a:r>
            <a:endParaRPr lang="en-US" dirty="0" smtClean="0"/>
          </a:p>
          <a:p>
            <a:r>
              <a:rPr lang="en-US" dirty="0" err="1" smtClean="0"/>
              <a:t>Bioraznolikost</a:t>
            </a:r>
            <a:endParaRPr lang="en-US" dirty="0" smtClean="0"/>
          </a:p>
          <a:p>
            <a:r>
              <a:rPr lang="en-US" dirty="0" err="1" smtClean="0"/>
              <a:t>Turizam</a:t>
            </a:r>
            <a:endParaRPr lang="en-US" dirty="0" smtClean="0"/>
          </a:p>
          <a:p>
            <a:r>
              <a:rPr lang="en-US" dirty="0" err="1" smtClean="0"/>
              <a:t>zdravlje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41" y="-126550"/>
            <a:ext cx="10364451" cy="990150"/>
          </a:xfrm>
        </p:spPr>
        <p:txBody>
          <a:bodyPr/>
          <a:lstStyle/>
          <a:p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obalnim</a:t>
            </a:r>
            <a:r>
              <a:rPr lang="en-US" dirty="0" smtClean="0"/>
              <a:t> </a:t>
            </a:r>
            <a:r>
              <a:rPr lang="en-US" dirty="0" err="1" smtClean="0"/>
              <a:t>područjem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scription: Mapa aktera SKZ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829733"/>
            <a:ext cx="7687733" cy="6028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96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Ranjivosti</a:t>
            </a:r>
            <a:r>
              <a:rPr lang="en-US" dirty="0" smtClean="0"/>
              <a:t> </a:t>
            </a:r>
            <a:r>
              <a:rPr lang="en-US" dirty="0" err="1" smtClean="0"/>
              <a:t>obalnog</a:t>
            </a:r>
            <a:r>
              <a:rPr lang="en-US" dirty="0" smtClean="0"/>
              <a:t> </a:t>
            </a:r>
            <a:r>
              <a:rPr lang="en-US" dirty="0" err="1" smtClean="0"/>
              <a:t>odručja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241" y="1448233"/>
            <a:ext cx="6282266" cy="52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0663906"/>
              </p:ext>
            </p:extLst>
          </p:nvPr>
        </p:nvGraphicFramePr>
        <p:xfrm>
          <a:off x="1049867" y="1439333"/>
          <a:ext cx="9177866" cy="4006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918"/>
                <a:gridCol w="2898897"/>
                <a:gridCol w="3253051"/>
              </a:tblGrid>
              <a:tr h="823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Zbroj indeksa ranjivosti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Zbirna ranjivost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Duljina obale (%)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788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17 – 26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Velika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3600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79,68 km (17%)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7889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 – 16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Srednja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3600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134,55 km (28%)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815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 – 11</a:t>
                      </a:r>
                      <a:endParaRPr lang="en-US" sz="10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Mala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3600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264,62 km (55%)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78896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Ukupno obale (kopno, estuarij, naseljeni otoci)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8389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478,85 km</a:t>
                      </a:r>
                      <a:endParaRPr lang="en-US" sz="20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667" y="0"/>
            <a:ext cx="8348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2917"/>
            <a:ext cx="10364451" cy="1362683"/>
          </a:xfrm>
        </p:spPr>
        <p:txBody>
          <a:bodyPr/>
          <a:lstStyle/>
          <a:p>
            <a:r>
              <a:rPr lang="en-US" dirty="0" err="1" smtClean="0"/>
              <a:t>Zaključci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ranjivosti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hr-HR" dirty="0"/>
              <a:t>obala je većinom stjenovita i strma i time ublažava utjecaje klimatskih promjena;</a:t>
            </a:r>
            <a:endParaRPr lang="en-US" dirty="0"/>
          </a:p>
          <a:p>
            <a:pPr lvl="0"/>
            <a:r>
              <a:rPr lang="hr-HR" dirty="0"/>
              <a:t>visokim valovima su izložene stjenovite, vanjske i nenaseljene obale otoka;</a:t>
            </a:r>
            <a:endParaRPr lang="en-US" dirty="0"/>
          </a:p>
          <a:p>
            <a:pPr lvl="0"/>
            <a:r>
              <a:rPr lang="hr-HR" dirty="0" err="1"/>
              <a:t>šćigama</a:t>
            </a:r>
            <a:r>
              <a:rPr lang="hr-HR" dirty="0"/>
              <a:t> koje se javljaju u zaljevima ugrožena su naselja i uređene obale;</a:t>
            </a:r>
            <a:endParaRPr lang="en-US" dirty="0"/>
          </a:p>
          <a:p>
            <a:pPr lvl="0"/>
            <a:r>
              <a:rPr lang="hr-HR" dirty="0"/>
              <a:t>čak 47% obale zauzeto je ili se planira zauzeti stanovanjem i ekonomskom aktivnošću što značajno povećava ranjivost obale; i</a:t>
            </a:r>
            <a:endParaRPr lang="en-US" dirty="0"/>
          </a:p>
          <a:p>
            <a:r>
              <a:rPr lang="hr-HR" dirty="0"/>
              <a:t>postojanje većeg broja povijesnih naselja na obali povećava ranjivost obale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36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380550"/>
            <a:ext cx="10364451" cy="1596177"/>
          </a:xfrm>
        </p:spPr>
        <p:txBody>
          <a:bodyPr/>
          <a:lstStyle/>
          <a:p>
            <a:r>
              <a:rPr lang="en-US" dirty="0" err="1" smtClean="0"/>
              <a:t>scenariji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3437238"/>
              </p:ext>
            </p:extLst>
          </p:nvPr>
        </p:nvGraphicFramePr>
        <p:xfrm>
          <a:off x="1725949" y="795865"/>
          <a:ext cx="9077518" cy="61023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69915"/>
                <a:gridCol w="2450170"/>
                <a:gridCol w="2450170"/>
                <a:gridCol w="2407263"/>
              </a:tblGrid>
              <a:tr h="292539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Dimenzije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00">
                          <a:effectLst/>
                        </a:rPr>
                        <a:t>Scenarij</a:t>
                      </a:r>
                      <a:endParaRPr lang="en-US" sz="10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Rizik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Konkurentnošću do kohezije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Zaštitom do održivosti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2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149480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Pokretači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Turizam niske razine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Prodaja nekretnina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Turizam viših oblika i standarda smještaja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Policentrični rast gospodarskih aktivnosti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Viša stopa rasta BDP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Striktna zaštita okoliša i prostora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Niža do srednja stopa rasta BDP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56055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Prirodni resursi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Trajno iscrpljivanje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Povećano korištenje ali uz kontrolu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Smanjeno korištenje uz striktnu kontrolu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116781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 err="1">
                          <a:effectLst/>
                        </a:rPr>
                        <a:t>Socio</a:t>
                      </a:r>
                      <a:r>
                        <a:rPr lang="hr-HR" sz="1600" dirty="0">
                          <a:effectLst/>
                        </a:rPr>
                        <a:t>-ekonomski razvoj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Moguć kratkotrajan, dugoročno neodrživ rast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Pojačani rast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Raste udio „plave“ i „zelene“ ekonomije u ukupnoj gospodarskoj strukturi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Umjereno stabilan rast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„Plava“ i „zelena“ imaju visok udio u ukupnoj gospodarskoj strukturi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8027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Prostorna kohezija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Slaba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Vrlo dobra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Dobra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88754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Prilagodba na klimatske promjene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Nedovoljna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Dobra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>
                          <a:effectLst/>
                        </a:rPr>
                        <a:t>Srednja otpornost na iznenadne situacije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Dobra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Visoka otpornost na iznenadne situacije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60726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Upravljanje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 err="1">
                          <a:effectLst/>
                        </a:rPr>
                        <a:t>Nezahtjevno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Vrlo aktivan pristup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Vrlo složeno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Striktna primjena mjera zaštite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600" dirty="0">
                          <a:effectLst/>
                        </a:rPr>
                        <a:t>Umjerena složenost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3936" y="2009061"/>
            <a:ext cx="14195985" cy="68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52658" y="639142"/>
            <a:ext cx="8962617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-278949"/>
            <a:ext cx="10364451" cy="1596177"/>
          </a:xfrm>
        </p:spPr>
        <p:txBody>
          <a:bodyPr/>
          <a:lstStyle/>
          <a:p>
            <a:r>
              <a:rPr lang="en-US" dirty="0" err="1" smtClean="0"/>
              <a:t>Obalni</a:t>
            </a:r>
            <a:r>
              <a:rPr lang="en-US" dirty="0" smtClean="0"/>
              <a:t>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6"/>
          <a:stretch/>
        </p:blipFill>
        <p:spPr bwMode="auto">
          <a:xfrm>
            <a:off x="3623733" y="1032933"/>
            <a:ext cx="4842933" cy="582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5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obalnim</a:t>
            </a:r>
            <a:r>
              <a:rPr lang="en-US" dirty="0" smtClean="0"/>
              <a:t> </a:t>
            </a:r>
            <a:r>
              <a:rPr lang="en-US" dirty="0" err="1" smtClean="0"/>
              <a:t>područjem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92400" y="2367092"/>
            <a:ext cx="7010400" cy="3424107"/>
          </a:xfrm>
        </p:spPr>
        <p:txBody>
          <a:bodyPr/>
          <a:lstStyle/>
          <a:p>
            <a:pPr lvl="0"/>
            <a:r>
              <a:rPr lang="hr-HR" dirty="0"/>
              <a:t>Održivi prostorni razvoj;</a:t>
            </a:r>
            <a:endParaRPr lang="en-US" dirty="0"/>
          </a:p>
          <a:p>
            <a:pPr lvl="0"/>
            <a:r>
              <a:rPr lang="hr-HR" dirty="0"/>
              <a:t>Održivi gospodarski razvoj;</a:t>
            </a:r>
            <a:endParaRPr lang="en-US" dirty="0"/>
          </a:p>
          <a:p>
            <a:pPr lvl="0"/>
            <a:r>
              <a:rPr lang="hr-HR" dirty="0"/>
              <a:t>Upravljanje vodnim bogatstvom; i</a:t>
            </a:r>
            <a:endParaRPr lang="en-US" dirty="0"/>
          </a:p>
          <a:p>
            <a:r>
              <a:rPr lang="hr-HR" dirty="0"/>
              <a:t>Jačanje otpornosti obalnog područja te jačanje sposobnosti povrata u izvorno stanje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3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politike jačanja otpornosti obalnog područja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16667" y="2214694"/>
            <a:ext cx="8602133" cy="3576505"/>
          </a:xfrm>
        </p:spPr>
        <p:txBody>
          <a:bodyPr/>
          <a:lstStyle/>
          <a:p>
            <a:pPr lvl="0"/>
            <a:r>
              <a:rPr lang="hr-HR" dirty="0"/>
              <a:t>Politika zaštite javnog zdravlja i sigurnosti okoliša </a:t>
            </a:r>
            <a:endParaRPr lang="hr-HR" dirty="0" smtClean="0"/>
          </a:p>
          <a:p>
            <a:pPr lvl="0"/>
            <a:r>
              <a:rPr lang="hr-HR" dirty="0" smtClean="0"/>
              <a:t>Politika </a:t>
            </a:r>
            <a:r>
              <a:rPr lang="hr-HR" dirty="0"/>
              <a:t>jačanja otpornosti obalnih gradova na pojavu ekstremnih vremenskih i klimatskih </a:t>
            </a:r>
            <a:r>
              <a:rPr lang="hr-HR" dirty="0" smtClean="0"/>
              <a:t>hazarda</a:t>
            </a:r>
            <a:endParaRPr lang="en-US" dirty="0"/>
          </a:p>
          <a:p>
            <a:pPr lvl="0"/>
            <a:r>
              <a:rPr lang="hr-HR" dirty="0"/>
              <a:t>Politika prilagodbe obalnog područja na porast razine mora </a:t>
            </a:r>
            <a:endParaRPr lang="hr-HR" dirty="0" smtClean="0"/>
          </a:p>
          <a:p>
            <a:pPr lvl="0"/>
            <a:r>
              <a:rPr lang="hr-HR" dirty="0" smtClean="0"/>
              <a:t>Politika </a:t>
            </a:r>
            <a:r>
              <a:rPr lang="hr-HR" dirty="0"/>
              <a:t>jačanja otpornosti na </a:t>
            </a:r>
            <a:r>
              <a:rPr lang="hr-HR" dirty="0" smtClean="0"/>
              <a:t>požare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08" y="0"/>
            <a:ext cx="10364451" cy="1596177"/>
          </a:xfrm>
        </p:spPr>
        <p:txBody>
          <a:bodyPr/>
          <a:lstStyle/>
          <a:p>
            <a:r>
              <a:rPr lang="hr-HR" dirty="0"/>
              <a:t>Politika jačanja otpornosti obalnih gradova na pojavu ekstremnih vremenskih i klimatskih hazarda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331554"/>
              </p:ext>
            </p:extLst>
          </p:nvPr>
        </p:nvGraphicFramePr>
        <p:xfrm>
          <a:off x="0" y="1596177"/>
          <a:ext cx="12191999" cy="543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454"/>
                <a:gridCol w="10077545"/>
              </a:tblGrid>
              <a:tr h="1699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dirty="0">
                          <a:effectLst/>
                        </a:rPr>
                        <a:t>Dimenzija</a:t>
                      </a:r>
                      <a:endParaRPr lang="en-US" sz="1600" b="1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>
                          <a:effectLst/>
                        </a:rPr>
                        <a:t>Opis</a:t>
                      </a:r>
                      <a:endParaRPr lang="en-US" sz="1600" b="1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</a:tr>
              <a:tr h="6546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Cilj 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Prilagoditi normativni okvir i sustav praćenja ekstremnih vremenskih događaja, čija će učestalost i intenzitet u budućnosti rasti zbog klimatskih promjena,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Povećati otpornost i elastičnost naselja na ekstremne vremenske i klimatske hazarde.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</a:tr>
              <a:tr h="443722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>
                          <a:effectLst/>
                        </a:rPr>
                        <a:t>Opis 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Pojava ekstremnih vremenskih i klimatskih hazarda koji imaju značajan utjecaj na čovjeka, infrastrukturu i okoliš u budućoj klimi bit će povećana. Klimatski hazardi uključuju porast razine mora, koji je zbog svoje sveobuhvatnosti obrađen u odvojenoj smjernici, kao i bujične poplave, obalno poplavljivanje, suše, valove vrućine; predviđanja govore da će svi navedeni hazardi biti učestaliji u budućoj klimi. Stoga je potrebno u okviru postojećih prostornih i razvojnih planova uključiti sveukupni utjecaj ovih hazarda, te prilagoditi kapacitete za pravovremene intervencije i ublažavanje šteta. Prije svega riječ je o prilagodbi planova intervencija i kapacitiranje interventnih jedinica (vatrogasci, hitna zdravstvena pomoć, ...) koji imaju zadatak djelovati kod pojedinih hazarda. Nadalje, potrebno je ojačati kapacitete hitne zdravstvene službe u ljetnim mjesecima, kad se očekuju duga razdoblja izuzetnih vrućina koje mogu imati izražen negativni utjecaj na čovjekovo zdravlje, uz izraženiju turističku aktivnost u odnosu na današnje stanje. U to vrijeme vjerojatno će se javljati i moguće nestašice pitke </a:t>
                      </a:r>
                      <a:r>
                        <a:rPr lang="hr-HR" sz="1600" spc="-10" dirty="0">
                          <a:effectLst/>
                        </a:rPr>
                        <a:t>vode, za što je potrebno imati dovoljne kapacitete za hitne potrebe (vatrogasne službe, brodovi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vodonosci</a:t>
                      </a:r>
                      <a:r>
                        <a:rPr lang="hr-HR" sz="1600" dirty="0">
                          <a:effectLst/>
                        </a:rPr>
                        <a:t>), kao i planiranje retencija i akumulacija u unutrašnjosti županije koje bi dugoročno rješavale taj problem. Intervencije vatrogasaca kod bujičnih poplava bit će učestalije, te je </a:t>
                      </a:r>
                      <a:r>
                        <a:rPr lang="hr-HR" sz="1600" spc="-10" dirty="0">
                          <a:effectLst/>
                        </a:rPr>
                        <a:t>stoga potrebno osnažiti njihove ukupne kapacitete (kao i za sušna i požarno aktivna razdoblja).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Potrebno je kroz razvojne planove predvidjeti rekonstrukciju obalne infrastrukture te sustava odvodnje oborinskih voda u urbaniziranim područjima ugroženim bujičnim poplavama i obalnim poplavljivanjem, na način da se prilagode na povećana opterećenja koje će morati podnijeti u budućnosti.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3066" marR="630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6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8206464"/>
              </p:ext>
            </p:extLst>
          </p:nvPr>
        </p:nvGraphicFramePr>
        <p:xfrm>
          <a:off x="1185333" y="406398"/>
          <a:ext cx="9618134" cy="6248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071"/>
                <a:gridCol w="7950063"/>
              </a:tblGrid>
              <a:tr h="24299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dirty="0">
                          <a:effectLst/>
                        </a:rPr>
                        <a:t>Opravdanje 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b="0" dirty="0">
                          <a:effectLst/>
                        </a:rPr>
                        <a:t>Šteta koju mogu prouzročiti navedeni klimatski hazardi može biti neprocjenjiva i na dugo razdoblje. Primjerice, nedostatak pitke vode za vrijeme </a:t>
                      </a:r>
                      <a:r>
                        <a:rPr lang="hr-HR" sz="1800" b="0" dirty="0" err="1">
                          <a:effectLst/>
                        </a:rPr>
                        <a:t>kolovoškog</a:t>
                      </a:r>
                      <a:r>
                        <a:rPr lang="hr-HR" sz="1800" b="0" dirty="0">
                          <a:effectLst/>
                        </a:rPr>
                        <a:t> turističkog maksimum imao bi za posljedicu nagli propast turističkih aktivnosti, kao i dugoročno izbjegavanje područja od strane turista zbog mogućeg ponavljanja istog scenarija. Učestaliji problemi sa zdravljem, pa čak i gubitak života zbog toplotnih udara, također bi imala direktan utjecaj na turizam. Stoga je ulaganje u prilagodbu na navedene hazarde višestruko isplativa investicija. Navedenome treba dodati i štete koje mogu nastati na obalnim građevinama i nekretninama.</a:t>
                      </a:r>
                      <a:endParaRPr lang="en-US" sz="1800" b="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7770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>
                          <a:effectLst/>
                        </a:rPr>
                        <a:t>Politički okvir</a:t>
                      </a:r>
                      <a:endParaRPr lang="en-US" sz="18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Okvirna direktiva EU o prostornom planiranju mora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Strategija adaptacije EU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Protokol o integralnom upravljanju obalnim područjem Sredozemlja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Strategija održivog razvitka Republike Hrvatske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Zakon o prostornom uređenju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Zakon o zaštiti i spašavanju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Razvojna strategija Šibensko-kninske županije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Prostorni plan Šibensko-kninske županije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104140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>
                          <a:effectLst/>
                        </a:rPr>
                        <a:t>Veze s drugim </a:t>
                      </a:r>
                      <a:r>
                        <a:rPr lang="hr-HR" sz="1800" spc="-10">
                          <a:effectLst/>
                        </a:rPr>
                        <a:t>politikama u planu</a:t>
                      </a:r>
                      <a:endParaRPr lang="en-US" sz="18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Politika za jačanje kapaciteta sustava prostornog uređenja za upravljanje prostornim razvojem na regionalnoj razini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Politika učinkovite raspodjele i korištenja voda.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3954429"/>
              </p:ext>
            </p:extLst>
          </p:nvPr>
        </p:nvGraphicFramePr>
        <p:xfrm>
          <a:off x="609600" y="186266"/>
          <a:ext cx="10210800" cy="627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857"/>
                <a:gridCol w="8439943"/>
              </a:tblGrid>
              <a:tr h="26035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dirty="0">
                          <a:effectLst/>
                        </a:rPr>
                        <a:t>Dodana vrijednost 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dirty="0">
                          <a:effectLst/>
                        </a:rPr>
                        <a:t>Realizacija navedenih mjera dovela bi do ublažavanja posljedica klimatskih hazarda, u smislu zadržavanja visoke razine zdravstvenih usluga kod pojačanih pritisaka od strane turizma, održavanja zadovoljavajuće razine osnovnih turističkih potreba i preduvjeta za razvoj održivog turizma, kao što je dostupnost vode u obalnom području te smanjenja sve većih troškova oporavka od ekstremnih događaja.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156210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>
                          <a:effectLst/>
                        </a:rPr>
                        <a:t>Ograničenja/rizici:</a:t>
                      </a:r>
                      <a:endParaRPr lang="en-US" sz="18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dirty="0">
                          <a:effectLst/>
                        </a:rPr>
                        <a:t>Nedostatno ulaganje u navede mjere i sustave neophodne za prilagodbu na klimatske hazarde od strane županija i obalnih gradova/naselja, što može dovesti do opadanja kvalitetnog turističkog potencijala i ugrožavanja održivosti razvoja obalnog područja županije.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5207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spc="-20">
                          <a:effectLst/>
                        </a:rPr>
                        <a:t>Područje obuhvata</a:t>
                      </a:r>
                      <a:endParaRPr lang="en-US" sz="18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 dirty="0">
                          <a:effectLst/>
                        </a:rPr>
                        <a:t>Obalni gradovi i naselja Šibensko-kninske županije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156210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800">
                          <a:effectLst/>
                        </a:rPr>
                        <a:t>Zaduženje za provedbu </a:t>
                      </a:r>
                      <a:endParaRPr lang="en-US" sz="18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službe Šibensko-kninske županije i gradova/općina,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800" dirty="0">
                          <a:effectLst/>
                        </a:rPr>
                        <a:t>nacionalne i lokalne službe zadužene za intervencije (vatrogasci, hitna zdravstvena služba) i infrastrukturu (opskrba vodom).</a:t>
                      </a:r>
                      <a:endParaRPr lang="en-US" sz="18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7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2_obalni gradovi_20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29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99" y="203200"/>
            <a:ext cx="10803468" cy="64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228150"/>
            <a:ext cx="10364451" cy="1311883"/>
          </a:xfrm>
        </p:spPr>
        <p:txBody>
          <a:bodyPr/>
          <a:lstStyle/>
          <a:p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Mjere upravljanja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108" y="1334160"/>
            <a:ext cx="10363826" cy="516824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00"/>
              </a:spcAft>
              <a:buSzPts val="900"/>
              <a:buFont typeface="Wingdings" charset="2"/>
              <a:buChar char=""/>
              <a:tabLst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Energija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SzPts val="900"/>
              <a:buFont typeface="Wingdings" charset="2"/>
              <a:buChar char=""/>
              <a:tabLst>
                <a:tab pos="457200" algn="l"/>
              </a:tabLst>
            </a:pPr>
            <a:r>
              <a:rPr lang="hr-HR" dirty="0" smtClean="0">
                <a:latin typeface="Calibri" charset="0"/>
                <a:ea typeface="MS Mincho" charset="-128"/>
                <a:cs typeface="Arial" charset="0"/>
              </a:rPr>
              <a:t>Planiranje </a:t>
            </a:r>
            <a:r>
              <a:rPr lang="hr-HR" dirty="0">
                <a:latin typeface="Calibri" charset="0"/>
                <a:ea typeface="MS Mincho" charset="-128"/>
                <a:cs typeface="Arial" charset="0"/>
              </a:rPr>
              <a:t>energetskog sustava kroz procjenu povećane potražnje, te prilagođavanje proizvodnje s obzirom na oscilacije uzrokovane klimatskom varijabilnošću i promjenama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SzPts val="900"/>
              <a:buFont typeface="Wingdings" charset="2"/>
              <a:buChar char=""/>
              <a:tabLst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Kontinuirana komunikacija s međusektorskim koordinacijskim tijelom, te izvještavanje o potrošnji i proizvodnji električne energije, posebice u izvanrednim uvjetima (toplinski udari, olujno nevrijeme, i dr.)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SzPts val="900"/>
              <a:buFont typeface="Wingdings" charset="2"/>
              <a:buChar char=""/>
              <a:tabLst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Promicanje i razvijanje lokalne proizvodnje energije iz obnovljivih izvora, te mjera energetske učinkovitosti i </a:t>
            </a:r>
            <a:r>
              <a:rPr lang="hr-HR" dirty="0" smtClean="0">
                <a:latin typeface="Calibri" charset="0"/>
                <a:ea typeface="MS Mincho" charset="-128"/>
                <a:cs typeface="Arial" charset="0"/>
              </a:rPr>
              <a:t>štednje</a:t>
            </a: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SzPts val="900"/>
              <a:buFont typeface="Wingdings" charset="2"/>
              <a:buChar char=""/>
              <a:tabLst>
                <a:tab pos="457200" algn="l"/>
              </a:tabLst>
            </a:pPr>
            <a:r>
              <a:rPr lang="hr-HR" dirty="0" smtClean="0">
                <a:latin typeface="Calibri" charset="0"/>
                <a:ea typeface="MS Mincho" charset="-128"/>
                <a:cs typeface="Times New Roman" charset="0"/>
              </a:rPr>
              <a:t>Provjeravanje </a:t>
            </a:r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infrastrukture prijenosa energije, te testiranje na izdržljivost za vrijeme elementarnih vremenskih nepogoda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7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0574" y="1012425"/>
            <a:ext cx="10363826" cy="5608509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Promet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hr-HR" dirty="0"/>
              <a:t>Promicanje ekološki prihvatljivih koncepata mobilnosti koji će pridonijeti smanjivanju štetnih emisija (javni prijevoz, javni bicikli, dijeljenje automobila, dijeljenje brodova) </a:t>
            </a:r>
            <a:endParaRPr lang="en-US" dirty="0"/>
          </a:p>
          <a:p>
            <a:pPr lvl="1"/>
            <a:r>
              <a:rPr lang="hr-HR" dirty="0"/>
              <a:t>Osmišljavanje i realizacija biciklističkih i pješačkih staza, hortikulturno uređenih s ciljem smanjenja štetnih emisija, promoviranja zdravog načina života i obogaćivanja turističke ponude</a:t>
            </a:r>
            <a:endParaRPr lang="en-US" dirty="0"/>
          </a:p>
          <a:p>
            <a:pPr lvl="1"/>
            <a:r>
              <a:rPr lang="hr-HR" dirty="0"/>
              <a:t>Uzimanje u obzir potreba smanjenja emisija CO2 i ostalih štetnih emisija pri realizaciji novih prometnica</a:t>
            </a:r>
            <a:endParaRPr lang="en-US" dirty="0"/>
          </a:p>
          <a:p>
            <a:pPr lvl="1"/>
            <a:r>
              <a:rPr lang="hr-HR" dirty="0"/>
              <a:t>Osiguranje prometne infrastrukture otpornije na izvanredne situacije</a:t>
            </a:r>
            <a:endParaRPr lang="en-US" dirty="0"/>
          </a:p>
          <a:p>
            <a:pPr lvl="1"/>
            <a:r>
              <a:rPr lang="hr-HR" dirty="0"/>
              <a:t>Izbjegavanje gradnje niske obale kod izgradnje novih luka, lučica i marina, dogradnje postojećih, te uzimanje u obzir porasta učestalosti i intenziteta ekstremnih vremenskih uvjeta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229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60" y="0"/>
            <a:ext cx="5295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2041" y="1909891"/>
            <a:ext cx="10363826" cy="6048775"/>
          </a:xfrm>
        </p:spPr>
        <p:txBody>
          <a:bodyPr/>
          <a:lstStyle/>
          <a:p>
            <a:pPr lvl="0"/>
            <a:r>
              <a:rPr lang="hr-HR" dirty="0" err="1" smtClean="0">
                <a:latin typeface="Calibri" charset="0"/>
                <a:ea typeface="MS Mincho" charset="-128"/>
                <a:cs typeface="Times New Roman" charset="0"/>
              </a:rPr>
              <a:t>Bioraznolikost</a:t>
            </a:r>
            <a:endParaRPr lang="hr-HR" dirty="0" smtClean="0">
              <a:latin typeface="Calibri" charset="0"/>
              <a:ea typeface="MS Mincho" charset="-128"/>
              <a:cs typeface="Times New Roman" charset="0"/>
            </a:endParaRPr>
          </a:p>
          <a:p>
            <a:pPr lvl="1"/>
            <a:r>
              <a:rPr lang="hr-HR" dirty="0" smtClean="0"/>
              <a:t>Uspostavljanje </a:t>
            </a:r>
            <a:r>
              <a:rPr lang="hr-HR" dirty="0"/>
              <a:t>sustava praćenja utjecaja klimatskih promjena i varijabilnosti na </a:t>
            </a:r>
            <a:r>
              <a:rPr lang="hr-HR" dirty="0" err="1"/>
              <a:t>bioraznolikost</a:t>
            </a:r>
            <a:r>
              <a:rPr lang="hr-HR" dirty="0"/>
              <a:t> mora i kopna, te osmišljavanje mjera prilagodbe i jačanja otpornosti</a:t>
            </a:r>
            <a:endParaRPr lang="en-US" dirty="0"/>
          </a:p>
          <a:p>
            <a:pPr lvl="1"/>
            <a:r>
              <a:rPr lang="hr-HR" dirty="0"/>
              <a:t>Poticanje neinvazivnog podvodnog turizma na lokacijama povećane </a:t>
            </a:r>
            <a:r>
              <a:rPr lang="hr-HR" dirty="0" err="1"/>
              <a:t>bioraznolikosti</a:t>
            </a:r>
            <a:endParaRPr lang="en-US" dirty="0"/>
          </a:p>
          <a:p>
            <a:pPr lvl="1"/>
            <a:r>
              <a:rPr lang="hr-HR" dirty="0"/>
              <a:t>Poticanje razvoja održive marikulture  u području dovoljno udaljenom od obale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1241" y="0"/>
            <a:ext cx="10363826" cy="745424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Uski obalni </a:t>
            </a:r>
            <a:r>
              <a:rPr lang="hr-HR" dirty="0" smtClean="0">
                <a:latin typeface="Calibri" charset="0"/>
                <a:ea typeface="MS Mincho" charset="-128"/>
                <a:cs typeface="Times New Roman" charset="0"/>
              </a:rPr>
              <a:t>pojas</a:t>
            </a: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Uz obvezu poštivanja odredbi o obalnom odmaku7, gradnju na niskim dijelovima obale, posebno onim nižim od 2m, dopuštati samo iznimno, isključivo na temelju analize ranjivosti konkretne lokacije i uz poštivanje specifičnih uvjeta gradnje, te primjenu mjera zaštite od plavljenja mora i drugih hazarda vezanih uz podizanje razine mora i ekstremnih vremenskih pojava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Uređenje i prilagodba obalne linije, plaža i šetnica budućem porastu razine mora i ekstremnim vremenskim stanjima i valovima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Provođenje mjera (planske, operativne, infrastrukturne) održivog korištenja i zaštite obalnog mora u cilju smanjenja štetnih utjecaja na kakvoću mora i biološku raznolikost (sidrišta, </a:t>
            </a:r>
            <a:r>
              <a:rPr lang="hr-HR" dirty="0" err="1">
                <a:latin typeface="Calibri" charset="0"/>
                <a:ea typeface="MS Mincho" charset="-128"/>
                <a:cs typeface="Arial" charset="0"/>
              </a:rPr>
              <a:t>privezišta</a:t>
            </a:r>
            <a:r>
              <a:rPr lang="hr-HR" dirty="0">
                <a:latin typeface="Calibri" charset="0"/>
                <a:ea typeface="MS Mincho" charset="-128"/>
                <a:cs typeface="Arial" charset="0"/>
              </a:rPr>
              <a:t>, ribolov, marikultura, rekreacija, plovni put, itd. )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Osiguravanje da sve vode koje dotječu s kopna i od korištenja voda ne utječu na kakvoću obalnog mora, procese i obalnu biološku raznolikost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Osigurati učinkoviti sustav prikupljanja i zbrinjavanja morskog krutog i drugog otpada, kao i prihvata otpada s brodova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Osigurati učinkoviti sustav prikupljanja i zbrinjavanja otpada s plaža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Osiguravanje održivog korištenja obalnih prirodnih resursa dobrim planiranjem razvoja, provedbom mjera nadzora i prinude</a:t>
            </a:r>
            <a:endParaRPr lang="en-US" dirty="0">
              <a:latin typeface="Calibri" charset="0"/>
              <a:ea typeface="MS Mincho" charset="-128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>
                <a:latin typeface="Calibri" charset="0"/>
                <a:ea typeface="MS Mincho" charset="-128"/>
                <a:cs typeface="Arial" charset="0"/>
              </a:rPr>
              <a:t>Provođenje mjera kojima će se zaštititi prirodni obalni procesi erozije i transporta sedimenta i time održati krajobrazne prirodne značajke obala i </a:t>
            </a:r>
            <a:r>
              <a:rPr lang="hr-HR" dirty="0" smtClean="0">
                <a:latin typeface="Calibri" charset="0"/>
                <a:ea typeface="MS Mincho" charset="-128"/>
                <a:cs typeface="Arial" charset="0"/>
              </a:rPr>
              <a:t>plaža</a:t>
            </a:r>
          </a:p>
          <a:p>
            <a:pPr marL="800100" lvl="1" indent="-342900">
              <a:spcBef>
                <a:spcPts val="0"/>
              </a:spcBef>
              <a:spcAft>
                <a:spcPts val="200"/>
              </a:spcAft>
              <a:buFont typeface="Wingdings" charset="2"/>
              <a:buChar char=""/>
              <a:tabLst>
                <a:tab pos="457200" algn="l"/>
                <a:tab pos="457200" algn="l"/>
              </a:tabLst>
            </a:pPr>
            <a:r>
              <a:rPr lang="hr-HR" dirty="0" smtClean="0">
                <a:latin typeface="Calibri" charset="0"/>
                <a:ea typeface="MS Mincho" charset="-128"/>
                <a:cs typeface="Times New Roman" charset="0"/>
              </a:rPr>
              <a:t>Sprječavanje </a:t>
            </a:r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izgradnje i modifikacije obalne crte kojom se mijenjaju </a:t>
            </a:r>
            <a:r>
              <a:rPr lang="hr-HR" dirty="0" err="1">
                <a:latin typeface="Calibri" charset="0"/>
                <a:ea typeface="MS Mincho" charset="-128"/>
                <a:cs typeface="Times New Roman" charset="0"/>
              </a:rPr>
              <a:t>hidrodinamičke</a:t>
            </a:r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 značajke obalnog mora, procesi na obali i značajke obalnih ekosustava, posebno u uvjetima očekivanih promjena razine mora i olujnih stanja mora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9765350"/>
              </p:ext>
            </p:extLst>
          </p:nvPr>
        </p:nvGraphicFramePr>
        <p:xfrm>
          <a:off x="203201" y="69329"/>
          <a:ext cx="11751725" cy="678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067"/>
                <a:gridCol w="3453124"/>
                <a:gridCol w="6936534"/>
              </a:tblGrid>
              <a:tr h="24938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Primošten </a:t>
                      </a:r>
                      <a:br>
                        <a:rPr lang="hr-HR" sz="1600" dirty="0">
                          <a:effectLst/>
                        </a:rPr>
                      </a:br>
                      <a:r>
                        <a:rPr lang="hr-HR" sz="1600" dirty="0">
                          <a:effectLst/>
                        </a:rPr>
                        <a:t>Primošten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>
                          <a:effectLst/>
                        </a:rPr>
                        <a:t>Prostor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hr-HR" sz="1600">
                          <a:effectLst/>
                        </a:rPr>
                        <a:t>Ograničiti daljnju urbanizaciju uskog obalnog pojasa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 anchor="b"/>
                </a:tc>
              </a:tr>
              <a:tr h="498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Obalno more i marikultura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hr-HR" sz="1600">
                          <a:effectLst/>
                        </a:rPr>
                        <a:t>Mogući razvoj održive marikulture u području dovoljno udaljenom od obale korištenjem offshore tehnologija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 anchor="b"/>
                </a:tc>
              </a:tr>
              <a:tr h="4432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Jačanje otpornosti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20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Uz obvezu poštivanja odredbi o obalnom odmaku7, gradnju na niskim dijelovima obale, posebno onim nižim od 2m, dopuštati samo iznimno, isključivo na temelju analize ranjivosti konkretne lokacije i uz poštivanje specifičnih uvjeta gradnje, te primjenu mjera zaštite od plavljenja mora i drugih hazarda vezanih uz podizanje razine mora i ekstremnih vremenskih pojava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20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Prilagodba postojećih obalnih objekata, riva, lukobrana i lučica budućem porastu razine mora i ekstremnim vremenskim događajima, naročito kod planiranih rekonstrukcija u centru naselja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20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Kontinuirano održavanje plaža i planska izgradnja zaštita za plaže koje bi minimizirale eroziju, posebice stoga jer je obalno područje izloženo djelovanju valova otvorenog mora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20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Uređenje prometnica i sustava odvodnje otpornih na buduće ekstremne vremenske događaje, naročito ekstremne oborine i oluje s mora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200"/>
                        </a:spcAft>
                        <a:buSzPts val="900"/>
                        <a:buFont typeface="Wingdings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Izgradnja i održavanje pristupnih putova za interventna vozila prema kritičnoj infrastrukturi i šumskim površinama i osiguranje dostatnih izvora vode za gašenje odgovarajuće raspoređenih po prostoru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</a:tr>
              <a:tr h="342904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>
                          <a:effectLst/>
                        </a:rPr>
                        <a:t>Voda</a:t>
                      </a:r>
                      <a:endParaRPr lang="en-US" sz="160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IB; IIB; IIIC; IVB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</a:tr>
              <a:tr h="24938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</a:tr>
              <a:tr h="766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</a:tr>
              <a:tr h="24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dirty="0">
                          <a:effectLst/>
                        </a:rPr>
                        <a:t>Vodna infrastruktura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hr-HR" sz="1600" dirty="0">
                          <a:effectLst/>
                        </a:rPr>
                        <a:t>IB; IIC; IIIA; IVC</a:t>
                      </a:r>
                      <a:endParaRPr lang="en-US" sz="1600" dirty="0">
                        <a:effectLst/>
                        <a:latin typeface="Calibri" charset="0"/>
                        <a:ea typeface="MS Mincho" charset="-128"/>
                        <a:cs typeface="Arial" charset="0"/>
                      </a:endParaRPr>
                    </a:p>
                  </a:txBody>
                  <a:tcPr marL="35288" marR="35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75" y="1"/>
            <a:ext cx="10364451" cy="1066800"/>
          </a:xfrm>
        </p:spPr>
        <p:txBody>
          <a:bodyPr/>
          <a:lstStyle/>
          <a:p>
            <a:r>
              <a:rPr lang="hr-HR" dirty="0">
                <a:latin typeface="Calibri" charset="0"/>
                <a:ea typeface="MS Mincho" charset="-128"/>
                <a:cs typeface="Times New Roman" charset="0"/>
              </a:rPr>
              <a:t>Prijedlog sustava upravljanja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999" y="897467"/>
            <a:ext cx="64008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4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Geneva"/>
                <a:cs typeface="Geneva"/>
              </a:rPr>
              <a:t>PROGNOZE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240378"/>
            <a:ext cx="8229600" cy="4457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latin typeface="Geneva"/>
                <a:cs typeface="Geneva"/>
              </a:rPr>
              <a:t>O</a:t>
            </a:r>
            <a:r>
              <a:rPr lang="ta-IN" dirty="0" smtClean="0">
                <a:latin typeface="Geneva"/>
                <a:cs typeface="Geneva"/>
              </a:rPr>
              <a:t>č</a:t>
            </a:r>
            <a:r>
              <a:rPr lang="en-US" dirty="0" err="1" smtClean="0">
                <a:latin typeface="Geneva"/>
                <a:cs typeface="Geneva"/>
              </a:rPr>
              <a:t>ekuje</a:t>
            </a:r>
            <a:r>
              <a:rPr lang="en-US" dirty="0" smtClean="0">
                <a:latin typeface="Geneva"/>
                <a:cs typeface="Geneva"/>
              </a:rPr>
              <a:t> se </a:t>
            </a:r>
            <a:r>
              <a:rPr lang="en-US" dirty="0" err="1" smtClean="0">
                <a:latin typeface="Geneva"/>
                <a:cs typeface="Geneva"/>
              </a:rPr>
              <a:t>da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će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prosječne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ljetne</a:t>
            </a:r>
            <a:r>
              <a:rPr lang="en-US" dirty="0" smtClean="0">
                <a:latin typeface="Geneva"/>
                <a:cs typeface="Geneva"/>
              </a:rPr>
              <a:t> temperature </a:t>
            </a:r>
            <a:r>
              <a:rPr lang="en-US" dirty="0" err="1" smtClean="0">
                <a:latin typeface="Geneva"/>
                <a:cs typeface="Geneva"/>
              </a:rPr>
              <a:t>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priobalju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značajno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porasti</a:t>
            </a:r>
            <a:r>
              <a:rPr lang="en-US" dirty="0" smtClean="0">
                <a:latin typeface="Geneva"/>
                <a:cs typeface="Geneva"/>
              </a:rPr>
              <a:t>. </a:t>
            </a:r>
            <a:r>
              <a:rPr lang="en-US" dirty="0" err="1" smtClean="0">
                <a:latin typeface="Geneva"/>
                <a:cs typeface="Geneva"/>
              </a:rPr>
              <a:t>Ovaj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porast</a:t>
            </a:r>
            <a:r>
              <a:rPr lang="en-US" dirty="0" smtClean="0">
                <a:latin typeface="Geneva"/>
                <a:cs typeface="Geneva"/>
              </a:rPr>
              <a:t> temperature </a:t>
            </a:r>
            <a:r>
              <a:rPr lang="en-US" dirty="0" err="1" smtClean="0">
                <a:latin typeface="Geneva"/>
                <a:cs typeface="Geneva"/>
              </a:rPr>
              <a:t>mogao</a:t>
            </a:r>
            <a:r>
              <a:rPr lang="en-US" dirty="0" smtClean="0">
                <a:latin typeface="Geneva"/>
                <a:cs typeface="Geneva"/>
              </a:rPr>
              <a:t> bi </a:t>
            </a:r>
            <a:r>
              <a:rPr lang="en-US" dirty="0" err="1" smtClean="0">
                <a:latin typeface="Geneva"/>
                <a:cs typeface="Geneva"/>
              </a:rPr>
              <a:t>imati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razorne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utjecaje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na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razinu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udobnosti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turista</a:t>
            </a:r>
            <a:r>
              <a:rPr lang="en-US" dirty="0" smtClean="0">
                <a:latin typeface="Geneva"/>
                <a:cs typeface="Geneva"/>
              </a:rPr>
              <a:t>, </a:t>
            </a:r>
            <a:r>
              <a:rPr lang="en-US" dirty="0" err="1" smtClean="0">
                <a:latin typeface="Geneva"/>
                <a:cs typeface="Geneva"/>
              </a:rPr>
              <a:t>ali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na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potrebe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za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vodom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za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sektor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poljoprivrede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ovim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regijama</a:t>
            </a:r>
            <a:r>
              <a:rPr lang="en-US" dirty="0" smtClean="0">
                <a:latin typeface="Geneva"/>
                <a:cs typeface="Geneva"/>
              </a:rPr>
              <a:t>. </a:t>
            </a:r>
          </a:p>
          <a:p>
            <a:r>
              <a:rPr lang="en-US" dirty="0" err="1" smtClean="0">
                <a:latin typeface="Geneva"/>
                <a:cs typeface="Geneva"/>
              </a:rPr>
              <a:t>Očekuje</a:t>
            </a:r>
            <a:r>
              <a:rPr lang="en-US" dirty="0" smtClean="0">
                <a:latin typeface="Geneva"/>
                <a:cs typeface="Geneva"/>
              </a:rPr>
              <a:t> se </a:t>
            </a:r>
            <a:r>
              <a:rPr lang="en-US" dirty="0" err="1" smtClean="0">
                <a:latin typeface="Geneva"/>
                <a:cs typeface="Geneva"/>
              </a:rPr>
              <a:t>da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će</a:t>
            </a:r>
            <a:r>
              <a:rPr lang="en-US" dirty="0" smtClean="0">
                <a:latin typeface="Geneva"/>
                <a:cs typeface="Geneva"/>
              </a:rPr>
              <a:t> se </a:t>
            </a:r>
            <a:r>
              <a:rPr lang="en-US" dirty="0" err="1" smtClean="0">
                <a:latin typeface="Geneva"/>
                <a:cs typeface="Geneva"/>
              </a:rPr>
              <a:t>diljem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Republike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Hrvatske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količine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padalina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značajno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smanjiti</a:t>
            </a:r>
            <a:r>
              <a:rPr lang="en-US" dirty="0" smtClean="0">
                <a:latin typeface="Geneva"/>
                <a:cs typeface="Geneva"/>
              </a:rPr>
              <a:t>, </a:t>
            </a:r>
            <a:r>
              <a:rPr lang="en-US" dirty="0" err="1" smtClean="0">
                <a:latin typeface="Geneva"/>
                <a:cs typeface="Geneva"/>
              </a:rPr>
              <a:t>osobito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ljetnim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mjesecima</a:t>
            </a:r>
            <a:r>
              <a:rPr lang="en-US" dirty="0" smtClean="0">
                <a:latin typeface="Geneva"/>
                <a:cs typeface="Geneva"/>
              </a:rPr>
              <a:t>. </a:t>
            </a:r>
            <a:r>
              <a:rPr lang="en-US" dirty="0" err="1" smtClean="0">
                <a:latin typeface="Geneva"/>
                <a:cs typeface="Geneva"/>
              </a:rPr>
              <a:t>Ovaj</a:t>
            </a:r>
            <a:r>
              <a:rPr lang="en-US" dirty="0" smtClean="0">
                <a:latin typeface="Geneva"/>
                <a:cs typeface="Geneva"/>
              </a:rPr>
              <a:t> pad </a:t>
            </a:r>
            <a:r>
              <a:rPr lang="en-US" dirty="0" err="1" smtClean="0">
                <a:latin typeface="Geneva"/>
                <a:cs typeface="Geneva"/>
              </a:rPr>
              <a:t>mogao</a:t>
            </a:r>
            <a:r>
              <a:rPr lang="en-US" dirty="0" smtClean="0">
                <a:latin typeface="Geneva"/>
                <a:cs typeface="Geneva"/>
              </a:rPr>
              <a:t> bi </a:t>
            </a:r>
            <a:r>
              <a:rPr lang="en-US" dirty="0" err="1" smtClean="0">
                <a:latin typeface="Geneva"/>
                <a:cs typeface="Geneva"/>
              </a:rPr>
              <a:t>imati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značajne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učinke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na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poljoprivredu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i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proizvodnju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električne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energije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u</a:t>
            </a:r>
            <a:r>
              <a:rPr lang="en-US" dirty="0" smtClean="0">
                <a:latin typeface="Geneva"/>
                <a:cs typeface="Geneva"/>
              </a:rPr>
              <a:t> </a:t>
            </a:r>
            <a:r>
              <a:rPr lang="en-US" dirty="0" err="1" smtClean="0">
                <a:latin typeface="Geneva"/>
                <a:cs typeface="Geneva"/>
              </a:rPr>
              <a:t>hidroelektranama</a:t>
            </a:r>
            <a:r>
              <a:rPr lang="en-US" dirty="0" smtClean="0">
                <a:latin typeface="Geneva"/>
                <a:cs typeface="Geneva"/>
              </a:rPr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023"/>
            <a:ext cx="10364451" cy="1596177"/>
          </a:xfrm>
        </p:spPr>
        <p:txBody>
          <a:bodyPr/>
          <a:lstStyle/>
          <a:p>
            <a:r>
              <a:rPr lang="ta-IN" dirty="0" smtClean="0"/>
              <a:t>ŠIBENSKO-KNINSKA ŽUPANIJA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229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1417638"/>
            <a:ext cx="7208877" cy="42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82800"/>
            <a:ext cx="8229600" cy="1873250"/>
          </a:xfrm>
        </p:spPr>
        <p:txBody>
          <a:bodyPr>
            <a:normAutofit/>
          </a:bodyPr>
          <a:lstStyle/>
          <a:p>
            <a:r>
              <a:rPr lang="ta-IN" dirty="0" smtClean="0"/>
              <a:t>OSNOVNA STRUKTURA GEF PROJEKTA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ta-IN" sz="2400" dirty="0"/>
              <a:t>“INTEGRACIJA KLIMATSKE VARIJABILNOSTI I PROMJENE U NACIONALNE STRATEGIJE ZA PRIMJENU SREDOZEMNOG PROTOKOLA O IUOP-u”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5800" y="1600200"/>
            <a:ext cx="8229600" cy="4457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a-IN" dirty="0" smtClean="0"/>
              <a:t>Podupire primjenu Protokola kroz razvoj i unaprijeđenje sposobnosti za primjenu IUOP-a</a:t>
            </a:r>
          </a:p>
          <a:p>
            <a:r>
              <a:rPr lang="ta-IN" dirty="0" smtClean="0"/>
              <a:t>Kreira uvjeta za integraciju pitanja klimatske varijabilnosti i promjene u IUOP u Sredozemlju</a:t>
            </a:r>
          </a:p>
          <a:p>
            <a:r>
              <a:rPr lang="ta-IN" dirty="0" smtClean="0"/>
              <a:t>Razvija metodologiju, alate i tehnike integracije</a:t>
            </a:r>
          </a:p>
          <a:p>
            <a:r>
              <a:rPr lang="ta-IN" dirty="0" smtClean="0"/>
              <a:t>Podiže razinu svijesti o učincima klimatske promjene u obalnim područjima Sredozemlja</a:t>
            </a:r>
          </a:p>
          <a:p>
            <a:r>
              <a:rPr lang="ta-IN" dirty="0" smtClean="0"/>
              <a:t>Dva fokusa projekta:</a:t>
            </a:r>
          </a:p>
          <a:p>
            <a:pPr lvl="2"/>
            <a:r>
              <a:rPr lang="ta-IN" dirty="0" smtClean="0"/>
              <a:t>analiza učinaka klimatske promjene i varijabilnosti u obalnim područjima</a:t>
            </a:r>
          </a:p>
          <a:p>
            <a:pPr lvl="2"/>
            <a:r>
              <a:rPr lang="ta-IN" dirty="0" smtClean="0"/>
              <a:t>korištenje IUOP-a kao sredstva integracije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656</TotalTime>
  <Words>2845</Words>
  <Application>Microsoft Macintosh PowerPoint</Application>
  <PresentationFormat>Widescreen</PresentationFormat>
  <Paragraphs>385</Paragraphs>
  <Slides>53</Slides>
  <Notes>0</Notes>
  <HiddenSlides>12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American Typewriter</vt:lpstr>
      <vt:lpstr>Calibri</vt:lpstr>
      <vt:lpstr>Geneva</vt:lpstr>
      <vt:lpstr>Latha</vt:lpstr>
      <vt:lpstr>Lucida Sans</vt:lpstr>
      <vt:lpstr>MS Mincho</vt:lpstr>
      <vt:lpstr>Times New Roman</vt:lpstr>
      <vt:lpstr>Tw Cen MT</vt:lpstr>
      <vt:lpstr>Wingdings</vt:lpstr>
      <vt:lpstr>Arial</vt:lpstr>
      <vt:lpstr>Droplet</vt:lpstr>
      <vt:lpstr>LaCie:2013%20CLIMATE%20VARIABILITY:SCOPING%20REPORT:SCOPING%20DRAFT:Scoping_v3.docx!OLE_LINK3</vt:lpstr>
      <vt:lpstr>          Integracija učinaka klimatske varijabilnosti i promjena u integralno upravljanje obalnim područjima  Plan integralnog upravljanja obalnim područjem Šibensko‐kninske županije  </vt:lpstr>
      <vt:lpstr>PowerPoint Presentation</vt:lpstr>
      <vt:lpstr>Najugroženija područja?</vt:lpstr>
      <vt:lpstr>PowerPoint Presentation</vt:lpstr>
      <vt:lpstr>PowerPoint Presentation</vt:lpstr>
      <vt:lpstr>PROGNOZE</vt:lpstr>
      <vt:lpstr>ŠIBENSKO-KNINSKA ŽUPANIJA</vt:lpstr>
      <vt:lpstr>OSNOVNA STRUKTURA GEF PROJEKTA</vt:lpstr>
      <vt:lpstr>“INTEGRACIJA KLIMATSKE VARIJABILNOSTI I PROMJENE U NACIONALNE STRATEGIJE ZA PRIMJENU SREDOZEMNOG PROTOKOLA O IUOP-u”  </vt:lpstr>
      <vt:lpstr>KLIMATSKA PROMJENA (IPCC)</vt:lpstr>
      <vt:lpstr>KLIMATSKA VARIJABILNOST</vt:lpstr>
      <vt:lpstr>PowerPoint Presentation</vt:lpstr>
      <vt:lpstr>PowerPoint Presentation</vt:lpstr>
      <vt:lpstr>INTEGRALNO UPRAVLJANJE OBALNIM PODRUČJIMA</vt:lpstr>
      <vt:lpstr>OSNOVNO O PROJEKTU</vt:lpstr>
      <vt:lpstr>PowerPoint Presentation</vt:lpstr>
      <vt:lpstr>PowerPoint Presentation</vt:lpstr>
      <vt:lpstr>PowerPoint Presentation</vt:lpstr>
      <vt:lpstr>Plan integralnog upravljanja obalnim područjem Šibensko‐kninske županije  </vt:lpstr>
      <vt:lpstr>PowerPoint Presentation</vt:lpstr>
      <vt:lpstr>PowerPoint Presentation</vt:lpstr>
      <vt:lpstr>ŠIBENSKO-KNINSKA ŽUPANIJA</vt:lpstr>
      <vt:lpstr>PowerPoint Presentation</vt:lpstr>
      <vt:lpstr>PowerPoint Presentation</vt:lpstr>
      <vt:lpstr>PowerPoint Presentation</vt:lpstr>
      <vt:lpstr>Svrha plana </vt:lpstr>
      <vt:lpstr>PowerPoint Presentation</vt:lpstr>
      <vt:lpstr>PowerPoint Presentation</vt:lpstr>
      <vt:lpstr>Analize</vt:lpstr>
      <vt:lpstr>VRIJEDNOSTI GLOBALNIH PROMJENA TEMPERATURE I OBORINE I PROCJENE KRETANJA ZA ŠIBENSKO-KNINSKU ŽUPANIJU </vt:lpstr>
      <vt:lpstr>UTJECAJ PROMJENE KLIME NA VODE, UPRAVLJANJE VODAMA I VODNU INFRASTRUKTURU </vt:lpstr>
      <vt:lpstr>UTJECAJ PROMJENE KLIME NA UČESTALOST I INTENZITET POŽARA </vt:lpstr>
      <vt:lpstr>Ostali utjecaji</vt:lpstr>
      <vt:lpstr>Upravljanje obalnim područjem</vt:lpstr>
      <vt:lpstr>Indeks Ranjivosti obalnog odručja</vt:lpstr>
      <vt:lpstr>PowerPoint Presentation</vt:lpstr>
      <vt:lpstr>PowerPoint Presentation</vt:lpstr>
      <vt:lpstr>Zaključci analize ranjivosti</vt:lpstr>
      <vt:lpstr>scenariji</vt:lpstr>
      <vt:lpstr>Obalni plan</vt:lpstr>
      <vt:lpstr>Politike upravljanja obalnim područjem</vt:lpstr>
      <vt:lpstr>politike jačanja otpornosti obalnog područja </vt:lpstr>
      <vt:lpstr>Politika jačanja otpornosti obalnih gradova na pojavu ekstremnih vremenskih i klimatskih hazarda </vt:lpstr>
      <vt:lpstr>PowerPoint Presentation</vt:lpstr>
      <vt:lpstr>PowerPoint Presentation</vt:lpstr>
      <vt:lpstr>PowerPoint Presentation</vt:lpstr>
      <vt:lpstr>PowerPoint Presentation</vt:lpstr>
      <vt:lpstr>Mjere upravljanja </vt:lpstr>
      <vt:lpstr>PowerPoint Presentation</vt:lpstr>
      <vt:lpstr>PowerPoint Presentation</vt:lpstr>
      <vt:lpstr>PowerPoint Presentation</vt:lpstr>
      <vt:lpstr>PowerPoint Presentation</vt:lpstr>
      <vt:lpstr>Prijedlog sustava upravljanja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Integracija učinaka klimatske varijabilnosti i promjena u integralno upravljanje obalnim područjima  Plan integralnog upravljanja obalnim područjem Šibensko‐kninske županije  </dc:title>
  <dc:creator>Microsoft Office User</dc:creator>
  <cp:lastModifiedBy>Microsoft Office User</cp:lastModifiedBy>
  <cp:revision>14</cp:revision>
  <dcterms:created xsi:type="dcterms:W3CDTF">2016-09-07T22:19:02Z</dcterms:created>
  <dcterms:modified xsi:type="dcterms:W3CDTF">2016-09-08T11:15:46Z</dcterms:modified>
</cp:coreProperties>
</file>