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79" r:id="rId10"/>
    <p:sldId id="277" r:id="rId11"/>
    <p:sldId id="278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73" autoAdjust="0"/>
  </p:normalViewPr>
  <p:slideViewPr>
    <p:cSldViewPr>
      <p:cViewPr>
        <p:scale>
          <a:sx n="79" d="100"/>
          <a:sy n="79" d="100"/>
        </p:scale>
        <p:origin x="-11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418343-56D5-4F9E-8A1C-B8B249163D65}" type="datetimeFigureOut">
              <a:rPr lang="hr-HR" altLang="sr-Latn-RS"/>
              <a:pPr>
                <a:defRPr/>
              </a:pPr>
              <a:t>2.9.2016.</a:t>
            </a:fld>
            <a:endParaRPr lang="hr-HR" altLang="sr-Latn-R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 smtClean="0"/>
              <a:t>Click to edit Master text styles</a:t>
            </a:r>
          </a:p>
          <a:p>
            <a:pPr lvl="1"/>
            <a:r>
              <a:rPr lang="hr-HR" altLang="sr-Latn-RS" noProof="0" smtClean="0"/>
              <a:t>Second level</a:t>
            </a:r>
          </a:p>
          <a:p>
            <a:pPr lvl="2"/>
            <a:r>
              <a:rPr lang="hr-HR" altLang="sr-Latn-RS" noProof="0" smtClean="0"/>
              <a:t>Third level</a:t>
            </a:r>
          </a:p>
          <a:p>
            <a:pPr lvl="3"/>
            <a:r>
              <a:rPr lang="hr-HR" altLang="sr-Latn-RS" noProof="0" smtClean="0"/>
              <a:t>Fourth level</a:t>
            </a:r>
          </a:p>
          <a:p>
            <a:pPr lvl="4"/>
            <a:r>
              <a:rPr lang="hr-HR" altLang="sr-Latn-R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2B96AC-3EF9-47F9-8AC7-C52D562DEC4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0388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75E4565-EE36-4E99-964C-A663D52DDAF6}" type="slidenum">
              <a:rPr lang="hr-HR" altLang="sr-Latn-RS"/>
              <a:pPr/>
              <a:t>1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effectLst/>
              </a:rPr>
              <a:t>Rezultati KOMPONENTE 1:</a:t>
            </a: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vi-VN" dirty="0" smtClean="0">
                <a:effectLst/>
              </a:rPr>
              <a:t>Ojačani kapaciteti stručnjaka za izradu klimatskih modela i scenarija za procjenu ranjivosti na klimatske promjene i utjecaja klimatskih promjena, kao i mjera prilagodbe klimatskim promjenama za svaki sektor</a:t>
            </a:r>
            <a:endParaRPr lang="hr-HR" dirty="0" smtClean="0">
              <a:effectLst/>
            </a:endParaRP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hr-HR" dirty="0" smtClean="0">
              <a:effectLst/>
            </a:endParaRP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vi-VN" dirty="0" smtClean="0">
                <a:effectLst/>
              </a:rPr>
              <a:t>Službenici na nacionalnoj i lokalnoj razini te zainteresirana javnost educirana o utjecaju klimatskih promjena i o mjerama prilagodbe klimatskim promjenama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vi-VN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BE032-B781-4906-A264-59CC27744E3D}" type="slidenum">
              <a:rPr lang="hr-HR" alt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hr-H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0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Rezultati KOMPONENTE 2:</a:t>
            </a:r>
          </a:p>
          <a:p>
            <a:pPr marL="685800" lvl="1" indent="-228600">
              <a:buFont typeface="+mj-lt"/>
              <a:buAutoNum type="arabicParenR"/>
            </a:pPr>
            <a:r>
              <a:rPr lang="vi-VN" dirty="0" smtClean="0">
                <a:effectLst/>
              </a:rPr>
              <a:t>Definirani sektori ranjivi na klimatske promjene</a:t>
            </a:r>
          </a:p>
          <a:p>
            <a:pPr marL="685800" lvl="1" indent="-228600">
              <a:buFont typeface="+mj-lt"/>
              <a:buAutoNum type="arabicParenR"/>
            </a:pPr>
            <a:r>
              <a:rPr lang="vi-VN" dirty="0" smtClean="0">
                <a:effectLst/>
              </a:rPr>
              <a:t>Izvršeno modeliranje utjecaja klimatskih promjena na ranjive sektore</a:t>
            </a:r>
          </a:p>
          <a:p>
            <a:pPr marL="685800" lvl="1" indent="-228600">
              <a:buFont typeface="+mj-lt"/>
              <a:buAutoNum type="arabicParenR"/>
            </a:pPr>
            <a:r>
              <a:rPr lang="vi-VN" dirty="0" smtClean="0">
                <a:effectLst/>
              </a:rPr>
              <a:t>Procijenjena ranjivost na klimatske promjene i izrađen pregled utjecaja klimatskih promjena po sektorima</a:t>
            </a:r>
          </a:p>
          <a:p>
            <a:pPr marL="685800" lvl="1" indent="-228600">
              <a:buFont typeface="+mj-lt"/>
              <a:buAutoNum type="arabicParenR"/>
            </a:pPr>
            <a:r>
              <a:rPr lang="vi-VN" dirty="0" smtClean="0">
                <a:effectLst/>
              </a:rPr>
              <a:t>Provedena procjena opcija (mogućnosti) prilagodbe i dan pregled mjera prilagodbe po sektorima</a:t>
            </a:r>
          </a:p>
          <a:p>
            <a:pPr marL="685800" lvl="1" indent="-228600">
              <a:buFont typeface="+mj-lt"/>
              <a:buAutoNum type="arabicParenR"/>
            </a:pPr>
            <a:r>
              <a:rPr lang="vi-VN" dirty="0" smtClean="0">
                <a:effectLst/>
              </a:rPr>
              <a:t>Izrađena analiza troškovne učinkovitosti opcija prilagodbe i izvršeno je njihovo rangiranje</a:t>
            </a:r>
          </a:p>
          <a:p>
            <a:pPr marL="685800" lvl="1" indent="-228600">
              <a:buFont typeface="+mj-lt"/>
              <a:buAutoNum type="arabicParenR"/>
            </a:pPr>
            <a:r>
              <a:rPr lang="vi-VN" dirty="0" smtClean="0">
                <a:effectLst/>
              </a:rPr>
              <a:t>Pripremljen nacrt Strategije prilagodbe klimatskim promjenama u Republici Hrvatskoj za razdoblje do 2040. g. s pogledom na 2070. i nacrt Akcijskog plana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BE032-B781-4906-A264-59CC27744E3D}" type="slidenum">
              <a:rPr lang="hr-HR" alt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hr-H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0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BE032-B781-4906-A264-59CC27744E3D}" type="slidenum">
              <a:rPr lang="hr-HR" alt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hr-H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0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4E7DF5-29C3-4C45-B9FD-1448A7FA7ADC}" type="slidenum">
              <a:rPr lang="hr-HR" altLang="en-US">
                <a:solidFill>
                  <a:prstClr val="black"/>
                </a:solidFill>
              </a:rPr>
              <a:pPr eaLnBrk="1" hangingPunct="1"/>
              <a:t>15</a:t>
            </a:fld>
            <a:endParaRPr lang="hr-HR" altLang="en-US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518D07-55E5-47BC-835C-03D0FF213319}" type="slidenum">
              <a:rPr lang="hr-HR" altLang="en-US">
                <a:solidFill>
                  <a:prstClr val="black"/>
                </a:solidFill>
              </a:rPr>
              <a:pPr eaLnBrk="1" hangingPunct="1"/>
              <a:t>17</a:t>
            </a:fld>
            <a:endParaRPr lang="hr-HR" altLang="en-US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97BB0E-963B-47D1-A848-B10948C93C86}" type="slidenum">
              <a:rPr lang="hr-HR" altLang="en-US">
                <a:solidFill>
                  <a:prstClr val="black"/>
                </a:solidFill>
              </a:rPr>
              <a:pPr eaLnBrk="1" hangingPunct="1"/>
              <a:t>2</a:t>
            </a:fld>
            <a:endParaRPr lang="hr-HR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Prikaz projekcija trendova srednjih vrijednosti u odnosu na „sadašnju klimu” (1961-1991.)</a:t>
            </a:r>
            <a:r>
              <a:rPr lang="hr-HR" baseline="0" dirty="0" smtClean="0"/>
              <a:t> </a:t>
            </a:r>
            <a:r>
              <a:rPr lang="hr-HR" dirty="0" smtClean="0"/>
              <a:t>regionalnog modela RegCM prema scenariju A2 te srednjih vrijednosti ansambla</a:t>
            </a:r>
            <a:r>
              <a:rPr lang="hr-HR" baseline="0" dirty="0" smtClean="0"/>
              <a:t> više modela s EU projekta ENSEMBLES za period 2011 do 2040. godine prema scenariju A1B.</a:t>
            </a:r>
          </a:p>
          <a:p>
            <a:endParaRPr lang="hr-HR" baseline="0" dirty="0" smtClean="0"/>
          </a:p>
          <a:p>
            <a:r>
              <a:rPr lang="hr-HR" baseline="0" dirty="0" smtClean="0"/>
              <a:t>Projekcije trendova srednjih temperatura zraka na dva metra visine (T2m) pokazuju porast temp. u svim sezonama i u svim krajevima HR.</a:t>
            </a:r>
          </a:p>
          <a:p>
            <a:endParaRPr lang="hr-HR" baseline="0" dirty="0" smtClean="0"/>
          </a:p>
          <a:p>
            <a:r>
              <a:rPr lang="hr-HR" baseline="0" dirty="0" smtClean="0"/>
              <a:t>Projekcije trendova oborina pokazuju različite vrijednosti za sezone i područja, a postoje i neslaganja između modela. RegCM je skloniji prikazu manjih varijacija oborina (+ i -) u odnosu na sadašnje vrijednosti koje nisu statistički značajne, a jedine statistički značajne vrijednosti su jesensko povećanje oborina u Slavoniji do 12%. S druge strane, ansambel modela ENSEMBLES daje manje varijacije (+ i -) statistički neznačajne za jesen i zimu, a za proljeće i ljeto projicira smanjenje oborina do statistički značajnih 15%.</a:t>
            </a:r>
          </a:p>
          <a:p>
            <a:endParaRPr lang="hr-HR" baseline="0" dirty="0" smtClean="0"/>
          </a:p>
          <a:p>
            <a:r>
              <a:rPr lang="hr-HR" baseline="0" dirty="0" smtClean="0"/>
              <a:t>Zbog porasta srednjih godišnjih temperatura u svim sezonama snježni pokrivač je u većem dijelu HR (uključivo i planinske krajeve) neizvjestan.</a:t>
            </a:r>
          </a:p>
          <a:p>
            <a:endParaRPr lang="hr-HR" baseline="0" dirty="0" smtClean="0"/>
          </a:p>
          <a:p>
            <a:r>
              <a:rPr lang="hr-HR" baseline="0" dirty="0" smtClean="0"/>
              <a:t>Umjesto projekcija mogućih porasta srednje razine mora (SLR) ovdje je dan prikaz trenutnih mjerenih stopa globalnog porasta razine mora koje se kreću do 3.6 mm godišnje. U HR okvirima treba uzeti u proračune i tektonske pokrete hrvatskog dijela obale Jadrana koje relativni efekt promjene razine mora mogu promijeniti u + i – smjeru.</a:t>
            </a:r>
          </a:p>
          <a:p>
            <a:endParaRPr lang="hr-HR" baseline="0" dirty="0" smtClean="0"/>
          </a:p>
          <a:p>
            <a:r>
              <a:rPr lang="hr-HR" baseline="0" dirty="0" smtClean="0"/>
              <a:t>Daljnje projekcije nekih osnovnih klimatoloških parametara ukazuju i na promjene u učestalosti ekstremnih vremenskih prilika, kao što je to prikazano na slajdu.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6AC-3EF9-47F9-8AC7-C52D562DEC4F}" type="slidenum">
              <a:rPr lang="hr-HR" altLang="sr-Latn-RS" smtClean="0"/>
              <a:pPr/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93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Bez ulaženja u uzroke, promjene koncentracija</a:t>
            </a:r>
            <a:r>
              <a:rPr lang="hr-HR" baseline="0" dirty="0" smtClean="0"/>
              <a:t> stakleničkih plinova uzrokuju klimatske promjene.Klimatske promjene utječu na različite načine na društvo i društvene procese i uglavnom na način da se povećava ranjivost. Društvo može odgovoriti na dva načina: jedno, da pokuša riješiti uzroke problema tj. uzroke klimatskih promjena (proces ublažavanja ili mitigacije) tako da smanji emisije GHG plinova i/ili poveća kapacitete apsorpcije tih plinova (). Smanjenjem koncentracija GHG plinova u atmosferi doći će i do stabilizacije klimatskih promjena tj. povratka na „sadašnju klimu” (1961-1991.). Uza sve mitigacijske aktivnosti uvijek ostaje dio problema na koji društvo može jedino odgovoriti prilagodbom ili adaptacijom na uvjete nove klime. Smisao adaptacije je da ograniči negativne posljedice klimatskih promjena i/ili iskoristi nove mogućnosti koje promijenjena klima pruža.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6AC-3EF9-47F9-8AC7-C52D562DEC4F}" type="slidenum">
              <a:rPr lang="hr-HR" altLang="sr-Latn-RS" smtClean="0"/>
              <a:pPr/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2459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sadašnje vrijeme pitanje mitigacije ili adaptacije nije više aktualno. Zn</a:t>
            </a:r>
            <a:r>
              <a:rPr lang="hr-HR" baseline="0" dirty="0" smtClean="0"/>
              <a:t>anstvena i stručna javnost uvelike se slažu da društvo mora odgovoriti i mitigacijom i adaptacijom. Uz manje mitigacijskih mjera u konačnici će biti potrebno više adaptacijskih mjera i obrnuto.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6AC-3EF9-47F9-8AC7-C52D562DEC4F}" type="slidenum">
              <a:rPr lang="hr-HR" altLang="sr-Latn-RS" smtClean="0"/>
              <a:pPr/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627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Globalno, i zemlje u razvoju i razvijene zemlje, postupno povećavaju finacijska sredstva raspoloživa za projekte adaptacije na klimatske promjene. Izvori finacija su nacionalni budžeti,</a:t>
            </a:r>
            <a:r>
              <a:rPr lang="hr-HR" baseline="0" dirty="0" smtClean="0"/>
              <a:t> bilateralni i multilateralni izvori (fondovi). Tako su u 2010. godini, ukupne javne financije izdvojene za riješavanje utjecaja klimatskih promjena procijenjene na oko $ 4 milijarde, dok je već do 2013., ta brojka porasla na 25 milijardi $. Isto tako postoji trend po kojem mnoge zemlje povećavaju vlastitu potrošnju na adaptacijske projekte. No, što zbog objektivnih (mnogi adaptacijski projekti se vode kao razvojni i obrnuto), a što zbog subjektivnih razloga (zbrog različitih razloga podaci su skriveni) ti podaci nisu uvijek dostupni javnosti pa ih treba uzimati samo kao okvirne.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6AC-3EF9-47F9-8AC7-C52D562DEC4F}" type="slidenum">
              <a:rPr lang="hr-HR" altLang="sr-Latn-RS" smtClean="0"/>
              <a:pPr/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4623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Kako se zapravo kreće taj omjer financiranja između mitigacijskih i adaptacijskih projekata? Dok je u 2010. udio</a:t>
            </a:r>
            <a:r>
              <a:rPr lang="hr-HR" baseline="0" dirty="0" smtClean="0"/>
              <a:t> adaptacijskih financija bio samo 10% u odnosu na mitigacijske, do 2013. godine taj se postotak uvećao na 18% i dalje ima trend rasta. Dva su razloga za takav razvoj; prvo, mitigacija je bila, logično, prvi pokušaj odgovora društva da utječe na srž problema i tako smanji utjecaj klimatskih promjena i samim time ranjivost društva, a adaptacija se nameće u kasnijoj fazi kao pokušaj rješavanja dijela klimatskih promjena koji se ne mogu riješiti mitigacijom. Drugi razlog je u razumijevanju društva o tome što je zapravo adaptacija i zašto nam je ona kao proces uopće potrebna. Još donedavno i među dijelom znanstvene i stručne javnosti vodila se, često i žustra debata, da li treba dati nagalsak na mitigaciji ili adaptaciji, jer je dio te javnosti smatrao da ako se ulazi u adaptacijske procese da će se time odustajati od riješavanja problema tamo gdje je i nastao, tj. da će se odustati od mitigacije. Danas već uvelike postoji razumijevanje da su oba procesa potrebna, jer sama mitigacija zbog raznih razloga (da ne ulazimo dublje u to) neće moći riješiti već sve nastale probleme i obrnuto u slučaju adaptacije (kao što je to prikazano na slajdu br. 7 oba procesa su neophodno potrebna).</a:t>
            </a:r>
          </a:p>
          <a:p>
            <a:endParaRPr lang="hr-HR" baseline="0" dirty="0" smtClean="0"/>
          </a:p>
          <a:p>
            <a:r>
              <a:rPr lang="hr-HR" baseline="0" dirty="0" smtClean="0"/>
              <a:t>Ovakvo kretanje financija je razumljivo i „prirodan” je proces, no ono što bi više trebalo zaokupiti našu pažnju je i činjenica da mitigacija dobiva skoro dva puta više sredstava iz privatnog sektora nego iz javnog sektora (procjena </a:t>
            </a:r>
            <a:r>
              <a:rPr lang="en-GB" baseline="0" dirty="0" smtClean="0"/>
              <a:t>$191 </a:t>
            </a:r>
            <a:r>
              <a:rPr lang="hr-HR" baseline="0" dirty="0" smtClean="0"/>
              <a:t>milijardi iz privatnog</a:t>
            </a:r>
            <a:r>
              <a:rPr lang="en-GB" baseline="0" dirty="0" smtClean="0"/>
              <a:t>, </a:t>
            </a:r>
            <a:r>
              <a:rPr lang="hr-HR" baseline="0" dirty="0" smtClean="0"/>
              <a:t>i oko </a:t>
            </a:r>
            <a:r>
              <a:rPr lang="en-GB" baseline="0" dirty="0" smtClean="0"/>
              <a:t>$111 </a:t>
            </a:r>
            <a:r>
              <a:rPr lang="hr-HR" baseline="0" dirty="0" smtClean="0"/>
              <a:t>milijardi iz javnog), u usporedbi s adaptacijom koja je gotovo isključivo orijentriana na (i opterećuje samo) javne financije. U budućnosti će biti potrebno puno više raditi s privatnim sektorom koji mora pronaći svoje interese da ulaže u adaptacijske projekte koji imaju dobrobit za šire slojeve društva u zajednicama u kojima je taj sektor operabilan, ujedno smanjujući rizik poslovanja i povećavajući otpornost poslovanja.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6AC-3EF9-47F9-8AC7-C52D562DEC4F}" type="slidenum">
              <a:rPr lang="hr-HR" altLang="sr-Latn-RS" smtClean="0"/>
              <a:pPr/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1254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Gledajući samo financije posvećene adaptaciji,</a:t>
            </a:r>
            <a:r>
              <a:rPr lang="hr-HR" baseline="0" dirty="0" smtClean="0"/>
              <a:t> postoji veliki raskorak između, uvjetno, već osiguranih finacija i potrebnih financija za adaptaciju do 2050 godine. Potrebe globalnih financija do 2050. prikazane grafom  su konzervativne i izražene su na godišnjoj bazi. Slično se vjerojatno može preslikati i na većinu nacionalnih nivoa.</a:t>
            </a:r>
            <a:endParaRPr lang="en-GB" dirty="0" smtClean="0"/>
          </a:p>
          <a:p>
            <a:endParaRPr lang="en-GB" dirty="0" smtClean="0"/>
          </a:p>
          <a:p>
            <a:r>
              <a:rPr lang="hr-HR" dirty="0" smtClean="0"/>
              <a:t>Mobilizacija dodatnih finacija za adaptaciju jedan</a:t>
            </a:r>
            <a:r>
              <a:rPr lang="hr-HR" baseline="0" dirty="0" smtClean="0"/>
              <a:t> je, a postojat će još i više, od izazova ne samo za zemlje u razvoju već i one razvijene. Kao što je to još, sada već davne, 2006. godine ekonomist Ujedinjenog Kraljevstva g. Nicholas Stern u svojem izvješću „The Economics of Climate Change” upozorio, troškovi nedjelovanja i odgađanje djelovanja samo još više podižu troškove adaptacije u konačnici. Uz povećanje adaptacijsko-razvojnog javnog finaciranja, a kao što je to već rečeno u prethodnom slajdu, i privatni sektor mora iznači interes da znatno više ulaže u adaptacijske projekte, jer ulaganje u šire interese zajednice je i ulaganje u vlastito poslovanje (i „vraćanje duga” zajednici!).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6AC-3EF9-47F9-8AC7-C52D562DEC4F}" type="slidenum">
              <a:rPr lang="hr-HR" altLang="sr-Latn-RS" smtClean="0"/>
              <a:pPr/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674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 natrag u nacionalne</a:t>
            </a:r>
            <a:r>
              <a:rPr lang="hr-HR" baseline="0" dirty="0" smtClean="0"/>
              <a:t> okvire...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B96AC-3EF9-47F9-8AC7-C52D562DEC4F}" type="slidenum">
              <a:rPr lang="hr-HR" altLang="sr-Latn-RS" smtClean="0"/>
              <a:pPr/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0898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B0F0.CC588D10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B0F0.CC588D10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B0F0.CC588D10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B0F0.CC588D10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B0F0.CC588D10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B0F0.CC588D10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330AA-A967-4B98-B2B2-C52A3187027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9903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51BFD-996B-407C-A55A-AD50C1446F1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8837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D65BE-250A-4D6E-8596-89EDF1D9EAA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04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ABC2-6209-4556-871D-B68967C73737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pic>
        <p:nvPicPr>
          <p:cNvPr id="7" name="Picture 8" descr="EPTISA ADRIA DOO za potpis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08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5888"/>
            <a:ext cx="1079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089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00025" y="620713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>
                <a:solidFill>
                  <a:srgbClr val="808080"/>
                </a:solidFill>
              </a:rPr>
              <a:t>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9889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400F-DE74-447A-A536-154E258C48C8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pic>
        <p:nvPicPr>
          <p:cNvPr id="7" name="Picture 8" descr="EPTISA ADRIA DOO za potpis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08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5888"/>
            <a:ext cx="1079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089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00025" y="620713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>
                <a:solidFill>
                  <a:srgbClr val="808080"/>
                </a:solidFill>
              </a:rPr>
              <a:t>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7669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E05E5-CD0A-46E8-9936-A2662245BD13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pic>
        <p:nvPicPr>
          <p:cNvPr id="7" name="Picture 8" descr="EPTISA ADRIA DOO za potpis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08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5888"/>
            <a:ext cx="1079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089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00025" y="620713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>
                <a:solidFill>
                  <a:srgbClr val="808080"/>
                </a:solidFill>
              </a:rPr>
              <a:t>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0446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>
            <a:lvl1pPr>
              <a:defRPr lang="en-GB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E1B48-62E0-4A6B-9E8F-9002B00AA43B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pic>
        <p:nvPicPr>
          <p:cNvPr id="8" name="Picture 8" descr="EPTISA ADRIA DOO za potpis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08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5888"/>
            <a:ext cx="1079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089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200025" y="620713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>
                <a:solidFill>
                  <a:srgbClr val="808080"/>
                </a:solidFill>
              </a:rPr>
              <a:t>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3389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FCBC-D53F-422F-A4F4-B838559A3CDA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8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6E7A-03E8-426C-8D5A-DD94648DC5B6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pic>
        <p:nvPicPr>
          <p:cNvPr id="6" name="Picture 8" descr="EPTISA ADRIA DOO za potpis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08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5888"/>
            <a:ext cx="1079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089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00025" y="620713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>
                <a:solidFill>
                  <a:srgbClr val="808080"/>
                </a:solidFill>
              </a:rPr>
              <a:t>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9458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80A6-59FE-4F2B-95B3-65B46F97D6CA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pic>
        <p:nvPicPr>
          <p:cNvPr id="5" name="Picture 8" descr="EPTISA ADRIA DOO za potpis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08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5888"/>
            <a:ext cx="1079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089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200025" y="620713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>
                <a:solidFill>
                  <a:srgbClr val="808080"/>
                </a:solidFill>
              </a:rPr>
              <a:t>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5307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463C-5806-4EB8-8C8B-540526DF1DCE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2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334F8-8CDE-441D-B5B4-F52483E28C2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5013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46DB-3905-4D2F-8281-ED17960C6B73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6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5C1BD-76F2-4026-A069-FE42CDB154A5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9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4A58-E5AC-460F-B41C-C75B3C6FB696}" type="slidenum">
              <a:rPr lang="hr-H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8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1F78A-19D2-4D6F-88F3-821F45282D0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3835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73C1C-3129-4228-A67E-B0625C0F028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1126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0728E-8E99-4428-BB94-EE770A436AB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6140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B882D-B4A3-4D05-A722-C12051DE6C8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8949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BD35A-1462-400F-8746-9658C624211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1106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23898-6148-4767-B38D-A1442E996D5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31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1CF9D-5CB3-48D5-8697-275325ACEA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873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text styles</a:t>
            </a:r>
          </a:p>
          <a:p>
            <a:pPr lvl="1"/>
            <a:r>
              <a:rPr lang="hr-HR" altLang="en-US" smtClean="0"/>
              <a:t>Second level</a:t>
            </a:r>
          </a:p>
          <a:p>
            <a:pPr lvl="2"/>
            <a:r>
              <a:rPr lang="hr-HR" altLang="en-US" smtClean="0"/>
              <a:t>Third level</a:t>
            </a:r>
          </a:p>
          <a:p>
            <a:pPr lvl="3"/>
            <a:r>
              <a:rPr lang="hr-HR" altLang="en-US" smtClean="0"/>
              <a:t>Fourth level</a:t>
            </a:r>
          </a:p>
          <a:p>
            <a:pPr lvl="4"/>
            <a:r>
              <a:rPr lang="hr-H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42702E3-ABA6-49B5-923E-CABE4109DAC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text styles</a:t>
            </a:r>
          </a:p>
          <a:p>
            <a:pPr lvl="1"/>
            <a:r>
              <a:rPr lang="hr-HR" altLang="en-US" smtClean="0"/>
              <a:t>Second level</a:t>
            </a:r>
          </a:p>
          <a:p>
            <a:pPr lvl="2"/>
            <a:r>
              <a:rPr lang="hr-HR" altLang="en-US" smtClean="0"/>
              <a:t>Third level</a:t>
            </a:r>
          </a:p>
          <a:p>
            <a:pPr lvl="3"/>
            <a:r>
              <a:rPr lang="hr-HR" altLang="en-US" smtClean="0"/>
              <a:t>Fourth level</a:t>
            </a:r>
          </a:p>
          <a:p>
            <a:pPr lvl="4"/>
            <a:r>
              <a:rPr lang="hr-H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656FD6E2-B2AD-4952-BB17-ABFB9E2D56CF}" type="slidenum">
              <a:rPr lang="hr-HR" alt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9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cid:image001.jpg@01D1B0F0.CC588D1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cid:image001.jpg@01D1B0F0.CC588D1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3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518158"/>
              </p:ext>
            </p:extLst>
          </p:nvPr>
        </p:nvGraphicFramePr>
        <p:xfrm>
          <a:off x="0" y="1341438"/>
          <a:ext cx="9144000" cy="559752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  <a:defRPr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Prijelazni instrument</a:t>
                      </a:r>
                      <a:endParaRPr kumimoji="0" lang="pl-PL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Europske unije za Hrvatsku</a:t>
                      </a:r>
                      <a:endParaRPr kumimoji="0" lang="hr-H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2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STRATEGIJA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PRILAGODBE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KLIMATSKIM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PROMJENAMA</a:t>
                      </a:r>
                      <a:endParaRPr kumimoji="0" lang="hr-HR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</a:t>
                      </a:r>
                      <a:r>
                        <a:rPr kumimoji="0" lang="ro-RO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anje kapaciteta Ministarstva za</a:t>
                      </a:r>
                      <a:r>
                        <a:rPr kumimoji="0" lang="ro-RO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tite okoli</a:t>
                      </a:r>
                      <a:r>
                        <a:rPr kumimoji="0" lang="ro-RO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i prirode</a:t>
                      </a:r>
                      <a:endParaRPr kumimoji="0" lang="pl-PL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 prilagodbu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klimatskim promjenama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 priprema</a:t>
                      </a:r>
                      <a:endParaRPr kumimoji="0" lang="pl-PL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Nacrta Strategije prilagodbe klimatskim 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promjenama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www.prilagodba-klimi.hr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A"/>
                    </a:solidFill>
                  </a:tcPr>
                </a:tc>
              </a:tr>
            </a:tbl>
          </a:graphicData>
        </a:graphic>
      </p:graphicFrame>
      <p:sp>
        <p:nvSpPr>
          <p:cNvPr id="3077" name="Rectangle 25"/>
          <p:cNvSpPr>
            <a:spLocks noChangeArrowheads="1"/>
          </p:cNvSpPr>
          <p:nvPr/>
        </p:nvSpPr>
        <p:spPr bwMode="auto">
          <a:xfrm>
            <a:off x="2800350" y="3178175"/>
            <a:ext cx="3543300" cy="0"/>
          </a:xfrm>
          <a:prstGeom prst="rect">
            <a:avLst/>
          </a:prstGeom>
          <a:solidFill>
            <a:srgbClr val="0000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14700" algn="l"/>
                <a:tab pos="3429000" algn="l"/>
              </a:tabLs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4700" algn="l"/>
                <a:tab pos="34290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4700" algn="l"/>
                <a:tab pos="34290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083" name="Group 35"/>
          <p:cNvGraphicFramePr>
            <a:graphicFrameLocks noGrp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34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A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38" descr="flag_2colors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12255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926138"/>
            <a:ext cx="27352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921375"/>
            <a:ext cx="13081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3"/>
          <a:stretch/>
        </p:blipFill>
        <p:spPr>
          <a:xfrm>
            <a:off x="971600" y="1117756"/>
            <a:ext cx="7098889" cy="57402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864766"/>
          </a:xfrm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Adaptacijski raskorak javnih financija : osigurano </a:t>
            </a:r>
            <a:r>
              <a:rPr lang="hr-HR" i="1" dirty="0" smtClean="0">
                <a:solidFill>
                  <a:srgbClr val="C00000"/>
                </a:solidFill>
              </a:rPr>
              <a:t>vs. </a:t>
            </a:r>
            <a:r>
              <a:rPr lang="hr-HR" dirty="0" smtClean="0">
                <a:solidFill>
                  <a:srgbClr val="C00000"/>
                </a:solidFill>
              </a:rPr>
              <a:t>potrebno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r-HR" sz="2800" b="1" kern="1200" dirty="0">
                <a:solidFill>
                  <a:srgbClr val="C00000"/>
                </a:solidFill>
              </a:rPr>
              <a:t>Mitigacija [ublažavanje] ili </a:t>
            </a:r>
            <a:r>
              <a:rPr lang="hr-HR" sz="2800" b="1" kern="1200" dirty="0" smtClean="0">
                <a:solidFill>
                  <a:srgbClr val="C00000"/>
                </a:solidFill>
              </a:rPr>
              <a:t/>
            </a:r>
            <a:br>
              <a:rPr lang="hr-HR" sz="2800" b="1" kern="1200" dirty="0" smtClean="0">
                <a:solidFill>
                  <a:srgbClr val="C00000"/>
                </a:solidFill>
              </a:rPr>
            </a:br>
            <a:r>
              <a:rPr lang="hr-HR" sz="2800" b="1" kern="1200" dirty="0" smtClean="0">
                <a:solidFill>
                  <a:srgbClr val="C00000"/>
                </a:solidFill>
              </a:rPr>
              <a:t>adaptacija </a:t>
            </a:r>
            <a:r>
              <a:rPr lang="hr-HR" sz="2800" b="1" kern="1200" dirty="0">
                <a:solidFill>
                  <a:srgbClr val="C00000"/>
                </a:solidFill>
              </a:rPr>
              <a:t>[prilagodba] ?</a:t>
            </a:r>
            <a:endParaRPr lang="en-GB" sz="2800" b="1" kern="1200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hr-HR" dirty="0" smtClean="0"/>
              <a:t>Mitigacija  </a:t>
            </a:r>
            <a:r>
              <a:rPr lang="hr-HR" sz="4800" dirty="0" smtClean="0">
                <a:sym typeface="Wingdings"/>
              </a:rPr>
              <a:t></a:t>
            </a:r>
          </a:p>
          <a:p>
            <a:endParaRPr lang="hr-HR" sz="4800" dirty="0" smtClean="0">
              <a:sym typeface="Wingdings"/>
            </a:endParaRPr>
          </a:p>
          <a:p>
            <a:endParaRPr lang="hr-HR" sz="4800" dirty="0">
              <a:sym typeface="Wingdings"/>
            </a:endParaRPr>
          </a:p>
          <a:p>
            <a:r>
              <a:rPr lang="hr-HR" dirty="0" smtClean="0">
                <a:sym typeface="Wingdings"/>
              </a:rPr>
              <a:t>Adaptacija  </a:t>
            </a:r>
            <a:r>
              <a:rPr lang="hr-HR" sz="4400" dirty="0" smtClean="0">
                <a:sym typeface="Wingdings"/>
              </a:rPr>
              <a:t></a:t>
            </a:r>
            <a:endParaRPr lang="en-GB" sz="4400" dirty="0"/>
          </a:p>
        </p:txBody>
      </p:sp>
      <p:sp>
        <p:nvSpPr>
          <p:cNvPr id="8" name="Right Arrow 7"/>
          <p:cNvSpPr/>
          <p:nvPr/>
        </p:nvSpPr>
        <p:spPr>
          <a:xfrm>
            <a:off x="3347864" y="2132856"/>
            <a:ext cx="4392488" cy="1896015"/>
          </a:xfrm>
          <a:prstGeom prst="right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pl-PL" b="1" dirty="0">
                <a:solidFill>
                  <a:srgbClr val="FFFFFF"/>
                </a:solidFill>
              </a:rPr>
              <a:t>Strategija niskougljičnog razvoja RH do 2030. s pogledom na 2050.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347864" y="4653136"/>
            <a:ext cx="4392488" cy="1896014"/>
          </a:xfrm>
          <a:prstGeom prst="rightArrow">
            <a:avLst/>
          </a:prstGeom>
          <a:solidFill>
            <a:srgbClr val="C0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pl-PL" b="1" dirty="0">
                <a:solidFill>
                  <a:srgbClr val="FFFFFF"/>
                </a:solidFill>
              </a:rPr>
              <a:t>Strategija prilagodbe klimatskim promjenama RH do 2040. s pogledom na 2070.</a:t>
            </a:r>
          </a:p>
        </p:txBody>
      </p:sp>
    </p:spTree>
    <p:extLst>
      <p:ext uri="{BB962C8B-B14F-4D97-AF65-F5344CB8AC3E}">
        <p14:creationId xmlns:p14="http://schemas.microsoft.com/office/powerpoint/2010/main" val="37243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Očekivani rezultati provedbe  1/3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2800" b="1" dirty="0" smtClean="0"/>
              <a:t>Komponenta </a:t>
            </a:r>
            <a:r>
              <a:rPr lang="hr-HR" sz="2800" b="1" dirty="0" smtClean="0"/>
              <a:t>I:</a:t>
            </a:r>
            <a:r>
              <a:rPr lang="vi-VN" sz="2800" b="1" dirty="0" smtClean="0"/>
              <a:t> Edukacija stručnjaka i službenika te osvješćivanje javnosti iz područja prilagodbe klimatskim promjenama</a:t>
            </a:r>
            <a:r>
              <a:rPr lang="vi-VN" sz="2800" dirty="0" smtClean="0"/>
              <a:t> </a:t>
            </a:r>
          </a:p>
        </p:txBody>
      </p:sp>
      <p:pic>
        <p:nvPicPr>
          <p:cNvPr id="8" name="Picture 2" descr="C:\Users\Gumbek\AppData\Local\Microsoft\Windows\INetCache\IE\EZ356NVL\thumb-expert-pictofigo-hi-07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789040"/>
            <a:ext cx="1247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 descr="C:\Users\Gumbek\AppData\Local\Microsoft\Windows\INetCache\IE\EZ356NVL\thumb-expert-pictofigo-hi-07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11696"/>
            <a:ext cx="1080120" cy="190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206" y="5527043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hr-HR" sz="2000" b="1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Jačanje kapaciteta</a:t>
            </a:r>
          </a:p>
          <a:p>
            <a:pPr eaLnBrk="1" hangingPunct="1"/>
            <a:r>
              <a:rPr lang="hr-HR" sz="2000" b="1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stručnjaka</a:t>
            </a:r>
            <a:endParaRPr lang="en-GB" sz="2000" b="1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145" y="5517232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hr-HR" sz="2000" b="1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Educiranje o klimatskim </a:t>
            </a:r>
          </a:p>
          <a:p>
            <a:pPr eaLnBrk="1" hangingPunct="1"/>
            <a:r>
              <a:rPr lang="hr-HR" sz="2000" b="1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promjenama</a:t>
            </a:r>
            <a:endParaRPr lang="en-GB" sz="2000" b="1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127030"/>
            <a:ext cx="6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(1)</a:t>
            </a:r>
            <a:endParaRPr lang="en-GB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1512" y="3127030"/>
            <a:ext cx="6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(2)</a:t>
            </a:r>
            <a:endParaRPr lang="en-GB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800" b="1" dirty="0" smtClean="0"/>
              <a:t>Komponenta II. - Izrada nacrta Strategije prilagodbe klimatskim promjenama u Republici Hrvatskoj za razdoblje do 2040. g. s pogledom na 2070. i nacrta Akcijskog plana</a:t>
            </a:r>
            <a:endParaRPr lang="en-GB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Očekivani rezultati provedbe  2/3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28675" name="Picture 3" descr="C:\Users\Gumbek\AppData\Local\Microsoft\Windows\INetCache\IE\9STTTRSD\Energy_by_major_sectors_of_the_economy[1]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7011"/>
          <a:stretch/>
        </p:blipFill>
        <p:spPr bwMode="auto">
          <a:xfrm>
            <a:off x="0" y="3661386"/>
            <a:ext cx="1528011" cy="16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Gumbek\AppData\Local\Microsoft\Windows\INetCache\IE\EZ356NVL\640px-Global_Climate_Model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2"/>
          <a:stretch/>
        </p:blipFill>
        <p:spPr bwMode="auto">
          <a:xfrm>
            <a:off x="1528012" y="3508847"/>
            <a:ext cx="2395916" cy="17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C:\Users\Gumbek\AppData\Local\Microsoft\Windows\INetCache\IE\EZ356NVL\esperanz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16318"/>
            <a:ext cx="1478389" cy="11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C:\Users\Gumbek\AppData\Local\Microsoft\Windows\INetCache\IE\IKEQ4GQ4\cost-benefit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81481"/>
            <a:ext cx="1513532" cy="11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C:\Users\Gumbek\AppData\Local\Microsoft\Windows\INetCache\IE\9STTTRSD\planear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6318"/>
            <a:ext cx="1499810" cy="11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608" y="5340128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Definirani</a:t>
            </a:r>
          </a:p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 ranjivi</a:t>
            </a:r>
          </a:p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 sektori</a:t>
            </a: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534882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Modeliranjem do utjecaja na ranjive sektore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3691" y="5301208"/>
            <a:ext cx="183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Procjena ranjivosti i pregled utjecaja po sektorima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530120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Procjena opcija prilagodbe i pregled mjera po sektorima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78948" y="5157192"/>
            <a:ext cx="1657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Analiza troškovne učinkovitosti opcija prilagodbe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250" y="3375341"/>
            <a:ext cx="6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(3)</a:t>
            </a:r>
            <a:endParaRPr lang="en-GB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3375341"/>
            <a:ext cx="6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(4)</a:t>
            </a:r>
            <a:endParaRPr lang="en-GB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2286" y="3375341"/>
            <a:ext cx="6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(5)</a:t>
            </a:r>
            <a:endParaRPr lang="en-GB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6085" y="3375341"/>
            <a:ext cx="6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(6)</a:t>
            </a:r>
            <a:endParaRPr lang="en-GB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95778" y="3367821"/>
            <a:ext cx="6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(7)</a:t>
            </a:r>
            <a:endParaRPr lang="en-GB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Gumbek\AppData\Local\Microsoft\Windows\INetCache\IE\IKEQ4GQ4\Estrategia-Empresari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83" y="1339010"/>
            <a:ext cx="3650749" cy="273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Gumbek\AppData\Local\Microsoft\Windows\INetCache\IE\IKEQ4GQ4\action-pla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Očekivani rezultati provedbe  3/3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396" y="1772816"/>
            <a:ext cx="6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00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(8)</a:t>
            </a:r>
            <a:endParaRPr lang="en-GB" dirty="0">
              <a:solidFill>
                <a:srgbClr val="000000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339" y="4581128"/>
            <a:ext cx="727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hr-HR" sz="2000" i="1" dirty="0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  <a:r>
              <a:rPr lang="vi-VN" sz="2000" i="1" dirty="0">
                <a:solidFill>
                  <a:srgbClr val="000000"/>
                </a:solidFill>
                <a:latin typeface="Arial" charset="0"/>
                <a:cs typeface="Arial" charset="0"/>
              </a:rPr>
              <a:t>acrt Strategije prilagodbe klimatskim promjenama u Republici Hrvatskoj za razdoblje do 2040. g. s pogledom na 2070. </a:t>
            </a:r>
            <a:r>
              <a:rPr lang="vi-VN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 nacrt </a:t>
            </a:r>
            <a:r>
              <a:rPr lang="vi-VN" sz="2000" i="1" dirty="0">
                <a:solidFill>
                  <a:srgbClr val="000000"/>
                </a:solidFill>
                <a:latin typeface="Arial" charset="0"/>
                <a:cs typeface="Arial" charset="0"/>
              </a:rPr>
              <a:t>Akcijskog plana</a:t>
            </a:r>
          </a:p>
        </p:txBody>
      </p:sp>
    </p:spTree>
    <p:extLst>
      <p:ext uri="{BB962C8B-B14F-4D97-AF65-F5344CB8AC3E}">
        <p14:creationId xmlns:p14="http://schemas.microsoft.com/office/powerpoint/2010/main" val="42418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EPTISA ADRIA DOO za potpi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08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5888"/>
            <a:ext cx="1079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089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5913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-314325" y="2746375"/>
            <a:ext cx="1298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                                    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-314325" y="3819525"/>
            <a:ext cx="841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                    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00025" y="620713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>
                <a:solidFill>
                  <a:srgbClr val="808080"/>
                </a:solidFill>
              </a:rPr>
              <a:t>___________________________________________________________________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89792" y="908720"/>
            <a:ext cx="82296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r-HR" sz="2800" b="1" dirty="0" smtClean="0">
                <a:solidFill>
                  <a:srgbClr val="C00000"/>
                </a:solidFill>
              </a:rPr>
              <a:t>Mrežna </a:t>
            </a:r>
            <a:r>
              <a:rPr lang="hr-HR" sz="2800" b="1" dirty="0">
                <a:solidFill>
                  <a:srgbClr val="C00000"/>
                </a:solidFill>
              </a:rPr>
              <a:t>stranica </a:t>
            </a:r>
            <a:r>
              <a:rPr lang="hr-HR" sz="2800" b="1" dirty="0" smtClean="0">
                <a:solidFill>
                  <a:srgbClr val="C00000"/>
                </a:solidFill>
              </a:rPr>
              <a:t>projekta: </a:t>
            </a:r>
            <a:r>
              <a:rPr lang="hr-HR" sz="2800" b="1" i="1" dirty="0" smtClean="0">
                <a:solidFill>
                  <a:schemeClr val="accent2"/>
                </a:solidFill>
              </a:rPr>
              <a:t>prilagodba-klimi.hr</a:t>
            </a:r>
            <a:endParaRPr lang="en-GB" sz="2800" b="1" i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65" y="1388479"/>
            <a:ext cx="5768976" cy="53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1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724128" y="1412776"/>
            <a:ext cx="3419872" cy="259228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FFFFFF"/>
                </a:solidFill>
              </a:rPr>
              <a:t>UPRAVNI ODBOR PROJEKTA</a:t>
            </a:r>
          </a:p>
          <a:p>
            <a:pPr algn="ctr" eaLnBrk="1" hangingPunct="1"/>
            <a:endParaRPr lang="hr-HR" dirty="0">
              <a:solidFill>
                <a:srgbClr val="FFFFFF"/>
              </a:solidFill>
            </a:endParaRPr>
          </a:p>
          <a:p>
            <a:pPr algn="r" eaLnBrk="1" hangingPunct="1"/>
            <a:r>
              <a:rPr lang="hr-HR" b="1" dirty="0">
                <a:solidFill>
                  <a:srgbClr val="FFFFFF"/>
                </a:solidFill>
              </a:rPr>
              <a:t>MZOIP</a:t>
            </a:r>
          </a:p>
          <a:p>
            <a:pPr algn="r" eaLnBrk="1" hangingPunct="1"/>
            <a:r>
              <a:rPr lang="hr-HR" dirty="0">
                <a:solidFill>
                  <a:srgbClr val="FFFFFF"/>
                </a:solidFill>
              </a:rPr>
              <a:t>SAFU</a:t>
            </a:r>
          </a:p>
          <a:p>
            <a:pPr algn="r" eaLnBrk="1" hangingPunct="1"/>
            <a:r>
              <a:rPr lang="hr-HR" dirty="0">
                <a:solidFill>
                  <a:srgbClr val="FFFFFF"/>
                </a:solidFill>
              </a:rPr>
              <a:t>Min. reg. razvoja i</a:t>
            </a:r>
          </a:p>
          <a:p>
            <a:pPr algn="r" eaLnBrk="1" hangingPunct="1"/>
            <a:r>
              <a:rPr lang="hr-HR" dirty="0">
                <a:solidFill>
                  <a:srgbClr val="FFFFFF"/>
                </a:solidFill>
              </a:rPr>
              <a:t>fondova EU</a:t>
            </a:r>
          </a:p>
          <a:p>
            <a:pPr algn="r" eaLnBrk="1" hangingPunct="1"/>
            <a:r>
              <a:rPr lang="hr-HR" dirty="0">
                <a:solidFill>
                  <a:srgbClr val="FFFFFF"/>
                </a:solidFill>
              </a:rPr>
              <a:t>Eptisa Adria d.d.</a:t>
            </a:r>
          </a:p>
          <a:p>
            <a:pPr algn="r" eaLnBrk="1" hangingPunct="1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2060848"/>
            <a:ext cx="6912768" cy="460851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/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204864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C00000"/>
                </a:solidFill>
              </a:rPr>
              <a:t>STUDIJE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005336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C00000"/>
                </a:solidFill>
              </a:rPr>
              <a:t>RADIONICE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805808"/>
            <a:ext cx="2304256" cy="84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C00000"/>
                </a:solidFill>
              </a:rPr>
              <a:t>KLIMATSKO MODELIRANJE </a:t>
            </a:r>
          </a:p>
          <a:p>
            <a:pPr algn="ctr" eaLnBrk="1" hangingPunct="1"/>
            <a:r>
              <a:rPr lang="hr-HR" b="1" dirty="0">
                <a:solidFill>
                  <a:srgbClr val="C00000"/>
                </a:solidFill>
              </a:rPr>
              <a:t>HPC „VELEbit”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4797152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C00000"/>
                </a:solidFill>
              </a:rPr>
              <a:t>IZVJEŠTAJI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5597624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C00000"/>
                </a:solidFill>
              </a:rPr>
              <a:t>EKONOMSKE ANALIZE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840" y="3329372"/>
            <a:ext cx="1440160" cy="1827820"/>
          </a:xfrm>
          <a:prstGeom prst="rect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000000"/>
                </a:solidFill>
              </a:rPr>
              <a:t>ZELENA</a:t>
            </a:r>
          </a:p>
          <a:p>
            <a:pPr algn="ctr" eaLnBrk="1" hangingPunct="1"/>
            <a:r>
              <a:rPr lang="hr-HR" b="1" dirty="0">
                <a:solidFill>
                  <a:srgbClr val="000000"/>
                </a:solidFill>
              </a:rPr>
              <a:t>KNJIGA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6056" y="3329372"/>
            <a:ext cx="1440160" cy="1827820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000000"/>
                </a:solidFill>
              </a:rPr>
              <a:t>BIJELA KNJIGA</a:t>
            </a:r>
            <a:endParaRPr lang="en-GB" b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5" idx="3"/>
          </p:cNvCxnSpPr>
          <p:nvPr/>
        </p:nvCxnSpPr>
        <p:spPr>
          <a:xfrm>
            <a:off x="2483768" y="252890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83768" y="332937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3768" y="422108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83768" y="507680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83768" y="587727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15816" y="2528900"/>
            <a:ext cx="0" cy="3345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15816" y="4221088"/>
            <a:ext cx="43204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788398" y="4998295"/>
            <a:ext cx="1587627" cy="164433"/>
          </a:xfrm>
          <a:prstGeom prst="curvedConnector3">
            <a:avLst>
              <a:gd name="adj1" fmla="val -17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14894" y="5874325"/>
            <a:ext cx="2772308" cy="6480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b="1" dirty="0">
                <a:solidFill>
                  <a:srgbClr val="C00000"/>
                </a:solidFill>
              </a:rPr>
              <a:t>STRUKA, ZNANOST, JAVNOST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2768" name="Picture 327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9" y="4035755"/>
            <a:ext cx="1504950" cy="1323975"/>
          </a:xfrm>
          <a:prstGeom prst="rect">
            <a:avLst/>
          </a:prstGeom>
        </p:spPr>
      </p:pic>
      <p:pic>
        <p:nvPicPr>
          <p:cNvPr id="32771" name="Picture 327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9" y="5335520"/>
            <a:ext cx="1733550" cy="676275"/>
          </a:xfrm>
          <a:prstGeom prst="rect">
            <a:avLst/>
          </a:prstGeom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24" y="6130450"/>
            <a:ext cx="1666875" cy="400050"/>
          </a:xfrm>
          <a:prstGeom prst="rect">
            <a:avLst/>
          </a:prstGeom>
        </p:spPr>
      </p:pic>
      <p:pic>
        <p:nvPicPr>
          <p:cNvPr id="32773" name="Picture 327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29036"/>
            <a:ext cx="2809875" cy="876300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Korak po korak ...</a:t>
            </a:r>
            <a:endParaRPr lang="en-GB" sz="2800" b="1" dirty="0">
              <a:solidFill>
                <a:srgbClr val="C00000"/>
              </a:solidFill>
            </a:endParaRPr>
          </a:p>
        </p:txBody>
      </p:sp>
      <p:cxnSp>
        <p:nvCxnSpPr>
          <p:cNvPr id="40" name="Straight Connector 22"/>
          <p:cNvCxnSpPr/>
          <p:nvPr/>
        </p:nvCxnSpPr>
        <p:spPr>
          <a:xfrm rot="5400000" flipH="1" flipV="1">
            <a:off x="4314048" y="4884460"/>
            <a:ext cx="1575795" cy="380274"/>
          </a:xfrm>
          <a:prstGeom prst="curvedConnector3">
            <a:avLst>
              <a:gd name="adj1" fmla="val 99629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2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EPTISA ADRIA DOO za potpi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08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15888"/>
            <a:ext cx="10795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450"/>
            <a:ext cx="2089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5913" y="908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314325" y="2746375"/>
            <a:ext cx="1298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                                    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-314325" y="3819525"/>
            <a:ext cx="841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                    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0025" y="620713"/>
            <a:ext cx="869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 dirty="0">
                <a:solidFill>
                  <a:srgbClr val="808080"/>
                </a:solidFill>
              </a:rPr>
              <a:t>___________________________________________________________________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025" y="908050"/>
            <a:ext cx="8764463" cy="5755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eaLnBrk="1" hangingPunct="1"/>
            <a:r>
              <a:rPr lang="hr-HR" dirty="0">
                <a:solidFill>
                  <a:srgbClr val="808080"/>
                </a:solidFill>
              </a:rPr>
              <a:t>DIREKTOR PROJEKTA – Josip Ćorić, Eptisa Adria d.o.o.</a:t>
            </a:r>
          </a:p>
          <a:p>
            <a:pPr algn="r" eaLnBrk="1" hangingPunct="1"/>
            <a:r>
              <a:rPr lang="en-GB" dirty="0">
                <a:solidFill>
                  <a:srgbClr val="808080"/>
                </a:solidFill>
              </a:rPr>
              <a:t>VODITELJ PROJEKTNE SKUPINE</a:t>
            </a:r>
            <a:r>
              <a:rPr lang="hr-HR" dirty="0">
                <a:solidFill>
                  <a:srgbClr val="808080"/>
                </a:solidFill>
              </a:rPr>
              <a:t> - </a:t>
            </a:r>
            <a:r>
              <a:rPr lang="hr-HR" dirty="0" smtClean="0">
                <a:solidFill>
                  <a:srgbClr val="808080"/>
                </a:solidFill>
              </a:rPr>
              <a:t>d</a:t>
            </a:r>
            <a:r>
              <a:rPr lang="en-GB" dirty="0" smtClean="0">
                <a:solidFill>
                  <a:srgbClr val="808080"/>
                </a:solidFill>
              </a:rPr>
              <a:t>r.sc</a:t>
            </a:r>
            <a:r>
              <a:rPr lang="en-GB" dirty="0">
                <a:solidFill>
                  <a:srgbClr val="808080"/>
                </a:solidFill>
              </a:rPr>
              <a:t>. Vladimir Kalinski</a:t>
            </a:r>
            <a:endParaRPr lang="hr-HR" dirty="0">
              <a:solidFill>
                <a:srgbClr val="808080"/>
              </a:solidFill>
            </a:endParaRPr>
          </a:p>
          <a:p>
            <a:pPr algn="r"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MLAĐA VODITELJICA PROJEKTA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mag.pol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Jelena Drndić</a:t>
            </a:r>
          </a:p>
          <a:p>
            <a:pPr eaLnBrk="1" hangingPunct="1"/>
            <a:r>
              <a:rPr lang="hr-HR" b="1" dirty="0">
                <a:solidFill>
                  <a:srgbClr val="000000"/>
                </a:solidFill>
                <a:ea typeface="Calibri"/>
                <a:cs typeface="Times New Roman"/>
              </a:rPr>
              <a:t>Specijalisti</a:t>
            </a:r>
            <a:r>
              <a:rPr lang="hr-HR" dirty="0">
                <a:solidFill>
                  <a:srgbClr val="000000"/>
                </a:solidFill>
                <a:ea typeface="Calibri"/>
                <a:cs typeface="Times New Roman"/>
              </a:rPr>
              <a:t> [</a:t>
            </a:r>
            <a:r>
              <a:rPr lang="hr-HR" i="1" dirty="0">
                <a:solidFill>
                  <a:srgbClr val="000000"/>
                </a:solidFill>
                <a:ea typeface="Calibri"/>
                <a:cs typeface="Times New Roman"/>
              </a:rPr>
              <a:t>key experts</a:t>
            </a:r>
            <a:r>
              <a:rPr lang="hr-HR" dirty="0">
                <a:solidFill>
                  <a:srgbClr val="000000"/>
                </a:solidFill>
                <a:ea typeface="Calibri"/>
                <a:cs typeface="Times New Roman"/>
              </a:rPr>
              <a:t>]</a:t>
            </a:r>
            <a:r>
              <a:rPr lang="hr-HR" b="1" dirty="0">
                <a:solidFill>
                  <a:srgbClr val="000000"/>
                </a:solidFill>
                <a:ea typeface="Calibri"/>
                <a:cs typeface="Times New Roman"/>
              </a:rPr>
              <a:t>: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KLIMATSKO MODELIRANJE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Čedo Branković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EKONOMSKA ANALIZA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mr.sc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Ana Pavičić-Kaselj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VODNI RESURSI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Josip Rubinić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IZRADA STRATEŠKIH DOKUMENATA -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mr.sc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Ivica Trumbić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AGRONOMIJA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Darko Znaor</a:t>
            </a:r>
          </a:p>
          <a:p>
            <a:pPr eaLnBrk="1" hangingPunct="1"/>
            <a:endParaRPr lang="hr-HR" sz="8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eaLnBrk="1" hangingPunct="1"/>
            <a:r>
              <a:rPr lang="hr-HR" b="1" dirty="0">
                <a:solidFill>
                  <a:srgbClr val="000000"/>
                </a:solidFill>
                <a:ea typeface="Calibri"/>
                <a:cs typeface="Times New Roman"/>
              </a:rPr>
              <a:t>Stručnjaci </a:t>
            </a:r>
            <a:r>
              <a:rPr lang="hr-HR" dirty="0">
                <a:solidFill>
                  <a:srgbClr val="000000"/>
                </a:solidFill>
                <a:ea typeface="Calibri"/>
                <a:cs typeface="Times New Roman"/>
              </a:rPr>
              <a:t>[</a:t>
            </a:r>
            <a:r>
              <a:rPr lang="hr-HR" i="1" dirty="0">
                <a:solidFill>
                  <a:srgbClr val="000000"/>
                </a:solidFill>
                <a:ea typeface="Calibri"/>
                <a:cs typeface="Times New Roman"/>
              </a:rPr>
              <a:t>non-key experts</a:t>
            </a:r>
            <a:r>
              <a:rPr lang="hr-HR" dirty="0">
                <a:solidFill>
                  <a:srgbClr val="000000"/>
                </a:solidFill>
                <a:ea typeface="Calibri"/>
                <a:cs typeface="Times New Roman"/>
              </a:rPr>
              <a:t>]:</a:t>
            </a:r>
          </a:p>
          <a:p>
            <a:pPr eaLnBrk="1" hangingPunct="1"/>
            <a:r>
              <a:rPr lang="pl-PL" dirty="0">
                <a:solidFill>
                  <a:srgbClr val="808080"/>
                </a:solidFill>
                <a:ea typeface="Calibri"/>
                <a:cs typeface="Times New Roman"/>
              </a:rPr>
              <a:t>PROST. PLANIRANJE I UPRAV. OBALNIM PODRUČJEM – </a:t>
            </a:r>
            <a:r>
              <a:rPr lang="pl-PL" dirty="0" smtClean="0">
                <a:solidFill>
                  <a:srgbClr val="808080"/>
                </a:solidFill>
                <a:ea typeface="Calibri"/>
                <a:cs typeface="Times New Roman"/>
              </a:rPr>
              <a:t>mr.sc</a:t>
            </a:r>
            <a:r>
              <a:rPr lang="pl-PL" dirty="0">
                <a:solidFill>
                  <a:srgbClr val="808080"/>
                </a:solidFill>
                <a:ea typeface="Calibri"/>
                <a:cs typeface="Times New Roman"/>
              </a:rPr>
              <a:t>. Gojko Berlengi</a:t>
            </a:r>
          </a:p>
          <a:p>
            <a:pPr eaLnBrk="1" hangingPunct="1"/>
            <a:r>
              <a:rPr lang="pl-PL" dirty="0">
                <a:solidFill>
                  <a:srgbClr val="808080"/>
                </a:solidFill>
                <a:ea typeface="Calibri"/>
                <a:cs typeface="Times New Roman"/>
              </a:rPr>
              <a:t>EDUKACIJA / </a:t>
            </a:r>
            <a:r>
              <a:rPr lang="pl-PL" dirty="0" smtClean="0">
                <a:solidFill>
                  <a:srgbClr val="808080"/>
                </a:solidFill>
                <a:ea typeface="Calibri"/>
                <a:cs typeface="Times New Roman"/>
              </a:rPr>
              <a:t>TRENING/OSVJEŠĆIVANJE </a:t>
            </a:r>
            <a:r>
              <a:rPr lang="pl-PL" dirty="0">
                <a:solidFill>
                  <a:srgbClr val="808080"/>
                </a:solidFill>
                <a:ea typeface="Calibri"/>
                <a:cs typeface="Times New Roman"/>
              </a:rPr>
              <a:t>JAVNOSTI </a:t>
            </a:r>
            <a:r>
              <a:rPr lang="pl-PL" dirty="0" smtClean="0">
                <a:solidFill>
                  <a:srgbClr val="808080"/>
                </a:solidFill>
                <a:ea typeface="Calibri"/>
                <a:cs typeface="Times New Roman"/>
              </a:rPr>
              <a:t>– mag.oec. </a:t>
            </a:r>
            <a:r>
              <a:rPr lang="pl-PL" dirty="0">
                <a:solidFill>
                  <a:srgbClr val="808080"/>
                </a:solidFill>
                <a:ea typeface="Calibri"/>
                <a:cs typeface="Times New Roman"/>
              </a:rPr>
              <a:t>Zoran Bogunović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UPRAVLJANJE RIZICIMA, ZDRAVSTVO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Dinko Kello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RIBARSTVO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Božidar Kurtović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VODNI I MORSKI RESURSI, HIDROLOGIJA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Igor Ljubenkov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ŠUMARSTVO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Silvija Krajter Ostoić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PRIRODNI EKOSUSTAVI I BIORAZNOLIKOST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mr.sc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Roman Ozimec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AGRONOMIJA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Marko Petek</a:t>
            </a: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TURIZAM –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dr.sc</a:t>
            </a:r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. Zvonimira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Šverko Grdić</a:t>
            </a:r>
            <a:endParaRPr lang="hr-HR" dirty="0">
              <a:solidFill>
                <a:srgbClr val="808080"/>
              </a:solidFill>
              <a:ea typeface="Calibri"/>
              <a:cs typeface="Times New Roman"/>
            </a:endParaRPr>
          </a:p>
          <a:p>
            <a:pPr eaLnBrk="1" hangingPunct="1"/>
            <a:r>
              <a:rPr lang="hr-HR" dirty="0">
                <a:solidFill>
                  <a:srgbClr val="808080"/>
                </a:solidFill>
                <a:ea typeface="Calibri"/>
                <a:cs typeface="Times New Roman"/>
              </a:rPr>
              <a:t>ENERGETIKA – Gorana </a:t>
            </a:r>
            <a:r>
              <a:rPr lang="hr-HR" dirty="0" smtClean="0">
                <a:solidFill>
                  <a:srgbClr val="808080"/>
                </a:solidFill>
                <a:ea typeface="Calibri"/>
                <a:cs typeface="Times New Roman"/>
              </a:rPr>
              <a:t>Tropčić-Zekan, dipl.ing.</a:t>
            </a:r>
            <a:endParaRPr lang="hr-HR" dirty="0">
              <a:solidFill>
                <a:srgbClr val="808080"/>
              </a:solidFill>
              <a:ea typeface="Calibri"/>
              <a:cs typeface="Times New Roma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00025" y="836712"/>
            <a:ext cx="2602632" cy="5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r-HR" sz="2800" b="1" kern="0" dirty="0" smtClean="0">
                <a:solidFill>
                  <a:srgbClr val="C00000"/>
                </a:solidFill>
              </a:rPr>
              <a:t>Projektni tim</a:t>
            </a:r>
            <a:endParaRPr lang="en-GB" sz="28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Callout 4"/>
          <p:cNvSpPr/>
          <p:nvPr/>
        </p:nvSpPr>
        <p:spPr>
          <a:xfrm flipH="1">
            <a:off x="6372200" y="1506122"/>
            <a:ext cx="2309242" cy="762348"/>
          </a:xfrm>
          <a:prstGeom prst="wedgeEllipseCallout">
            <a:avLst>
              <a:gd name="adj1" fmla="val -42361"/>
              <a:gd name="adj2" fmla="val 8554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Black" panose="020B0A04020102020204" pitchFamily="34" charset="0"/>
              </a:rPr>
              <a:t>Hvala!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536961" cy="45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51" y="2718382"/>
            <a:ext cx="4323953" cy="1142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81" y="3841385"/>
            <a:ext cx="4093411" cy="27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3" name="Group 45"/>
          <p:cNvGraphicFramePr>
            <a:graphicFrameLocks noGrp="1"/>
          </p:cNvGraphicFramePr>
          <p:nvPr/>
        </p:nvGraphicFramePr>
        <p:xfrm>
          <a:off x="0" y="1341438"/>
          <a:ext cx="9144000" cy="559752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  <a:defRPr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Prijelazni instrument</a:t>
                      </a:r>
                      <a:endParaRPr kumimoji="0" lang="pl-PL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Europske unije za Hrvatsku</a:t>
                      </a:r>
                      <a:endParaRPr kumimoji="0" lang="hr-H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2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STRATEGIJA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PRILAGODBE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KLIMATSKIM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PROMJENAMA</a:t>
                      </a:r>
                      <a:endParaRPr kumimoji="0" lang="hr-HR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</a:t>
                      </a:r>
                      <a:r>
                        <a:rPr kumimoji="0" lang="ro-RO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anje kapaciteta Ministarstva za</a:t>
                      </a:r>
                      <a:r>
                        <a:rPr kumimoji="0" lang="ro-RO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tite okoli</a:t>
                      </a:r>
                      <a:r>
                        <a:rPr kumimoji="0" lang="ro-RO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i prirode</a:t>
                      </a:r>
                      <a:endParaRPr kumimoji="0" lang="pl-PL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 prilagodbu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klimatskim promjenama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 priprema</a:t>
                      </a:r>
                      <a:endParaRPr kumimoji="0" lang="pl-PL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Nacrta Strategije prilagodbe klimatskim </a:t>
                      </a:r>
                      <a:r>
                        <a:rPr kumimoji="0" lang="pl-P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promjenama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www.prilagodba-klimi.hr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A"/>
                    </a:solidFill>
                  </a:tcPr>
                </a:tc>
              </a:tr>
            </a:tbl>
          </a:graphicData>
        </a:graphic>
      </p:graphicFrame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800350" y="3178175"/>
            <a:ext cx="3543300" cy="0"/>
          </a:xfrm>
          <a:prstGeom prst="rect">
            <a:avLst/>
          </a:prstGeom>
          <a:solidFill>
            <a:srgbClr val="0000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14700" algn="l"/>
                <a:tab pos="3429000" algn="l"/>
              </a:tabLs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14700" algn="l"/>
                <a:tab pos="34290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14700" algn="l"/>
                <a:tab pos="34290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14700" algn="l"/>
                <a:tab pos="34290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083" name="Group 35"/>
          <p:cNvGraphicFramePr>
            <a:graphicFrameLocks noGrp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34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4700" algn="l"/>
                          <a:tab pos="3429000" algn="l"/>
                        </a:tabLst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A"/>
                    </a:solidFill>
                  </a:tcPr>
                </a:tc>
              </a:tr>
            </a:tbl>
          </a:graphicData>
        </a:graphic>
      </p:graphicFrame>
      <p:pic>
        <p:nvPicPr>
          <p:cNvPr id="13320" name="Picture 38" descr="flag_2colors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12255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926138"/>
            <a:ext cx="27352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921375"/>
            <a:ext cx="13081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315913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-314325" y="2746375"/>
            <a:ext cx="1298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                                    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-314325" y="3819525"/>
            <a:ext cx="841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                     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1381125" y="6400800"/>
            <a:ext cx="638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" b="1">
                <a:solidFill>
                  <a:srgbClr val="808080"/>
                </a:solidFill>
              </a:rPr>
              <a:t>Ovaj projekt financira Europska unija</a:t>
            </a:r>
            <a:endParaRPr lang="hr-HR" altLang="en-US" sz="1000">
              <a:solidFill>
                <a:srgbClr val="808080"/>
              </a:solidFill>
            </a:endParaRPr>
          </a:p>
          <a:p>
            <a:pPr algn="ctr" eaLnBrk="1" hangingPunct="1"/>
            <a:r>
              <a:rPr lang="en-GB" altLang="en-US" sz="1000" i="1">
                <a:solidFill>
                  <a:srgbClr val="808080"/>
                </a:solidFill>
              </a:rPr>
              <a:t>Sadržaj ove publikacije je isključiva odgovornost Eptisa Adria d.o.o. i ne predstavlja nužno stav Europske unije.</a:t>
            </a: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323850" y="6178550"/>
            <a:ext cx="8597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 sz="1200">
                <a:solidFill>
                  <a:srgbClr val="808080"/>
                </a:solidFill>
              </a:rPr>
              <a:t>____________________________________________________________________________________________________</a:t>
            </a: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684213" y="1080066"/>
            <a:ext cx="7848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r-HR" altLang="en-US" sz="2800" b="1" dirty="0">
                <a:solidFill>
                  <a:srgbClr val="C00000"/>
                </a:solidFill>
                <a:latin typeface="Arial"/>
                <a:cs typeface="Arial"/>
              </a:rPr>
              <a:t>Prijelazni instrument:</a:t>
            </a:r>
          </a:p>
          <a:p>
            <a:pPr algn="ctr"/>
            <a:r>
              <a:rPr lang="hr-HR" altLang="en-US" sz="2800" b="1" dirty="0">
                <a:solidFill>
                  <a:srgbClr val="C00000"/>
                </a:solidFill>
                <a:latin typeface="Arial"/>
                <a:cs typeface="Arial"/>
              </a:rPr>
              <a:t>Jačanje kapaciteta Ministarstva zaštite okoliša i prirode za prilagodbu klimatskim promjenama te priprema Nacrta Strategije prilagodbe klimatskim promjenama </a:t>
            </a:r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684213" y="3602121"/>
            <a:ext cx="784859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en-US" sz="2400" dirty="0">
                <a:solidFill>
                  <a:srgbClr val="808080"/>
                </a:solidFill>
              </a:rPr>
              <a:t>Radionica prenošenja iskustava EU zemalja na izradi </a:t>
            </a:r>
            <a:r>
              <a:rPr lang="hr-HR" altLang="en-US" sz="2400" i="1" dirty="0">
                <a:solidFill>
                  <a:srgbClr val="808080"/>
                </a:solidFill>
              </a:rPr>
              <a:t>Strategije prilagodbe klimatskim promjenama </a:t>
            </a:r>
            <a:r>
              <a:rPr lang="hr-HR" altLang="en-US" sz="2400" dirty="0">
                <a:solidFill>
                  <a:srgbClr val="808080"/>
                </a:solidFill>
              </a:rPr>
              <a:t>i </a:t>
            </a:r>
            <a:r>
              <a:rPr lang="hr-HR" altLang="en-US" sz="2400" i="1" dirty="0">
                <a:solidFill>
                  <a:srgbClr val="808080"/>
                </a:solidFill>
              </a:rPr>
              <a:t>Akcijskog plana</a:t>
            </a:r>
          </a:p>
          <a:p>
            <a:pPr algn="ctr" eaLnBrk="1" hangingPunct="1"/>
            <a:endParaRPr lang="hr-HR" altLang="en-US" sz="1000" dirty="0">
              <a:solidFill>
                <a:srgbClr val="808080"/>
              </a:solidFill>
            </a:endParaRPr>
          </a:p>
          <a:p>
            <a:pPr algn="ctr" eaLnBrk="1" hangingPunct="1"/>
            <a:r>
              <a:rPr lang="hr-HR" altLang="en-US" dirty="0" smtClean="0">
                <a:solidFill>
                  <a:srgbClr val="808080"/>
                </a:solidFill>
              </a:rPr>
              <a:t>Dr.sc. Vladimir Kalinski </a:t>
            </a:r>
          </a:p>
          <a:p>
            <a:pPr algn="ctr" eaLnBrk="1" hangingPunct="1"/>
            <a:r>
              <a:rPr lang="hr-HR" altLang="en-US" dirty="0" smtClean="0">
                <a:solidFill>
                  <a:srgbClr val="808080"/>
                </a:solidFill>
              </a:rPr>
              <a:t>Voditelj projektne skupine</a:t>
            </a:r>
            <a:endParaRPr lang="hr-HR" altLang="en-US" dirty="0">
              <a:solidFill>
                <a:srgbClr val="808080"/>
              </a:solidFill>
            </a:endParaRPr>
          </a:p>
          <a:p>
            <a:pPr algn="ctr" eaLnBrk="1" hangingPunct="1"/>
            <a:endParaRPr lang="hr-HR" altLang="en-US" dirty="0" smtClean="0">
              <a:solidFill>
                <a:srgbClr val="808080"/>
              </a:solidFill>
            </a:endParaRPr>
          </a:p>
          <a:p>
            <a:pPr algn="ctr" eaLnBrk="1" hangingPunct="1"/>
            <a:r>
              <a:rPr lang="hr-HR" altLang="en-US" dirty="0" smtClean="0">
                <a:solidFill>
                  <a:srgbClr val="808080"/>
                </a:solidFill>
              </a:rPr>
              <a:t>08</a:t>
            </a:r>
            <a:r>
              <a:rPr lang="hr-HR" altLang="en-US" dirty="0">
                <a:solidFill>
                  <a:srgbClr val="808080"/>
                </a:solidFill>
              </a:rPr>
              <a:t>. rujna 2016.g.</a:t>
            </a:r>
          </a:p>
          <a:p>
            <a:pPr algn="ctr" eaLnBrk="1" hangingPunct="1"/>
            <a:r>
              <a:rPr lang="hr-HR" altLang="en-US" dirty="0" smtClean="0">
                <a:solidFill>
                  <a:srgbClr val="808080"/>
                </a:solidFill>
              </a:rPr>
              <a:t>HGK</a:t>
            </a:r>
            <a:r>
              <a:rPr lang="hr-HR" altLang="en-US" dirty="0">
                <a:solidFill>
                  <a:srgbClr val="808080"/>
                </a:solidFill>
              </a:rPr>
              <a:t>, </a:t>
            </a:r>
            <a:r>
              <a:rPr lang="hr-HR" altLang="en-US" dirty="0" smtClean="0">
                <a:solidFill>
                  <a:srgbClr val="808080"/>
                </a:solidFill>
              </a:rPr>
              <a:t>Draškovićeva 45, Zagreb</a:t>
            </a:r>
          </a:p>
        </p:txBody>
      </p:sp>
    </p:spTree>
    <p:extLst>
      <p:ext uri="{BB962C8B-B14F-4D97-AF65-F5344CB8AC3E}">
        <p14:creationId xmlns:p14="http://schemas.microsoft.com/office/powerpoint/2010/main" val="17382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Kartica projekta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38357"/>
              </p:ext>
            </p:extLst>
          </p:nvPr>
        </p:nvGraphicFramePr>
        <p:xfrm>
          <a:off x="107504" y="1412778"/>
          <a:ext cx="8928992" cy="5256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6336704"/>
              </a:tblGrid>
              <a:tr h="5040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Puni naziv projekta: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Jačanje kapaciteta Ministarstva zaštite okoliša i prirode  za prilagodbu klimatskim promjenama te  priprema Nacrta Strategije prilagodbe klimatskim promjenama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Radni naziv projekta: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Strategija prilagodbe klimatskim promjenama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Program: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Instrument pretpristupne pomoći (Instrument for Pre-Accession Assistance (IPA))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</a:rPr>
                        <a:t>Početak projekta: </a:t>
                      </a:r>
                      <a:endParaRPr lang="en-GB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17. svibnja, 2016.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effectLst/>
                        </a:rPr>
                        <a:t>Kraj razdoblja provedbe aktivnosti ugovora: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17.</a:t>
                      </a:r>
                      <a:r>
                        <a:rPr lang="hr-HR" sz="1200" baseline="0" dirty="0" smtClean="0">
                          <a:effectLst/>
                        </a:rPr>
                        <a:t> </a:t>
                      </a:r>
                      <a:r>
                        <a:rPr lang="hr-HR" sz="1200" dirty="0" smtClean="0">
                          <a:effectLst/>
                        </a:rPr>
                        <a:t>studenog, </a:t>
                      </a:r>
                      <a:r>
                        <a:rPr lang="hr-HR" sz="1200" dirty="0">
                          <a:effectLst/>
                        </a:rPr>
                        <a:t>2017. (18 mjeseci)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</a:rPr>
                        <a:t>Broj ugovora:</a:t>
                      </a:r>
                      <a:endParaRPr lang="en-GB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TF/HR/P3-M1-O1-0101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</a:rPr>
                        <a:t>Naručitelj:</a:t>
                      </a:r>
                      <a:endParaRPr lang="en-GB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Središnja agencija za financiranje i </a:t>
                      </a:r>
                      <a:r>
                        <a:rPr lang="hr-HR" sz="1200" dirty="0" smtClean="0">
                          <a:effectLst/>
                        </a:rPr>
                        <a:t>ugovaranje programa </a:t>
                      </a:r>
                      <a:r>
                        <a:rPr lang="hr-HR" sz="1200" dirty="0">
                          <a:effectLst/>
                        </a:rPr>
                        <a:t>i projekata Europske unije (SAFU) 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Ulica grada Vukovara 284 blok </a:t>
                      </a:r>
                      <a:r>
                        <a:rPr lang="hr-HR" sz="1200" dirty="0" smtClean="0">
                          <a:effectLst/>
                        </a:rPr>
                        <a:t>C, 10 </a:t>
                      </a:r>
                      <a:r>
                        <a:rPr lang="hr-HR" sz="1200" dirty="0">
                          <a:effectLst/>
                        </a:rPr>
                        <a:t>000 </a:t>
                      </a:r>
                      <a:r>
                        <a:rPr lang="hr-HR" sz="1200" dirty="0" smtClean="0">
                          <a:effectLst/>
                        </a:rPr>
                        <a:t>Zagreb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hr-HR" sz="1200" dirty="0">
                          <a:effectLst/>
                        </a:rPr>
                        <a:t>Tel: +385 (0) 1 4591 245</a:t>
                      </a:r>
                      <a:br>
                        <a:rPr lang="hr-HR" sz="1200" dirty="0">
                          <a:effectLst/>
                        </a:rPr>
                      </a:br>
                      <a:r>
                        <a:rPr lang="hr-HR" sz="1200" dirty="0">
                          <a:effectLst/>
                        </a:rPr>
                        <a:t>Fax: +385 (0) 1 4591 075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</a:rPr>
                        <a:t>Korisnik:</a:t>
                      </a:r>
                      <a:endParaRPr lang="en-GB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hr-HR" sz="1200" dirty="0">
                          <a:effectLst/>
                        </a:rPr>
                        <a:t>Ministarstvo zaštite okoliša i prirode (MZOIP)</a:t>
                      </a:r>
                      <a:endParaRPr lang="en-GB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hr-HR" sz="1200" dirty="0">
                          <a:effectLst/>
                        </a:rPr>
                        <a:t>Radnička cesta 80, Zagreb</a:t>
                      </a:r>
                      <a:endParaRPr lang="en-GB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hr-HR" sz="1200" dirty="0">
                          <a:effectLst/>
                        </a:rPr>
                        <a:t>Tel: +385 1 3717 111</a:t>
                      </a:r>
                      <a:endParaRPr lang="en-GB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  <a:tab pos="5972810" algn="r"/>
                        </a:tabLst>
                      </a:pPr>
                      <a:r>
                        <a:rPr lang="hr-HR" sz="1200" dirty="0">
                          <a:effectLst/>
                        </a:rPr>
                        <a:t>Faks: +385 1 3717 149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Ugovaratelj:</a:t>
                      </a:r>
                      <a:endParaRPr lang="en-GB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hr-HR" sz="1200" dirty="0">
                          <a:effectLst/>
                        </a:rPr>
                        <a:t>EPTISA ADRIA d.o.o.</a:t>
                      </a:r>
                      <a:endParaRPr lang="en-GB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hr-HR" sz="1200" dirty="0">
                          <a:effectLst/>
                        </a:rPr>
                        <a:t>Bijenička cesta </a:t>
                      </a:r>
                      <a:r>
                        <a:rPr lang="hr-HR" sz="1200" dirty="0" smtClean="0">
                          <a:effectLst/>
                        </a:rPr>
                        <a:t>134, 10000 Zagreb</a:t>
                      </a:r>
                      <a:endParaRPr lang="en-GB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</a:tabLst>
                      </a:pPr>
                      <a:r>
                        <a:rPr lang="hr-HR" sz="1200" dirty="0">
                          <a:effectLst/>
                        </a:rPr>
                        <a:t>Tel: +385 1 5531 501</a:t>
                      </a:r>
                      <a:endParaRPr lang="en-GB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86405" algn="ctr"/>
                          <a:tab pos="5972810" algn="r"/>
                          <a:tab pos="5972810" algn="r"/>
                        </a:tabLst>
                      </a:pPr>
                      <a:r>
                        <a:rPr lang="hr-HR" sz="1200" dirty="0">
                          <a:effectLst/>
                        </a:rPr>
                        <a:t>Fax: +385 1 5531 666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9" marR="4411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3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04056"/>
          </a:xfrm>
        </p:spPr>
        <p:txBody>
          <a:bodyPr/>
          <a:lstStyle/>
          <a:p>
            <a:r>
              <a:rPr lang="hr-HR" sz="2800" b="1" kern="1200" dirty="0">
                <a:solidFill>
                  <a:srgbClr val="C00000"/>
                </a:solidFill>
              </a:rPr>
              <a:t>Mijenja li se klima?</a:t>
            </a:r>
            <a:endParaRPr lang="en-GB" sz="2800" b="1" kern="1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9530" y="2967335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4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1014" y="1340768"/>
            <a:ext cx="9136505" cy="5517232"/>
          </a:xfrm>
          <a:ln w="3175"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4400" dirty="0" smtClean="0">
                <a:solidFill>
                  <a:srgbClr val="FFCC00"/>
                </a:solidFill>
                <a:sym typeface="Webdings" pitchFamily="18" charset="2"/>
              </a:rPr>
              <a:t></a:t>
            </a:r>
            <a:r>
              <a:rPr lang="hr-HR" altLang="en-US" sz="1800" dirty="0" smtClean="0">
                <a:solidFill>
                  <a:srgbClr val="FFFF00"/>
                </a:solidFill>
                <a:sym typeface="Webdings" pitchFamily="18" charset="2"/>
              </a:rPr>
              <a:t>	</a:t>
            </a:r>
            <a:r>
              <a:rPr lang="hr-HR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↑</a:t>
            </a:r>
            <a:r>
              <a:rPr lang="hr-HR" altLang="en-US" sz="1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r-HR" altLang="en-US" sz="1600" dirty="0" smtClean="0"/>
              <a:t>Godišnji prosjek T2m (RegCM i ENSEMBLE) oko +</a:t>
            </a:r>
            <a:r>
              <a:rPr lang="hr-HR" altLang="en-US" sz="1600" b="1" dirty="0" smtClean="0">
                <a:solidFill>
                  <a:srgbClr val="FF0000"/>
                </a:solidFill>
              </a:rPr>
              <a:t>1,</a:t>
            </a:r>
            <a:r>
              <a:rPr lang="en-GB" altLang="en-US" sz="1600" b="1" dirty="0" smtClean="0">
                <a:solidFill>
                  <a:srgbClr val="FF0000"/>
                </a:solidFill>
              </a:rPr>
              <a:t>3°C</a:t>
            </a:r>
            <a:r>
              <a:rPr lang="en-GB" altLang="en-US" sz="1600" dirty="0" smtClean="0"/>
              <a:t> </a:t>
            </a:r>
            <a:r>
              <a:rPr lang="hr-HR" altLang="en-US" sz="1600" dirty="0" smtClean="0"/>
              <a:t>(ljetni prosjek oko +</a:t>
            </a:r>
            <a:r>
              <a:rPr lang="hr-HR" altLang="en-US" sz="1600" b="1" dirty="0" smtClean="0">
                <a:solidFill>
                  <a:srgbClr val="C00000"/>
                </a:solidFill>
              </a:rPr>
              <a:t>1,45</a:t>
            </a:r>
            <a:r>
              <a:rPr lang="en-GB" altLang="en-US" sz="1600" b="1" dirty="0" smtClean="0">
                <a:solidFill>
                  <a:srgbClr val="C00000"/>
                </a:solidFill>
              </a:rPr>
              <a:t>°C</a:t>
            </a:r>
            <a:r>
              <a:rPr lang="hr-HR" altLang="en-US" sz="16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4000" b="1" dirty="0" smtClean="0">
                <a:solidFill>
                  <a:srgbClr val="0033CC"/>
                </a:solidFill>
                <a:sym typeface="Webdings" pitchFamily="18" charset="2"/>
              </a:rPr>
              <a:t></a:t>
            </a:r>
            <a:r>
              <a:rPr lang="hr-HR" altLang="en-US" sz="1800" b="1" dirty="0" smtClean="0">
                <a:solidFill>
                  <a:srgbClr val="0033CC"/>
                </a:solidFill>
                <a:sym typeface="Webdings" pitchFamily="18" charset="2"/>
              </a:rPr>
              <a:t>	</a:t>
            </a:r>
            <a:r>
              <a:rPr lang="hr-HR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↓</a:t>
            </a:r>
            <a:r>
              <a:rPr lang="hr-HR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hr-HR" altLang="en-US" sz="18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hr-HR" altLang="en-US" sz="1600" dirty="0" smtClean="0"/>
              <a:t>Neizvjestne (ovisi o regiji i modelu) </a:t>
            </a:r>
          </a:p>
          <a:p>
            <a:pPr indent="17463" eaLnBrk="1" hangingPunct="1">
              <a:lnSpc>
                <a:spcPct val="90000"/>
              </a:lnSpc>
              <a:buFontTx/>
              <a:buNone/>
            </a:pPr>
            <a:r>
              <a:rPr lang="hr-HR" altLang="en-US" sz="1400" dirty="0" smtClean="0"/>
              <a:t>RegCM: blagi pad ili rast za sva godišnja doba, ali i statistički značajno povećanje do 12% za Slavoniju u jesen. </a:t>
            </a:r>
          </a:p>
          <a:p>
            <a:pPr indent="17463" eaLnBrk="1" hangingPunct="1">
              <a:lnSpc>
                <a:spcPct val="90000"/>
              </a:lnSpc>
              <a:buFontTx/>
              <a:buNone/>
            </a:pPr>
            <a:r>
              <a:rPr lang="hr-HR" altLang="en-US" sz="1400" dirty="0" smtClean="0"/>
              <a:t>ENSEMBLES pokazuje </a:t>
            </a:r>
            <a:r>
              <a:rPr lang="hr-HR" altLang="en-US" sz="1400" dirty="0"/>
              <a:t>značajno smanjenje za proljeće i ljeto od 5-15</a:t>
            </a:r>
            <a:r>
              <a:rPr lang="hr-HR" altLang="en-US" sz="1400" dirty="0" smtClean="0"/>
              <a:t>%, blage </a:t>
            </a:r>
            <a:r>
              <a:rPr lang="hr-HR" altLang="en-US" sz="1400" dirty="0"/>
              <a:t>tendencije pada ili rasta </a:t>
            </a:r>
            <a:r>
              <a:rPr lang="hr-HR" altLang="en-US" sz="1400" dirty="0" smtClean="0"/>
              <a:t>za jesen te porast 5-15% za zimu.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4400" dirty="0" smtClean="0">
                <a:sym typeface="Webdings" pitchFamily="18" charset="2"/>
              </a:rPr>
              <a:t> </a:t>
            </a:r>
            <a:r>
              <a:rPr lang="hr-HR" altLang="en-US" sz="4000" b="1" dirty="0" smtClean="0">
                <a:solidFill>
                  <a:srgbClr val="0033CC"/>
                </a:solidFill>
                <a:latin typeface="Wingdings" pitchFamily="2" charset="2"/>
              </a:rPr>
              <a:t>T</a:t>
            </a:r>
            <a:r>
              <a:rPr lang="hr-HR" altLang="en-US" sz="4400" b="1" dirty="0" smtClean="0">
                <a:solidFill>
                  <a:srgbClr val="0033CC"/>
                </a:solidFill>
                <a:latin typeface="Wingdings" pitchFamily="2" charset="2"/>
              </a:rPr>
              <a:t>	</a:t>
            </a:r>
            <a:r>
              <a:rPr lang="hr-HR" alt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</a:t>
            </a:r>
            <a:r>
              <a:rPr lang="hr-HR" altLang="en-US" sz="1800" b="1" dirty="0" smtClean="0">
                <a:solidFill>
                  <a:srgbClr val="0033CC"/>
                </a:solidFill>
              </a:rPr>
              <a:t>  </a:t>
            </a:r>
            <a:r>
              <a:rPr lang="hr-HR" altLang="en-US" sz="1600" dirty="0" smtClean="0"/>
              <a:t>Neizvjestan.</a:t>
            </a:r>
            <a:endParaRPr lang="hr-HR" altLang="en-US" sz="1600" b="1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4000" b="1" dirty="0" smtClean="0">
                <a:solidFill>
                  <a:srgbClr val="0033CC"/>
                </a:solidFill>
                <a:sym typeface="Wingdings" pitchFamily="2" charset="2"/>
              </a:rPr>
              <a:t></a:t>
            </a:r>
            <a:r>
              <a:rPr lang="hr-HR" altLang="en-US" sz="4400" b="1" dirty="0" smtClean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pl-PL" altLang="en-US" sz="1600" b="1" i="1" dirty="0" smtClean="0"/>
              <a:t>SLR</a:t>
            </a:r>
            <a:r>
              <a:rPr lang="pl-PL" altLang="en-US" sz="1600" dirty="0" smtClean="0"/>
              <a:t> </a:t>
            </a:r>
            <a:r>
              <a:rPr lang="hr-HR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↑ </a:t>
            </a:r>
            <a:r>
              <a:rPr lang="pl-PL" altLang="en-US" sz="1600" dirty="0" smtClean="0"/>
              <a:t>raste po </a:t>
            </a:r>
            <a:r>
              <a:rPr lang="pl-PL" altLang="en-US" sz="1600" dirty="0"/>
              <a:t>stopi od 3,2 mm godišnje </a:t>
            </a:r>
            <a:r>
              <a:rPr lang="pl-PL" altLang="en-US" sz="1600" dirty="0" smtClean="0"/>
              <a:t>(u rasponu </a:t>
            </a:r>
            <a:r>
              <a:rPr lang="pl-PL" altLang="en-US" sz="1600" dirty="0"/>
              <a:t>2,8 - </a:t>
            </a:r>
            <a:r>
              <a:rPr lang="pl-PL" altLang="en-US" sz="1600" dirty="0" smtClean="0"/>
              <a:t>3,6mm) (IPCC, 2013.)</a:t>
            </a:r>
            <a:endParaRPr lang="hr-HR" altLang="en-US" sz="1600" dirty="0" smtClean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r-HR" altLang="en-US" sz="1400" b="1" dirty="0" smtClean="0"/>
              <a:t>Veća učestalost ekstremnih vremenskih prilika</a:t>
            </a:r>
            <a:r>
              <a:rPr lang="hr-HR" altLang="en-US" sz="1400" dirty="0" smtClean="0"/>
              <a:t>:</a:t>
            </a:r>
          </a:p>
          <a:p>
            <a:pPr marL="538163"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altLang="en-US" sz="1400" dirty="0" smtClean="0"/>
              <a:t>Češća frekvencija razdoblja suša i toplinskih valova (no također i rijeđe i blaže zimske polarne fronte). </a:t>
            </a:r>
          </a:p>
          <a:p>
            <a:pPr marL="538163"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altLang="en-US" sz="1400" dirty="0" smtClean="0"/>
              <a:t>Broj suhih dana (</a:t>
            </a:r>
            <a:r>
              <a:rPr lang="hr-HR" altLang="en-US" sz="1400" i="1" dirty="0" smtClean="0"/>
              <a:t>DD</a:t>
            </a:r>
            <a:r>
              <a:rPr lang="hr-HR" altLang="en-US" sz="1400" dirty="0" smtClean="0"/>
              <a:t>) pokazuje amplitudu porasta (naročito sj. Istra, dalmatinsko zaleđe, i SZ Hrvatska).</a:t>
            </a:r>
          </a:p>
          <a:p>
            <a:pPr marL="538163"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altLang="en-US" sz="1400" dirty="0" smtClean="0"/>
              <a:t>Veća učestalost jakih vremenskih nepogoda (tuče, prolomi oblaka, olujni vjetrovi, pijavice ..). </a:t>
            </a:r>
          </a:p>
          <a:p>
            <a:pPr marL="538163" lvl="1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altLang="en-US" sz="1400" dirty="0" smtClean="0"/>
              <a:t>Udio ekstremnih količina oborine (</a:t>
            </a:r>
            <a:r>
              <a:rPr lang="hr-HR" altLang="en-US" sz="1400" i="1" dirty="0" smtClean="0"/>
              <a:t>R95T</a:t>
            </a:r>
            <a:r>
              <a:rPr lang="hr-HR" altLang="en-US" sz="1400" dirty="0" smtClean="0"/>
              <a:t>) u blagom porastu (naročito istočna Slavonija, sjeverni i srednji Jadran).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54" y="980728"/>
            <a:ext cx="9144000" cy="720080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RH: Projekcije </a:t>
            </a:r>
            <a:r>
              <a:rPr lang="hr-HR" i="1" dirty="0" smtClean="0">
                <a:solidFill>
                  <a:srgbClr val="C00000"/>
                </a:solidFill>
              </a:rPr>
              <a:t>RegCM</a:t>
            </a:r>
            <a:r>
              <a:rPr lang="hr-HR" dirty="0" smtClean="0">
                <a:solidFill>
                  <a:srgbClr val="C00000"/>
                </a:solidFill>
              </a:rPr>
              <a:t> i </a:t>
            </a:r>
            <a:r>
              <a:rPr lang="hr-HR" i="1" dirty="0" smtClean="0">
                <a:solidFill>
                  <a:srgbClr val="C00000"/>
                </a:solidFill>
              </a:rPr>
              <a:t>ENSEMBLES</a:t>
            </a:r>
            <a:r>
              <a:rPr lang="hr-HR" dirty="0" smtClean="0">
                <a:solidFill>
                  <a:srgbClr val="C00000"/>
                </a:solidFill>
              </a:rPr>
              <a:t> za 2040. 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r-HR" kern="1200" dirty="0" smtClean="0">
                <a:solidFill>
                  <a:srgbClr val="C00000"/>
                </a:solidFill>
              </a:rPr>
              <a:t>Ublažavanje</a:t>
            </a:r>
            <a:r>
              <a:rPr lang="hr-HR" sz="2800" b="1" kern="1200" dirty="0" smtClean="0">
                <a:solidFill>
                  <a:srgbClr val="C00000"/>
                </a:solidFill>
              </a:rPr>
              <a:t> [</a:t>
            </a:r>
            <a:r>
              <a:rPr lang="hr-HR" i="1" kern="1200" dirty="0" smtClean="0">
                <a:solidFill>
                  <a:srgbClr val="C00000"/>
                </a:solidFill>
              </a:rPr>
              <a:t>mitigacija</a:t>
            </a:r>
            <a:r>
              <a:rPr lang="hr-HR" sz="2800" b="1" kern="1200" dirty="0" smtClean="0">
                <a:solidFill>
                  <a:srgbClr val="C00000"/>
                </a:solidFill>
              </a:rPr>
              <a:t>] </a:t>
            </a:r>
            <a:r>
              <a:rPr lang="hr-HR" sz="2800" b="1" kern="1200" dirty="0">
                <a:solidFill>
                  <a:srgbClr val="C00000"/>
                </a:solidFill>
              </a:rPr>
              <a:t>ili </a:t>
            </a:r>
            <a:r>
              <a:rPr lang="hr-HR" sz="2800" b="1" kern="1200" dirty="0" smtClean="0">
                <a:solidFill>
                  <a:srgbClr val="C00000"/>
                </a:solidFill>
              </a:rPr>
              <a:t/>
            </a:r>
            <a:br>
              <a:rPr lang="hr-HR" sz="2800" b="1" kern="1200" dirty="0" smtClean="0">
                <a:solidFill>
                  <a:srgbClr val="C00000"/>
                </a:solidFill>
              </a:rPr>
            </a:br>
            <a:r>
              <a:rPr lang="hr-HR" kern="1200" dirty="0" smtClean="0">
                <a:solidFill>
                  <a:srgbClr val="C00000"/>
                </a:solidFill>
              </a:rPr>
              <a:t>prilagodba</a:t>
            </a:r>
            <a:r>
              <a:rPr lang="hr-HR" sz="2800" b="1" kern="1200" dirty="0" smtClean="0">
                <a:solidFill>
                  <a:srgbClr val="C00000"/>
                </a:solidFill>
              </a:rPr>
              <a:t> [</a:t>
            </a:r>
            <a:r>
              <a:rPr lang="hr-HR" i="1" kern="1200" dirty="0">
                <a:solidFill>
                  <a:srgbClr val="C00000"/>
                </a:solidFill>
              </a:rPr>
              <a:t>adaptacija</a:t>
            </a:r>
            <a:r>
              <a:rPr lang="hr-HR" sz="2800" b="1" kern="1200" dirty="0" smtClean="0">
                <a:solidFill>
                  <a:srgbClr val="C00000"/>
                </a:solidFill>
              </a:rPr>
              <a:t>] </a:t>
            </a:r>
            <a:r>
              <a:rPr lang="hr-HR" sz="2800" b="1" kern="1200" dirty="0">
                <a:solidFill>
                  <a:srgbClr val="C00000"/>
                </a:solidFill>
              </a:rPr>
              <a:t>?</a:t>
            </a:r>
            <a:endParaRPr lang="en-GB" sz="2800" b="1" kern="12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95736" y="2060848"/>
            <a:ext cx="4536504" cy="5760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FFFFFF"/>
                </a:solidFill>
              </a:rPr>
              <a:t>Koncentracije stakleničkih plinova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5816" y="3024853"/>
            <a:ext cx="3059877" cy="5760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FFFFFF"/>
                </a:solidFill>
              </a:rPr>
              <a:t>Klimatske promjene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15816" y="3988858"/>
            <a:ext cx="3096344" cy="57606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C00000"/>
                </a:solidFill>
              </a:rPr>
              <a:t>Utjecaji i ranjivost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5816" y="4952863"/>
            <a:ext cx="3096345" cy="5760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FFFFFF"/>
                </a:solidFill>
              </a:rPr>
              <a:t>Odgovori društva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79612" y="5916868"/>
            <a:ext cx="2268252" cy="5760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FFFFFF"/>
                </a:solidFill>
              </a:rPr>
              <a:t>MITIGACIJA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8104" y="5949280"/>
            <a:ext cx="2268252" cy="5760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FFFFFF"/>
                </a:solidFill>
              </a:rPr>
              <a:t>ADAPTACIJA</a:t>
            </a:r>
            <a:endParaRPr lang="en-GB" sz="2000" b="1" dirty="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79712" y="2492896"/>
            <a:ext cx="21602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79712" y="2492896"/>
            <a:ext cx="0" cy="34239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12162" y="4204882"/>
            <a:ext cx="64807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8341" y="4204882"/>
            <a:ext cx="0" cy="17119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60233" y="474895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b="1" dirty="0">
                <a:solidFill>
                  <a:srgbClr val="000000"/>
                </a:solidFill>
                <a:latin typeface="Arial" charset="0"/>
                <a:cs typeface="Arial" charset="0"/>
              </a:rPr>
              <a:t>ADAPTACIJA</a:t>
            </a:r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Ograničiti negativne posljedice ili iskoristiti nove mogućnosti</a:t>
            </a: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" y="4399944"/>
            <a:ext cx="1979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b="1" dirty="0">
                <a:solidFill>
                  <a:srgbClr val="000000"/>
                </a:solidFill>
                <a:latin typeface="Arial" charset="0"/>
                <a:cs typeface="Arial" charset="0"/>
              </a:rPr>
              <a:t>MITIGACIJA</a:t>
            </a:r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/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Smanjiti emisije GHG ili povećati kapacitete </a:t>
            </a:r>
            <a:r>
              <a:rPr lang="hr-H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apsorpcije </a:t>
            </a:r>
            <a:r>
              <a:rPr lang="hr-HR" dirty="0">
                <a:solidFill>
                  <a:srgbClr val="000000"/>
                </a:solidFill>
                <a:latin typeface="Arial" charset="0"/>
                <a:cs typeface="Arial" charset="0"/>
              </a:rPr>
              <a:t>ugljika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4247964" y="2674640"/>
            <a:ext cx="32403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FFFFFF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247964" y="3641713"/>
            <a:ext cx="32403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FFFFFF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247964" y="4608786"/>
            <a:ext cx="32403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FFFFFF"/>
              </a:solidFill>
            </a:endParaRPr>
          </a:p>
        </p:txBody>
      </p:sp>
      <p:sp>
        <p:nvSpPr>
          <p:cNvPr id="42" name="Bent Arrow 41"/>
          <p:cNvSpPr/>
          <p:nvPr/>
        </p:nvSpPr>
        <p:spPr>
          <a:xfrm rot="10800000">
            <a:off x="3437874" y="5661248"/>
            <a:ext cx="684076" cy="648072"/>
          </a:xfrm>
          <a:prstGeom prst="ben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C00000"/>
              </a:solidFill>
            </a:endParaRPr>
          </a:p>
        </p:txBody>
      </p:sp>
      <p:sp>
        <p:nvSpPr>
          <p:cNvPr id="43" name="Bent Arrow 42"/>
          <p:cNvSpPr/>
          <p:nvPr/>
        </p:nvSpPr>
        <p:spPr>
          <a:xfrm rot="10800000" flipH="1">
            <a:off x="4788025" y="5661248"/>
            <a:ext cx="648072" cy="648075"/>
          </a:xfrm>
          <a:prstGeom prst="bentArrow">
            <a:avLst>
              <a:gd name="adj1" fmla="val 25000"/>
              <a:gd name="adj2" fmla="val 28244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/>
      <p:bldP spid="36" grpId="0"/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1600" y="1844824"/>
            <a:ext cx="2520280" cy="79208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C00000"/>
                </a:solidFill>
              </a:rPr>
              <a:t>Manje mitigacije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600" y="3789040"/>
            <a:ext cx="2664296" cy="792088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C00000"/>
                </a:solidFill>
              </a:rPr>
              <a:t>Izraženije klimatske promjene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600" y="5805264"/>
            <a:ext cx="2520280" cy="79208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FFFFFF"/>
                </a:solidFill>
              </a:rPr>
              <a:t>Potrebno više adaptacije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0112" y="1844824"/>
            <a:ext cx="2520280" cy="792088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C00000"/>
                </a:solidFill>
              </a:rPr>
              <a:t>Više mitigacije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36096" y="3789040"/>
            <a:ext cx="2664296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C00000"/>
                </a:solidFill>
              </a:rPr>
              <a:t>Slabije izražene klimatske promjene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0112" y="5805264"/>
            <a:ext cx="2520280" cy="792088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2000" b="1" dirty="0">
                <a:solidFill>
                  <a:srgbClr val="FFFFFF"/>
                </a:solidFill>
              </a:rPr>
              <a:t>Potrebno manje adaptacije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051720" y="2636912"/>
            <a:ext cx="360040" cy="1008112"/>
          </a:xfrm>
          <a:prstGeom prst="downArrow">
            <a:avLst/>
          </a:prstGeom>
          <a:gradFill flip="none" rotWithShape="1">
            <a:gsLst>
              <a:gs pos="0">
                <a:srgbClr val="FFFF66">
                  <a:alpha val="79000"/>
                  <a:lumMod val="93000"/>
                  <a:lumOff val="7000"/>
                </a:srgbClr>
              </a:gs>
              <a:gs pos="43000">
                <a:srgbClr val="FF7A00"/>
              </a:gs>
              <a:gs pos="74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FFFF99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051720" y="4653136"/>
            <a:ext cx="360040" cy="1008112"/>
          </a:xfrm>
          <a:prstGeom prst="downArrow">
            <a:avLst/>
          </a:prstGeom>
          <a:gradFill flip="none" rotWithShape="1">
            <a:gsLst>
              <a:gs pos="0">
                <a:srgbClr val="FFFF66">
                  <a:alpha val="79000"/>
                  <a:lumMod val="93000"/>
                  <a:lumOff val="7000"/>
                </a:srgbClr>
              </a:gs>
              <a:gs pos="43000">
                <a:srgbClr val="FF7A00"/>
              </a:gs>
              <a:gs pos="74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FFFF99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660232" y="2636912"/>
            <a:ext cx="360040" cy="1008112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FFFF99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60232" y="4653136"/>
            <a:ext cx="360040" cy="1008112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en-GB">
              <a:solidFill>
                <a:srgbClr val="FFFF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270892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hr-HR" b="1" dirty="0">
                <a:solidFill>
                  <a:srgbClr val="000000"/>
                </a:solidFill>
                <a:latin typeface="Arial Black" panose="020B0A04020102020204" pitchFamily="34" charset="0"/>
                <a:cs typeface="Arial" charset="0"/>
              </a:rPr>
              <a:t>Veća emisija </a:t>
            </a:r>
          </a:p>
          <a:p>
            <a:pPr algn="ctr" eaLnBrk="1" hangingPunct="1"/>
            <a:r>
              <a:rPr lang="hr-HR" b="1" dirty="0">
                <a:solidFill>
                  <a:srgbClr val="000000"/>
                </a:solidFill>
                <a:latin typeface="Arial Black" panose="020B0A04020102020204" pitchFamily="34" charset="0"/>
                <a:cs typeface="Arial" charset="0"/>
              </a:rPr>
              <a:t>GHG plinova</a:t>
            </a:r>
            <a:endParaRPr lang="en-GB" b="1" dirty="0">
              <a:solidFill>
                <a:srgbClr val="00000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47971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hr-HR" b="1" dirty="0">
                <a:solidFill>
                  <a:srgbClr val="000000"/>
                </a:solidFill>
                <a:latin typeface="Arial Black" panose="020B0A04020102020204" pitchFamily="34" charset="0"/>
                <a:cs typeface="Arial" charset="0"/>
              </a:rPr>
              <a:t>Više utjecaja na društvo i prirodu</a:t>
            </a:r>
            <a:endParaRPr lang="en-GB" b="1" dirty="0">
              <a:solidFill>
                <a:srgbClr val="00000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270892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hr-HR" b="1" dirty="0">
                <a:solidFill>
                  <a:srgbClr val="000000"/>
                </a:solidFill>
                <a:latin typeface="Arial Black" panose="020B0A04020102020204" pitchFamily="34" charset="0"/>
                <a:cs typeface="Arial" charset="0"/>
              </a:rPr>
              <a:t>Manja emisija GHG plinova</a:t>
            </a:r>
            <a:endParaRPr lang="en-GB" b="1" dirty="0">
              <a:solidFill>
                <a:srgbClr val="00000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47971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hr-HR" b="1" dirty="0">
                <a:solidFill>
                  <a:srgbClr val="000000"/>
                </a:solidFill>
                <a:latin typeface="Arial Black" panose="020B0A04020102020204" pitchFamily="34" charset="0"/>
                <a:cs typeface="Arial" charset="0"/>
              </a:rPr>
              <a:t>Manje utjecaja na društvo i prirodu</a:t>
            </a:r>
            <a:endParaRPr lang="en-GB" b="1" dirty="0">
              <a:solidFill>
                <a:srgbClr val="00000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hr-HR" kern="1200" dirty="0" smtClean="0">
                <a:solidFill>
                  <a:srgbClr val="C00000"/>
                </a:solidFill>
              </a:rPr>
              <a:t>Ublažavanje</a:t>
            </a:r>
            <a:r>
              <a:rPr lang="hr-HR" sz="2800" b="1" kern="1200" dirty="0" smtClean="0">
                <a:solidFill>
                  <a:srgbClr val="C00000"/>
                </a:solidFill>
              </a:rPr>
              <a:t> [</a:t>
            </a:r>
            <a:r>
              <a:rPr lang="hr-HR" i="1" kern="1200" dirty="0" smtClean="0">
                <a:solidFill>
                  <a:srgbClr val="C00000"/>
                </a:solidFill>
              </a:rPr>
              <a:t>mitigacija</a:t>
            </a:r>
            <a:r>
              <a:rPr lang="hr-HR" sz="2800" b="1" kern="1200" dirty="0" smtClean="0">
                <a:solidFill>
                  <a:srgbClr val="C00000"/>
                </a:solidFill>
              </a:rPr>
              <a:t>] </a:t>
            </a:r>
            <a:r>
              <a:rPr lang="hr-HR" sz="2800" b="1" kern="1200" dirty="0">
                <a:solidFill>
                  <a:srgbClr val="C00000"/>
                </a:solidFill>
              </a:rPr>
              <a:t>ili </a:t>
            </a:r>
            <a:r>
              <a:rPr lang="hr-HR" sz="2800" b="1" kern="1200" dirty="0" smtClean="0">
                <a:solidFill>
                  <a:srgbClr val="C00000"/>
                </a:solidFill>
              </a:rPr>
              <a:t/>
            </a:r>
            <a:br>
              <a:rPr lang="hr-HR" sz="2800" b="1" kern="1200" dirty="0" smtClean="0">
                <a:solidFill>
                  <a:srgbClr val="C00000"/>
                </a:solidFill>
              </a:rPr>
            </a:br>
            <a:r>
              <a:rPr lang="hr-HR" kern="1200" dirty="0" smtClean="0">
                <a:solidFill>
                  <a:srgbClr val="C00000"/>
                </a:solidFill>
              </a:rPr>
              <a:t>prilagodba</a:t>
            </a:r>
            <a:r>
              <a:rPr lang="hr-HR" sz="2800" b="1" kern="1200" dirty="0" smtClean="0">
                <a:solidFill>
                  <a:srgbClr val="C00000"/>
                </a:solidFill>
              </a:rPr>
              <a:t> [</a:t>
            </a:r>
            <a:r>
              <a:rPr lang="hr-HR" i="1" kern="1200" dirty="0">
                <a:solidFill>
                  <a:srgbClr val="C00000"/>
                </a:solidFill>
              </a:rPr>
              <a:t>adaptacija</a:t>
            </a:r>
            <a:r>
              <a:rPr lang="hr-HR" sz="2800" b="1" kern="1200" dirty="0" smtClean="0">
                <a:solidFill>
                  <a:srgbClr val="C00000"/>
                </a:solidFill>
              </a:rPr>
              <a:t>] </a:t>
            </a:r>
            <a:r>
              <a:rPr lang="hr-HR" sz="2800" b="1" kern="1200" dirty="0">
                <a:solidFill>
                  <a:srgbClr val="C00000"/>
                </a:solidFill>
              </a:rPr>
              <a:t>?</a:t>
            </a:r>
            <a:endParaRPr lang="en-GB" sz="2800" b="1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Globalni rast javnih finacija za adaptaciju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 b="3236"/>
          <a:stretch/>
        </p:blipFill>
        <p:spPr>
          <a:xfrm>
            <a:off x="434382" y="1461163"/>
            <a:ext cx="8314082" cy="5396837"/>
          </a:xfrm>
        </p:spPr>
      </p:pic>
    </p:spTree>
    <p:extLst>
      <p:ext uri="{BB962C8B-B14F-4D97-AF65-F5344CB8AC3E}">
        <p14:creationId xmlns:p14="http://schemas.microsoft.com/office/powerpoint/2010/main" val="22255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 b="3130"/>
          <a:stretch/>
        </p:blipFill>
        <p:spPr>
          <a:xfrm>
            <a:off x="395536" y="1340768"/>
            <a:ext cx="8335886" cy="54701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kern="1200" dirty="0">
                <a:solidFill>
                  <a:srgbClr val="C00000"/>
                </a:solidFill>
              </a:rPr>
              <a:t>Financiranje: mitigacija </a:t>
            </a:r>
            <a:r>
              <a:rPr lang="hr-HR" i="1" kern="1200" dirty="0">
                <a:solidFill>
                  <a:srgbClr val="C00000"/>
                </a:solidFill>
              </a:rPr>
              <a:t>vs.</a:t>
            </a:r>
            <a:r>
              <a:rPr lang="hr-HR" kern="1200" dirty="0">
                <a:solidFill>
                  <a:srgbClr val="C00000"/>
                </a:solidFill>
              </a:rPr>
              <a:t> adaptacija</a:t>
            </a:r>
            <a:endParaRPr lang="en-GB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2055</Words>
  <Application>Microsoft Office PowerPoint</Application>
  <PresentationFormat>On-screen Show (4:3)</PresentationFormat>
  <Paragraphs>241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1_Default Design</vt:lpstr>
      <vt:lpstr>PowerPoint Presentation</vt:lpstr>
      <vt:lpstr>PowerPoint Presentation</vt:lpstr>
      <vt:lpstr>Kartica projekta</vt:lpstr>
      <vt:lpstr>Mijenja li se klima?</vt:lpstr>
      <vt:lpstr>RH: Projekcije RegCM i ENSEMBLES za 2040. </vt:lpstr>
      <vt:lpstr>Ublažavanje [mitigacija] ili  prilagodba [adaptacija] ?</vt:lpstr>
      <vt:lpstr>Ublažavanje [mitigacija] ili  prilagodba [adaptacija] ?</vt:lpstr>
      <vt:lpstr>Globalni rast javnih finacija za adaptaciju</vt:lpstr>
      <vt:lpstr>Financiranje: mitigacija vs. adaptacija</vt:lpstr>
      <vt:lpstr>Adaptacijski raskorak javnih financija : osigurano vs. potrebno</vt:lpstr>
      <vt:lpstr>Mitigacija [ublažavanje] ili  adaptacija [prilagodba] ?</vt:lpstr>
      <vt:lpstr>Očekivani rezultati provedbe  1/3</vt:lpstr>
      <vt:lpstr>Očekivani rezultati provedbe  2/3</vt:lpstr>
      <vt:lpstr>Očekivani rezultati provedbe  3/3</vt:lpstr>
      <vt:lpstr>PowerPoint Presentation</vt:lpstr>
      <vt:lpstr>Korak po korak ...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zok;josip;vlado</dc:creator>
  <cp:lastModifiedBy>tvrtko</cp:lastModifiedBy>
  <cp:revision>61</cp:revision>
  <dcterms:created xsi:type="dcterms:W3CDTF">2016-06-10T07:49:57Z</dcterms:created>
  <dcterms:modified xsi:type="dcterms:W3CDTF">2016-09-02T13:46:40Z</dcterms:modified>
</cp:coreProperties>
</file>