
<file path=[Content_Types].xml><?xml version="1.0" encoding="utf-8"?>
<Types xmlns="http://schemas.openxmlformats.org/package/2006/content-types">
  <Default Extension="xml" ContentType="application/xml"/>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0" r:id="rId1"/>
  </p:sldMasterIdLst>
  <p:notesMasterIdLst>
    <p:notesMasterId r:id="rId37"/>
  </p:notesMasterIdLst>
  <p:sldIdLst>
    <p:sldId id="258" r:id="rId2"/>
    <p:sldId id="259" r:id="rId3"/>
    <p:sldId id="262" r:id="rId4"/>
    <p:sldId id="260" r:id="rId5"/>
    <p:sldId id="263" r:id="rId6"/>
    <p:sldId id="266" r:id="rId7"/>
    <p:sldId id="265" r:id="rId8"/>
    <p:sldId id="300" r:id="rId9"/>
    <p:sldId id="264" r:id="rId10"/>
    <p:sldId id="283" r:id="rId11"/>
    <p:sldId id="280" r:id="rId12"/>
    <p:sldId id="282" r:id="rId13"/>
    <p:sldId id="284" r:id="rId14"/>
    <p:sldId id="285" r:id="rId15"/>
    <p:sldId id="286" r:id="rId16"/>
    <p:sldId id="271" r:id="rId17"/>
    <p:sldId id="272" r:id="rId18"/>
    <p:sldId id="274" r:id="rId19"/>
    <p:sldId id="276" r:id="rId20"/>
    <p:sldId id="287" r:id="rId21"/>
    <p:sldId id="289" r:id="rId22"/>
    <p:sldId id="294" r:id="rId23"/>
    <p:sldId id="288" r:id="rId24"/>
    <p:sldId id="301" r:id="rId25"/>
    <p:sldId id="302" r:id="rId26"/>
    <p:sldId id="290" r:id="rId27"/>
    <p:sldId id="291" r:id="rId28"/>
    <p:sldId id="293" r:id="rId29"/>
    <p:sldId id="292" r:id="rId30"/>
    <p:sldId id="277" r:id="rId31"/>
    <p:sldId id="296" r:id="rId32"/>
    <p:sldId id="295" r:id="rId33"/>
    <p:sldId id="297" r:id="rId34"/>
    <p:sldId id="299" r:id="rId35"/>
    <p:sldId id="298" r:id="rId36"/>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9721"/>
    <p:restoredTop sz="76901"/>
  </p:normalViewPr>
  <p:slideViewPr>
    <p:cSldViewPr snapToGrid="0" snapToObjects="1">
      <p:cViewPr>
        <p:scale>
          <a:sx n="128" d="100"/>
          <a:sy n="128" d="100"/>
        </p:scale>
        <p:origin x="928"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extLst>
      <p:ext uri="{BB962C8B-B14F-4D97-AF65-F5344CB8AC3E}">
        <p14:creationId xmlns:p14="http://schemas.microsoft.com/office/powerpoint/2010/main" val="207025921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2012</a:t>
            </a:r>
          </a:p>
          <a:p>
            <a:r>
              <a:rPr lang="en-US" dirty="0" smtClean="0"/>
              <a:t>“Urban adaptation to climate change in Europe - Challenges and opportunities for cities together with supportive national and European policies”</a:t>
            </a:r>
          </a:p>
          <a:p>
            <a:r>
              <a:rPr lang="en-US" dirty="0" smtClean="0"/>
              <a:t>EEA</a:t>
            </a:r>
          </a:p>
          <a:p>
            <a:endParaRPr lang="en-US" dirty="0" smtClean="0"/>
          </a:p>
          <a:p>
            <a:r>
              <a:rPr lang="en-US" dirty="0" smtClean="0"/>
              <a:t>2012</a:t>
            </a:r>
          </a:p>
          <a:p>
            <a:r>
              <a:rPr lang="en-US" dirty="0" smtClean="0"/>
              <a:t>“Climate change, impacts and vulnerability in Europe, </a:t>
            </a:r>
          </a:p>
          <a:p>
            <a:r>
              <a:rPr lang="en-US" dirty="0" smtClean="0"/>
              <a:t>An indicator-based report”</a:t>
            </a:r>
            <a:br>
              <a:rPr lang="en-US" dirty="0" smtClean="0"/>
            </a:br>
            <a:r>
              <a:rPr lang="en-US" dirty="0" smtClean="0"/>
              <a:t>EEA</a:t>
            </a:r>
          </a:p>
          <a:p>
            <a:endParaRPr lang="en-US" dirty="0" smtClean="0"/>
          </a:p>
          <a:p>
            <a:r>
              <a:rPr lang="en-US" dirty="0" smtClean="0"/>
              <a:t>2013 </a:t>
            </a:r>
          </a:p>
          <a:p>
            <a:r>
              <a:rPr lang="en-US" dirty="0" smtClean="0"/>
              <a:t>“Adaptation in Europe”</a:t>
            </a:r>
          </a:p>
          <a:p>
            <a:r>
              <a:rPr lang="en-US" dirty="0" smtClean="0"/>
              <a:t>EEA</a:t>
            </a:r>
          </a:p>
          <a:p>
            <a:endParaRPr lang="en-US" dirty="0" smtClean="0"/>
          </a:p>
          <a:p>
            <a:r>
              <a:rPr lang="en-US" dirty="0" smtClean="0"/>
              <a:t>2013</a:t>
            </a:r>
          </a:p>
          <a:p>
            <a:r>
              <a:rPr lang="en-US" dirty="0" smtClean="0"/>
              <a:t>“Climate Change 2013: The Physical Science Basis”</a:t>
            </a:r>
          </a:p>
          <a:p>
            <a:r>
              <a:rPr lang="en-US" dirty="0" smtClean="0"/>
              <a:t>IPCC</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360252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200" b="1" u="none" kern="1200" baseline="0" dirty="0" smtClean="0">
              <a:solidFill>
                <a:schemeClr val="tx1"/>
              </a:solidFill>
              <a:latin typeface="+mn-lt"/>
              <a:ea typeface="+mn-ea"/>
              <a:cs typeface="+mn-cs"/>
            </a:endParaRPr>
          </a:p>
          <a:p>
            <a:r>
              <a:rPr lang="en-US" sz="1200" b="1" u="none" kern="1200" baseline="0" dirty="0" smtClean="0">
                <a:solidFill>
                  <a:schemeClr val="tx1"/>
                </a:solidFill>
                <a:latin typeface="+mn-lt"/>
                <a:ea typeface="+mn-ea"/>
                <a:cs typeface="+mn-cs"/>
              </a:rPr>
              <a:t>Discussion of results</a:t>
            </a:r>
          </a:p>
          <a:p>
            <a:endParaRPr lang="en-US" sz="1200" b="1" u="none" kern="1200" baseline="0" dirty="0" smtClean="0">
              <a:solidFill>
                <a:schemeClr val="tx1"/>
              </a:solidFill>
              <a:latin typeface="+mn-lt"/>
              <a:ea typeface="+mn-ea"/>
              <a:cs typeface="+mn-cs"/>
            </a:endParaRPr>
          </a:p>
          <a:p>
            <a:r>
              <a:rPr lang="en-US" sz="1200" b="1" u="none" kern="1200" baseline="0" dirty="0" smtClean="0">
                <a:solidFill>
                  <a:schemeClr val="tx1"/>
                </a:solidFill>
                <a:latin typeface="+mn-lt"/>
                <a:ea typeface="+mn-ea"/>
                <a:cs typeface="+mn-cs"/>
              </a:rPr>
              <a:t>Respondents lack information</a:t>
            </a:r>
            <a:r>
              <a:rPr lang="en-US" sz="1200" b="0" u="none" kern="1200" baseline="0" dirty="0" smtClean="0">
                <a:solidFill>
                  <a:schemeClr val="tx1"/>
                </a:solidFill>
                <a:latin typeface="+mn-lt"/>
                <a:ea typeface="+mn-ea"/>
                <a:cs typeface="+mn-cs"/>
              </a:rPr>
              <a:t> about current adaptation action and existing means to reduce vulnerability in their sectors</a:t>
            </a:r>
            <a:endParaRPr lang="en-US" sz="1200" b="1" u="none" kern="1200" baseline="0" dirty="0" smtClean="0">
              <a:solidFill>
                <a:schemeClr val="tx1"/>
              </a:solidFill>
              <a:latin typeface="+mn-lt"/>
              <a:ea typeface="+mn-ea"/>
              <a:cs typeface="+mn-cs"/>
            </a:endParaRPr>
          </a:p>
          <a:p>
            <a:endParaRPr lang="en-US" dirty="0"/>
          </a:p>
        </p:txBody>
      </p:sp>
    </p:spTree>
    <p:extLst>
      <p:ext uri="{BB962C8B-B14F-4D97-AF65-F5344CB8AC3E}">
        <p14:creationId xmlns:p14="http://schemas.microsoft.com/office/powerpoint/2010/main" val="1810873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u="none" kern="1200" baseline="0" dirty="0" smtClean="0">
                <a:solidFill>
                  <a:schemeClr val="tx1"/>
                </a:solidFill>
                <a:latin typeface="+mn-lt"/>
                <a:ea typeface="+mn-ea"/>
                <a:cs typeface="+mn-cs"/>
              </a:rPr>
              <a:t>Discussion of results</a:t>
            </a:r>
          </a:p>
          <a:p>
            <a:endParaRPr lang="en-US" sz="1200" b="1" u="none" kern="1200" baseline="0" dirty="0" smtClean="0">
              <a:solidFill>
                <a:schemeClr val="tx1"/>
              </a:solidFill>
              <a:latin typeface="+mn-lt"/>
              <a:ea typeface="+mn-ea"/>
              <a:cs typeface="+mn-cs"/>
            </a:endParaRPr>
          </a:p>
          <a:p>
            <a:r>
              <a:rPr lang="en-US" sz="1200" b="1" u="none" kern="1200" baseline="0" dirty="0" smtClean="0">
                <a:solidFill>
                  <a:schemeClr val="tx1"/>
                </a:solidFill>
                <a:latin typeface="+mn-lt"/>
                <a:ea typeface="+mn-ea"/>
                <a:cs typeface="+mn-cs"/>
              </a:rPr>
              <a:t>Adaptation = protection of territory</a:t>
            </a:r>
            <a:r>
              <a:rPr lang="en-US" sz="1200" b="0" u="none" kern="1200" baseline="0" dirty="0" smtClean="0">
                <a:solidFill>
                  <a:schemeClr val="tx1"/>
                </a:solidFill>
                <a:latin typeface="+mn-lt"/>
                <a:ea typeface="+mn-ea"/>
                <a:cs typeface="+mn-cs"/>
              </a:rPr>
              <a:t> ... </a:t>
            </a:r>
            <a:r>
              <a:rPr lang="en-US" sz="1200" b="1" u="none" kern="1200" baseline="0" dirty="0" smtClean="0">
                <a:solidFill>
                  <a:schemeClr val="tx1"/>
                </a:solidFill>
                <a:latin typeface="+mn-lt"/>
                <a:ea typeface="+mn-ea"/>
                <a:cs typeface="+mn-cs"/>
              </a:rPr>
              <a:t>hydro-geological risk is the main concern of citizens</a:t>
            </a:r>
          </a:p>
          <a:p>
            <a:endParaRPr lang="en-US" sz="1200" b="1" u="none" kern="1200" baseline="0" dirty="0" smtClean="0">
              <a:solidFill>
                <a:schemeClr val="tx1"/>
              </a:solidFill>
              <a:latin typeface="+mn-lt"/>
              <a:ea typeface="+mn-ea"/>
              <a:cs typeface="+mn-cs"/>
            </a:endParaRPr>
          </a:p>
          <a:p>
            <a:r>
              <a:rPr lang="en-US" sz="1200" b="1" u="none" kern="1200" baseline="0" dirty="0" smtClean="0">
                <a:solidFill>
                  <a:schemeClr val="tx1"/>
                </a:solidFill>
                <a:latin typeface="+mn-lt"/>
                <a:ea typeface="+mn-ea"/>
                <a:cs typeface="+mn-cs"/>
              </a:rPr>
              <a:t>Adaptation = behavioral change</a:t>
            </a:r>
            <a:r>
              <a:rPr lang="en-US" sz="1200" b="0" u="none" kern="1200" baseline="0" dirty="0" smtClean="0">
                <a:solidFill>
                  <a:schemeClr val="tx1"/>
                </a:solidFill>
                <a:latin typeface="+mn-lt"/>
                <a:ea typeface="+mn-ea"/>
                <a:cs typeface="+mn-cs"/>
              </a:rPr>
              <a:t> ...intended as </a:t>
            </a:r>
            <a:r>
              <a:rPr lang="en-US" sz="1200" b="1" u="none" kern="1200" baseline="0" dirty="0" smtClean="0">
                <a:solidFill>
                  <a:schemeClr val="tx1"/>
                </a:solidFill>
                <a:latin typeface="+mn-lt"/>
                <a:ea typeface="+mn-ea"/>
                <a:cs typeface="+mn-cs"/>
              </a:rPr>
              <a:t>“environmental friendly” individual life-styles</a:t>
            </a:r>
            <a:r>
              <a:rPr lang="en-US" sz="1200" b="0" u="none" kern="1200" baseline="0" dirty="0" smtClean="0">
                <a:solidFill>
                  <a:schemeClr val="tx1"/>
                </a:solidFill>
                <a:latin typeface="+mn-lt"/>
                <a:ea typeface="+mn-ea"/>
                <a:cs typeface="+mn-cs"/>
              </a:rPr>
              <a:t> and promotion of adaptation through sustainable approaches (e.g. energy saving).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u="none" kern="1200" baseline="0" dirty="0" smtClean="0">
                <a:solidFill>
                  <a:schemeClr val="tx1"/>
                </a:solidFill>
                <a:latin typeface="+mn-lt"/>
                <a:ea typeface="+mn-ea"/>
                <a:cs typeface="+mn-cs"/>
              </a:rPr>
              <a:t>Most widely shared ideas on the </a:t>
            </a:r>
            <a:r>
              <a:rPr lang="en-US" sz="1200" b="1" u="none" kern="1200" baseline="0" dirty="0" smtClean="0">
                <a:solidFill>
                  <a:schemeClr val="tx1"/>
                </a:solidFill>
                <a:latin typeface="+mn-lt"/>
                <a:ea typeface="+mn-ea"/>
                <a:cs typeface="+mn-cs"/>
              </a:rPr>
              <a:t>meaning of adaptation</a:t>
            </a:r>
            <a:r>
              <a:rPr lang="en-US" sz="1200" b="0" u="none" kern="1200" baseline="0" dirty="0" smtClean="0">
                <a:solidFill>
                  <a:schemeClr val="tx1"/>
                </a:solidFill>
                <a:latin typeface="+mn-lt"/>
                <a:ea typeface="+mn-ea"/>
                <a:cs typeface="+mn-cs"/>
              </a:rPr>
              <a:t> were the </a:t>
            </a:r>
            <a:r>
              <a:rPr lang="en-US" sz="1200" b="1" u="none" kern="1200" baseline="0" dirty="0" smtClean="0">
                <a:solidFill>
                  <a:schemeClr val="tx1"/>
                </a:solidFill>
                <a:latin typeface="+mn-lt"/>
                <a:ea typeface="+mn-ea"/>
                <a:cs typeface="+mn-cs"/>
              </a:rPr>
              <a:t>need for sustainable consumption</a:t>
            </a:r>
            <a:r>
              <a:rPr lang="en-US" sz="1200" b="0" u="none" kern="1200" baseline="0" dirty="0" smtClean="0">
                <a:solidFill>
                  <a:schemeClr val="tx1"/>
                </a:solidFill>
                <a:latin typeface="+mn-lt"/>
                <a:ea typeface="+mn-ea"/>
                <a:cs typeface="+mn-cs"/>
              </a:rPr>
              <a:t> and</a:t>
            </a:r>
            <a:r>
              <a:rPr lang="en-US" sz="1200" b="1" u="none" kern="1200" baseline="0" dirty="0" smtClean="0">
                <a:solidFill>
                  <a:schemeClr val="tx1"/>
                </a:solidFill>
                <a:latin typeface="+mn-lt"/>
                <a:ea typeface="+mn-ea"/>
                <a:cs typeface="+mn-cs"/>
              </a:rPr>
              <a:t> behavioral changes</a:t>
            </a:r>
            <a:r>
              <a:rPr lang="en-US" sz="1200" b="0" u="none" kern="1200" baseline="0" dirty="0" smtClean="0">
                <a:solidFill>
                  <a:schemeClr val="tx1"/>
                </a:solidFill>
                <a:latin typeface="+mn-lt"/>
                <a:ea typeface="+mn-ea"/>
                <a:cs typeface="+mn-cs"/>
              </a:rPr>
              <a:t>, then </a:t>
            </a:r>
            <a:r>
              <a:rPr lang="en-US" sz="1200" b="1" u="none" kern="1200" baseline="0" dirty="0" smtClean="0">
                <a:solidFill>
                  <a:schemeClr val="tx1"/>
                </a:solidFill>
                <a:latin typeface="+mn-lt"/>
                <a:ea typeface="+mn-ea"/>
                <a:cs typeface="+mn-cs"/>
              </a:rPr>
              <a:t>risk prevention</a:t>
            </a:r>
            <a:r>
              <a:rPr lang="en-US" sz="1200" b="0" u="none" kern="1200" baseline="0" dirty="0" smtClean="0">
                <a:solidFill>
                  <a:schemeClr val="tx1"/>
                </a:solidFill>
                <a:latin typeface="+mn-lt"/>
                <a:ea typeface="+mn-ea"/>
                <a:cs typeface="+mn-cs"/>
              </a:rPr>
              <a:t>, improved </a:t>
            </a:r>
            <a:r>
              <a:rPr lang="en-US" sz="1200" b="1" u="none" kern="1200" baseline="0" dirty="0" smtClean="0">
                <a:solidFill>
                  <a:schemeClr val="tx1"/>
                </a:solidFill>
                <a:latin typeface="+mn-lt"/>
                <a:ea typeface="+mn-ea"/>
                <a:cs typeface="+mn-cs"/>
              </a:rPr>
              <a:t>land-use planning</a:t>
            </a:r>
            <a:r>
              <a:rPr lang="en-US" sz="1200" b="0" u="none" kern="1200" baseline="0" dirty="0" smtClean="0">
                <a:solidFill>
                  <a:schemeClr val="tx1"/>
                </a:solidFill>
                <a:latin typeface="+mn-lt"/>
                <a:ea typeface="+mn-ea"/>
                <a:cs typeface="+mn-cs"/>
              </a:rPr>
              <a:t> and higher </a:t>
            </a:r>
            <a:r>
              <a:rPr lang="en-US" sz="1200" b="1" u="none" kern="1200" baseline="0" dirty="0" smtClean="0">
                <a:solidFill>
                  <a:schemeClr val="tx1"/>
                </a:solidFill>
                <a:latin typeface="+mn-lt"/>
                <a:ea typeface="+mn-ea"/>
                <a:cs typeface="+mn-cs"/>
              </a:rPr>
              <a:t>energy efficiency</a:t>
            </a:r>
          </a:p>
          <a:p>
            <a:endParaRPr lang="en-US" sz="1200" b="0" u="none" kern="1200" baseline="0" dirty="0" smtClean="0">
              <a:solidFill>
                <a:schemeClr val="tx1"/>
              </a:solidFill>
              <a:latin typeface="+mn-lt"/>
              <a:ea typeface="+mn-ea"/>
              <a:cs typeface="+mn-cs"/>
            </a:endParaRPr>
          </a:p>
          <a:p>
            <a:r>
              <a:rPr lang="en-US" sz="1200" b="1" u="none" kern="1200" baseline="0" dirty="0" smtClean="0">
                <a:solidFill>
                  <a:schemeClr val="tx1"/>
                </a:solidFill>
                <a:latin typeface="+mn-lt"/>
                <a:ea typeface="+mn-ea"/>
                <a:cs typeface="+mn-cs"/>
              </a:rPr>
              <a:t>Mitigation-relevant options preferred</a:t>
            </a:r>
            <a:r>
              <a:rPr lang="en-US" sz="1200" b="0" u="none" kern="1200" baseline="0" dirty="0" smtClean="0">
                <a:solidFill>
                  <a:schemeClr val="tx1"/>
                </a:solidFill>
                <a:latin typeface="+mn-lt"/>
                <a:ea typeface="+mn-ea"/>
                <a:cs typeface="+mn-cs"/>
              </a:rPr>
              <a:t> as it is still the main issue at local and regional level (initial imperfect survey design?), but win-win strategies explicitly recognized by respondents of Q2</a:t>
            </a:r>
          </a:p>
          <a:p>
            <a:endParaRPr lang="en-US" sz="1200" b="1" u="none" kern="1200" baseline="0" dirty="0" smtClean="0">
              <a:solidFill>
                <a:schemeClr val="tx1"/>
              </a:solidFill>
              <a:latin typeface="+mn-lt"/>
              <a:ea typeface="+mn-ea"/>
              <a:cs typeface="+mn-cs"/>
            </a:endParaRPr>
          </a:p>
          <a:p>
            <a:r>
              <a:rPr lang="en-US" sz="1200" b="1" u="none" kern="1200" baseline="0" dirty="0" smtClean="0">
                <a:solidFill>
                  <a:schemeClr val="tx1"/>
                </a:solidFill>
                <a:latin typeface="+mn-lt"/>
                <a:ea typeface="+mn-ea"/>
                <a:cs typeface="+mn-cs"/>
              </a:rPr>
              <a:t>Focus on awareness-raising and education </a:t>
            </a:r>
            <a:endParaRPr lang="en-US" dirty="0"/>
          </a:p>
        </p:txBody>
      </p:sp>
    </p:spTree>
    <p:extLst>
      <p:ext uri="{BB962C8B-B14F-4D97-AF65-F5344CB8AC3E}">
        <p14:creationId xmlns:p14="http://schemas.microsoft.com/office/powerpoint/2010/main" val="149414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The identification of impacts and vulnerabilities is mainly based on existing knowledge. </a:t>
            </a:r>
            <a:r>
              <a:rPr lang="en-US" dirty="0" smtClean="0"/>
              <a:t>The approach used to analyze impacts and vulnerabilities is systematic and coherent for all sectors investigated as well as based on literature review and experts appraisal. The report "State of the art on scientific knowledge of impacts vulnerabilities and adaptation of climate", produced by the Technical Panel of Experts in the context of the NAS process, illustrates in depth national sectors which are/will be affected by future impacts of climate change as well as vulnerabilities for Alps and </a:t>
            </a:r>
            <a:r>
              <a:rPr lang="en-US" dirty="0" err="1" smtClean="0"/>
              <a:t>Appennines</a:t>
            </a:r>
            <a:r>
              <a:rPr lang="en-US" dirty="0" smtClean="0"/>
              <a:t> and points out the following critical sector: water resources, soil (erosion, flood, desertification, landslide, sludge…), mountain and marine ecosystems and health.</a:t>
            </a:r>
            <a:endParaRPr lang="en-US" sz="1200" b="1" u="none" kern="1200" baseline="0" dirty="0" smtClean="0">
              <a:solidFill>
                <a:schemeClr val="tx1"/>
              </a:solidFill>
              <a:latin typeface="+mn-lt"/>
              <a:ea typeface="+mn-ea"/>
              <a:cs typeface="+mn-cs"/>
            </a:endParaRPr>
          </a:p>
          <a:p>
            <a:endParaRPr lang="en-US" sz="1200" b="1" u="none" kern="1200" baseline="0" dirty="0" smtClean="0">
              <a:solidFill>
                <a:schemeClr val="tx1"/>
              </a:solidFill>
              <a:latin typeface="+mn-lt"/>
              <a:ea typeface="+mn-ea"/>
              <a:cs typeface="+mn-cs"/>
            </a:endParaRPr>
          </a:p>
          <a:p>
            <a:r>
              <a:rPr lang="en-US" sz="1200" b="1" u="none" kern="1200" baseline="0" dirty="0" smtClean="0">
                <a:solidFill>
                  <a:schemeClr val="tx1"/>
                </a:solidFill>
                <a:latin typeface="+mn-lt"/>
                <a:ea typeface="+mn-ea"/>
                <a:cs typeface="+mn-cs"/>
              </a:rPr>
              <a:t>No comprehensive national economic assessment on impacts and adaptation</a:t>
            </a:r>
            <a:r>
              <a:rPr lang="en-US" sz="1200" b="0" u="none" kern="1200" baseline="0" dirty="0" smtClean="0">
                <a:solidFill>
                  <a:schemeClr val="tx1"/>
                </a:solidFill>
                <a:latin typeface="+mn-lt"/>
                <a:ea typeface="+mn-ea"/>
                <a:cs typeface="+mn-cs"/>
              </a:rPr>
              <a:t>,</a:t>
            </a:r>
            <a:r>
              <a:rPr lang="en-US" sz="1200" b="1" u="none" kern="1200" baseline="0" dirty="0" smtClean="0">
                <a:solidFill>
                  <a:schemeClr val="tx1"/>
                </a:solidFill>
                <a:latin typeface="+mn-lt"/>
                <a:ea typeface="+mn-ea"/>
                <a:cs typeface="+mn-cs"/>
              </a:rPr>
              <a:t> </a:t>
            </a:r>
            <a:r>
              <a:rPr lang="en-US" sz="1200" b="0" u="none" kern="1200" baseline="0" dirty="0" smtClean="0">
                <a:solidFill>
                  <a:schemeClr val="tx1"/>
                </a:solidFill>
                <a:latin typeface="+mn-lt"/>
                <a:ea typeface="+mn-ea"/>
                <a:cs typeface="+mn-cs"/>
              </a:rPr>
              <a:t>only sectoral estimates (non comparable)</a:t>
            </a:r>
            <a:endParaRPr lang="en-US" sz="1200" b="1" u="none" kern="1200" baseline="0" dirty="0" smtClean="0">
              <a:solidFill>
                <a:schemeClr val="tx1"/>
              </a:solidFill>
              <a:latin typeface="+mn-lt"/>
              <a:ea typeface="+mn-ea"/>
              <a:cs typeface="+mn-cs"/>
            </a:endParaRPr>
          </a:p>
          <a:p>
            <a:r>
              <a:rPr lang="en-US" sz="1200" b="1" u="none" kern="1200" baseline="0" dirty="0" smtClean="0">
                <a:solidFill>
                  <a:schemeClr val="tx1"/>
                </a:solidFill>
                <a:latin typeface="+mn-lt"/>
                <a:ea typeface="+mn-ea"/>
                <a:cs typeface="+mn-cs"/>
              </a:rPr>
              <a:t>A first macro-economic assessment of climate change impacts for Italy by FEEM-ISPRA-CMCC (scope limited to 4 vulnerable areas):</a:t>
            </a:r>
            <a:endParaRPr lang="en-US" sz="1200" b="0" u="none" kern="1200" baseline="0" dirty="0" smtClean="0">
              <a:solidFill>
                <a:schemeClr val="tx1"/>
              </a:solidFill>
              <a:latin typeface="+mn-lt"/>
              <a:ea typeface="+mn-ea"/>
              <a:cs typeface="+mn-cs"/>
            </a:endParaRPr>
          </a:p>
          <a:p>
            <a:r>
              <a:rPr lang="en-US" sz="1200" b="0" u="none" kern="1200" baseline="0" dirty="0" smtClean="0">
                <a:solidFill>
                  <a:schemeClr val="tx1"/>
                </a:solidFill>
                <a:latin typeface="+mn-lt"/>
                <a:ea typeface="+mn-ea"/>
                <a:cs typeface="+mn-cs"/>
              </a:rPr>
              <a:t>Aggregated </a:t>
            </a:r>
            <a:r>
              <a:rPr lang="en-US" sz="1200" b="1" u="none" kern="1200" baseline="0" dirty="0" smtClean="0">
                <a:solidFill>
                  <a:schemeClr val="tx1"/>
                </a:solidFill>
                <a:latin typeface="+mn-lt"/>
                <a:ea typeface="+mn-ea"/>
                <a:cs typeface="+mn-cs"/>
              </a:rPr>
              <a:t>GDP loss of 0.12%-0.16% in the period 2001-2050 equal to a total loss of 20-30 </a:t>
            </a:r>
            <a:r>
              <a:rPr lang="en-US" sz="1200" b="1" u="none" kern="1200" baseline="0" dirty="0" err="1" smtClean="0">
                <a:solidFill>
                  <a:schemeClr val="tx1"/>
                </a:solidFill>
                <a:latin typeface="+mn-lt"/>
                <a:ea typeface="+mn-ea"/>
                <a:cs typeface="+mn-cs"/>
              </a:rPr>
              <a:t>bn</a:t>
            </a:r>
            <a:r>
              <a:rPr lang="en-US" sz="1200" b="1" u="none" kern="1200" baseline="0" dirty="0" smtClean="0">
                <a:solidFill>
                  <a:schemeClr val="tx1"/>
                </a:solidFill>
                <a:latin typeface="+mn-lt"/>
                <a:ea typeface="+mn-ea"/>
                <a:cs typeface="+mn-cs"/>
              </a:rPr>
              <a:t> Euros</a:t>
            </a:r>
            <a:r>
              <a:rPr lang="en-US" sz="1200" b="0" u="none" kern="1200" baseline="0" dirty="0" smtClean="0">
                <a:solidFill>
                  <a:schemeClr val="tx1"/>
                </a:solidFill>
                <a:latin typeface="+mn-lt"/>
                <a:ea typeface="+mn-ea"/>
                <a:cs typeface="+mn-cs"/>
              </a:rPr>
              <a:t>, considering a T increase of 0.93°C. </a:t>
            </a:r>
          </a:p>
          <a:p>
            <a:r>
              <a:rPr lang="en-US" sz="1200" b="0" u="none" kern="1200" baseline="0" dirty="0" smtClean="0">
                <a:solidFill>
                  <a:schemeClr val="tx1"/>
                </a:solidFill>
                <a:latin typeface="+mn-lt"/>
                <a:ea typeface="+mn-ea"/>
                <a:cs typeface="+mn-cs"/>
              </a:rPr>
              <a:t>Sector most affected: </a:t>
            </a:r>
            <a:r>
              <a:rPr lang="en-US" sz="1200" b="1" u="none" kern="1200" baseline="0" dirty="0" smtClean="0">
                <a:solidFill>
                  <a:schemeClr val="tx1"/>
                </a:solidFill>
                <a:latin typeface="+mn-lt"/>
                <a:ea typeface="+mn-ea"/>
                <a:cs typeface="+mn-cs"/>
              </a:rPr>
              <a:t>tourism</a:t>
            </a:r>
            <a:r>
              <a:rPr lang="en-US" sz="1200" b="0" u="none" kern="1200" baseline="0" dirty="0" smtClean="0">
                <a:solidFill>
                  <a:schemeClr val="tx1"/>
                </a:solidFill>
                <a:latin typeface="+mn-lt"/>
                <a:ea typeface="+mn-ea"/>
                <a:cs typeface="+mn-cs"/>
              </a:rPr>
              <a:t> and the </a:t>
            </a:r>
            <a:r>
              <a:rPr lang="en-US" sz="1200" b="1" u="none" kern="1200" baseline="0" dirty="0" smtClean="0">
                <a:solidFill>
                  <a:schemeClr val="tx1"/>
                </a:solidFill>
                <a:latin typeface="+mn-lt"/>
                <a:ea typeface="+mn-ea"/>
                <a:cs typeface="+mn-cs"/>
              </a:rPr>
              <a:t>economy of the Alpine regions</a:t>
            </a:r>
            <a:endParaRPr lang="en-US" dirty="0"/>
          </a:p>
        </p:txBody>
      </p:sp>
    </p:spTree>
    <p:extLst>
      <p:ext uri="{BB962C8B-B14F-4D97-AF65-F5344CB8AC3E}">
        <p14:creationId xmlns:p14="http://schemas.microsoft.com/office/powerpoint/2010/main" val="969714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Italian NAS focuses on traditional public policy sectors but also on certain</a:t>
            </a:r>
            <a:r>
              <a:rPr lang="en-US" baseline="0" dirty="0" smtClean="0"/>
              <a:t> special geographical areas that </a:t>
            </a:r>
            <a:r>
              <a:rPr lang="en-US" dirty="0" smtClean="0"/>
              <a:t>have</a:t>
            </a:r>
            <a:r>
              <a:rPr lang="en-US" baseline="0" dirty="0" smtClean="0"/>
              <a:t> been selected through </a:t>
            </a:r>
            <a:r>
              <a:rPr lang="en-US" sz="1200" kern="1200" dirty="0" smtClean="0">
                <a:solidFill>
                  <a:schemeClr val="tx1"/>
                </a:solidFill>
                <a:latin typeface="+mn-lt"/>
                <a:ea typeface="+mn-ea"/>
                <a:cs typeface="+mn-cs"/>
              </a:rPr>
              <a:t>impacts and vulnerabilities assessment.</a:t>
            </a:r>
            <a:endParaRPr lang="en-US" sz="1200" b="1" u="none" kern="1200" baseline="0" dirty="0" smtClean="0">
              <a:solidFill>
                <a:schemeClr val="tx1"/>
              </a:solidFill>
              <a:latin typeface="+mn-lt"/>
              <a:ea typeface="+mn-ea"/>
              <a:cs typeface="+mn-cs"/>
            </a:endParaRPr>
          </a:p>
          <a:p>
            <a:endParaRPr lang="en-US" sz="1200" b="0" u="none" kern="1200" baseline="0" dirty="0" smtClean="0">
              <a:solidFill>
                <a:schemeClr val="tx1"/>
              </a:solidFill>
              <a:latin typeface="+mn-lt"/>
              <a:ea typeface="+mn-ea"/>
              <a:cs typeface="+mn-cs"/>
            </a:endParaRPr>
          </a:p>
          <a:p>
            <a:r>
              <a:rPr lang="en-US" sz="1200" b="0" u="none" kern="1200" baseline="0" dirty="0" smtClean="0">
                <a:solidFill>
                  <a:schemeClr val="tx1"/>
                </a:solidFill>
                <a:latin typeface="+mn-lt"/>
                <a:ea typeface="+mn-ea"/>
                <a:cs typeface="+mn-cs"/>
              </a:rPr>
              <a:t>Most critical national circumstances under climate change:</a:t>
            </a:r>
          </a:p>
          <a:p>
            <a:pPr marL="171450" indent="-171450">
              <a:buFont typeface="Arial" charset="0"/>
              <a:buChar char="•"/>
            </a:pPr>
            <a:r>
              <a:rPr lang="en-US" sz="1200" b="0" u="none" kern="1200" baseline="0" dirty="0" smtClean="0">
                <a:solidFill>
                  <a:schemeClr val="tx1"/>
                </a:solidFill>
                <a:latin typeface="+mn-lt"/>
                <a:ea typeface="+mn-ea"/>
                <a:cs typeface="+mn-cs"/>
              </a:rPr>
              <a:t>water resources and areas at risk of desertification (South)</a:t>
            </a:r>
          </a:p>
          <a:p>
            <a:pPr marL="171450" indent="-171450">
              <a:buFont typeface="Arial" charset="0"/>
              <a:buChar char="•"/>
            </a:pPr>
            <a:r>
              <a:rPr lang="en-US" sz="1200" b="0" u="none" kern="1200" baseline="0" dirty="0" smtClean="0">
                <a:solidFill>
                  <a:schemeClr val="tx1"/>
                </a:solidFill>
                <a:latin typeface="+mn-lt"/>
                <a:ea typeface="+mn-ea"/>
                <a:cs typeface="+mn-cs"/>
              </a:rPr>
              <a:t>coastal areas prone to erosion and flooding (North Adriatic) and vulnerable marine ecosystems</a:t>
            </a:r>
          </a:p>
          <a:p>
            <a:pPr marL="171450" indent="-171450">
              <a:buFont typeface="Arial" charset="0"/>
              <a:buChar char="•"/>
            </a:pPr>
            <a:r>
              <a:rPr lang="en-US" sz="1200" b="0" u="none" kern="1200" baseline="0" dirty="0" smtClean="0">
                <a:solidFill>
                  <a:schemeClr val="tx1"/>
                </a:solidFill>
                <a:latin typeface="+mn-lt"/>
                <a:ea typeface="+mn-ea"/>
                <a:cs typeface="+mn-cs"/>
              </a:rPr>
              <a:t>Alpine regions and mountain ecosystems subject to loss of glaciers, snow cover and biodiversity</a:t>
            </a:r>
          </a:p>
          <a:p>
            <a:pPr marL="171450" indent="-171450">
              <a:buFont typeface="Arial" charset="0"/>
              <a:buChar char="•"/>
            </a:pPr>
            <a:r>
              <a:rPr lang="en-US" sz="1200" b="0" u="none" kern="1200" baseline="0" dirty="0" smtClean="0">
                <a:solidFill>
                  <a:schemeClr val="tx1"/>
                </a:solidFill>
                <a:latin typeface="+mn-lt"/>
                <a:ea typeface="+mn-ea"/>
                <a:cs typeface="+mn-cs"/>
              </a:rPr>
              <a:t>areas prone to landslide risk and (flash-)flood risk (Po river basin, Alps and Apennines)</a:t>
            </a:r>
          </a:p>
          <a:p>
            <a:pPr marL="171450" indent="-171450">
              <a:buFont typeface="Arial" charset="0"/>
              <a:buChar char="•"/>
            </a:pPr>
            <a:r>
              <a:rPr lang="en-US" sz="1200" b="0" u="none" kern="1200" baseline="0" dirty="0" smtClean="0">
                <a:solidFill>
                  <a:schemeClr val="tx1"/>
                </a:solidFill>
                <a:latin typeface="+mn-lt"/>
                <a:ea typeface="+mn-ea"/>
                <a:cs typeface="+mn-cs"/>
              </a:rPr>
              <a:t>urban areas subject to extreme events and heat-waves</a:t>
            </a:r>
            <a:endParaRPr lang="en-US" b="0" dirty="0" smtClean="0"/>
          </a:p>
        </p:txBody>
      </p:sp>
    </p:spTree>
    <p:extLst>
      <p:ext uri="{BB962C8B-B14F-4D97-AF65-F5344CB8AC3E}">
        <p14:creationId xmlns:p14="http://schemas.microsoft.com/office/powerpoint/2010/main" val="2125847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Italian NAS focuses on traditional public policy sectors but also on certain</a:t>
            </a:r>
            <a:r>
              <a:rPr lang="en-US" baseline="0" dirty="0" smtClean="0"/>
              <a:t> special geographical areas that </a:t>
            </a:r>
            <a:r>
              <a:rPr lang="en-US" dirty="0" smtClean="0"/>
              <a:t>have</a:t>
            </a:r>
            <a:r>
              <a:rPr lang="en-US" baseline="0" dirty="0" smtClean="0"/>
              <a:t> been selected through </a:t>
            </a:r>
            <a:r>
              <a:rPr lang="en-US" sz="1200" kern="1200" dirty="0" smtClean="0">
                <a:solidFill>
                  <a:schemeClr val="tx1"/>
                </a:solidFill>
                <a:latin typeface="+mn-lt"/>
                <a:ea typeface="+mn-ea"/>
                <a:cs typeface="+mn-cs"/>
              </a:rPr>
              <a:t>impacts and vulnerabilities assessment.</a:t>
            </a:r>
            <a:endParaRPr lang="en-US" sz="1200" b="1" u="none" kern="1200" baseline="0" dirty="0" smtClean="0">
              <a:solidFill>
                <a:schemeClr val="tx1"/>
              </a:solidFill>
              <a:latin typeface="+mn-lt"/>
              <a:ea typeface="+mn-ea"/>
              <a:cs typeface="+mn-cs"/>
            </a:endParaRPr>
          </a:p>
          <a:p>
            <a:endParaRPr lang="en-US" sz="1200" b="0" u="none" kern="1200" baseline="0" dirty="0" smtClean="0">
              <a:solidFill>
                <a:schemeClr val="tx1"/>
              </a:solidFill>
              <a:latin typeface="+mn-lt"/>
              <a:ea typeface="+mn-ea"/>
              <a:cs typeface="+mn-cs"/>
            </a:endParaRPr>
          </a:p>
          <a:p>
            <a:r>
              <a:rPr lang="en-US" sz="1200" b="0" u="none" kern="1200" baseline="0" dirty="0" smtClean="0">
                <a:solidFill>
                  <a:schemeClr val="tx1"/>
                </a:solidFill>
                <a:latin typeface="+mn-lt"/>
                <a:ea typeface="+mn-ea"/>
                <a:cs typeface="+mn-cs"/>
              </a:rPr>
              <a:t>Most critical national circumstances under climate change:</a:t>
            </a:r>
          </a:p>
          <a:p>
            <a:pPr marL="171450" indent="-171450">
              <a:buFont typeface="Arial" charset="0"/>
              <a:buChar char="•"/>
            </a:pPr>
            <a:r>
              <a:rPr lang="en-US" sz="1200" b="0" u="none" kern="1200" baseline="0" dirty="0" smtClean="0">
                <a:solidFill>
                  <a:schemeClr val="tx1"/>
                </a:solidFill>
                <a:latin typeface="+mn-lt"/>
                <a:ea typeface="+mn-ea"/>
                <a:cs typeface="+mn-cs"/>
              </a:rPr>
              <a:t>water resources and areas at risk of desertification (South)</a:t>
            </a:r>
          </a:p>
          <a:p>
            <a:pPr marL="171450" indent="-171450">
              <a:buFont typeface="Arial" charset="0"/>
              <a:buChar char="•"/>
            </a:pPr>
            <a:r>
              <a:rPr lang="en-US" sz="1200" b="0" u="none" kern="1200" baseline="0" dirty="0" smtClean="0">
                <a:solidFill>
                  <a:schemeClr val="tx1"/>
                </a:solidFill>
                <a:latin typeface="+mn-lt"/>
                <a:ea typeface="+mn-ea"/>
                <a:cs typeface="+mn-cs"/>
              </a:rPr>
              <a:t>coastal areas prone to erosion and flooding (North Adriatic) and vulnerable marine ecosystems</a:t>
            </a:r>
          </a:p>
          <a:p>
            <a:pPr marL="171450" indent="-171450">
              <a:buFont typeface="Arial" charset="0"/>
              <a:buChar char="•"/>
            </a:pPr>
            <a:r>
              <a:rPr lang="en-US" sz="1200" b="0" u="none" kern="1200" baseline="0" dirty="0" smtClean="0">
                <a:solidFill>
                  <a:schemeClr val="tx1"/>
                </a:solidFill>
                <a:latin typeface="+mn-lt"/>
                <a:ea typeface="+mn-ea"/>
                <a:cs typeface="+mn-cs"/>
              </a:rPr>
              <a:t>Alpine regions and mountain ecosystems subject to loss of glaciers, snow cover and biodiversity</a:t>
            </a:r>
          </a:p>
          <a:p>
            <a:pPr marL="171450" indent="-171450">
              <a:buFont typeface="Arial" charset="0"/>
              <a:buChar char="•"/>
            </a:pPr>
            <a:r>
              <a:rPr lang="en-US" sz="1200" b="0" u="none" kern="1200" baseline="0" dirty="0" smtClean="0">
                <a:solidFill>
                  <a:schemeClr val="tx1"/>
                </a:solidFill>
                <a:latin typeface="+mn-lt"/>
                <a:ea typeface="+mn-ea"/>
                <a:cs typeface="+mn-cs"/>
              </a:rPr>
              <a:t>areas prone to landslide risk and (flash-)flood risk (Po river basin, Alps and Apennines)</a:t>
            </a:r>
          </a:p>
          <a:p>
            <a:pPr marL="171450" indent="-171450">
              <a:buFont typeface="Arial" charset="0"/>
              <a:buChar char="•"/>
            </a:pPr>
            <a:r>
              <a:rPr lang="en-US" sz="1200" b="0" u="none" kern="1200" baseline="0" dirty="0" smtClean="0">
                <a:solidFill>
                  <a:schemeClr val="tx1"/>
                </a:solidFill>
                <a:latin typeface="+mn-lt"/>
                <a:ea typeface="+mn-ea"/>
                <a:cs typeface="+mn-cs"/>
              </a:rPr>
              <a:t>urban areas subject to extreme events and heat-waves</a:t>
            </a:r>
            <a:endParaRPr lang="en-US" b="0" dirty="0" smtClean="0"/>
          </a:p>
          <a:p>
            <a:endParaRPr lang="en-US" dirty="0" smtClean="0"/>
          </a:p>
          <a:p>
            <a:endParaRPr lang="en-US" dirty="0"/>
          </a:p>
        </p:txBody>
      </p:sp>
    </p:spTree>
    <p:extLst>
      <p:ext uri="{BB962C8B-B14F-4D97-AF65-F5344CB8AC3E}">
        <p14:creationId xmlns:p14="http://schemas.microsoft.com/office/powerpoint/2010/main" val="5276252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0" dirty="0"/>
          </a:p>
        </p:txBody>
      </p:sp>
    </p:spTree>
    <p:extLst>
      <p:ext uri="{BB962C8B-B14F-4D97-AF65-F5344CB8AC3E}">
        <p14:creationId xmlns:p14="http://schemas.microsoft.com/office/powerpoint/2010/main" val="560202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s-ES_tradnl" dirty="0" err="1" smtClean="0"/>
              <a:t>There</a:t>
            </a:r>
            <a:r>
              <a:rPr lang="es-ES_tradnl" dirty="0" smtClean="0"/>
              <a:t> are </a:t>
            </a:r>
            <a:r>
              <a:rPr lang="es-ES_tradnl" dirty="0" err="1" smtClean="0"/>
              <a:t>some</a:t>
            </a:r>
            <a:r>
              <a:rPr lang="es-ES_tradnl" dirty="0" smtClean="0"/>
              <a:t> </a:t>
            </a:r>
            <a:r>
              <a:rPr lang="es-ES_tradnl" dirty="0" err="1" smtClean="0"/>
              <a:t>specific</a:t>
            </a:r>
            <a:r>
              <a:rPr lang="es-ES_tradnl" dirty="0" smtClean="0"/>
              <a:t> </a:t>
            </a:r>
            <a:r>
              <a:rPr lang="es-ES_tradnl" dirty="0" err="1" smtClean="0"/>
              <a:t>categories</a:t>
            </a:r>
            <a:r>
              <a:rPr lang="es-ES_tradnl" baseline="0" dirty="0" smtClean="0"/>
              <a:t> of </a:t>
            </a:r>
            <a:r>
              <a:rPr lang="es-ES_tradnl" baseline="0" dirty="0" err="1" smtClean="0"/>
              <a:t>adaptation</a:t>
            </a:r>
            <a:r>
              <a:rPr lang="es-ES_tradnl" baseline="0" dirty="0" smtClean="0"/>
              <a:t> </a:t>
            </a:r>
            <a:r>
              <a:rPr lang="es-ES_tradnl" baseline="0" dirty="0" err="1" smtClean="0"/>
              <a:t>actions</a:t>
            </a:r>
            <a:r>
              <a:rPr lang="es-ES_tradnl" baseline="0" dirty="0" smtClean="0"/>
              <a:t> </a:t>
            </a:r>
            <a:r>
              <a:rPr lang="es-ES_tradnl" baseline="0" dirty="0" err="1" smtClean="0"/>
              <a:t>that</a:t>
            </a:r>
            <a:r>
              <a:rPr lang="es-ES_tradnl" baseline="0" dirty="0" smtClean="0"/>
              <a:t> </a:t>
            </a:r>
            <a:r>
              <a:rPr lang="es-ES_tradnl" baseline="0" dirty="0" err="1" smtClean="0"/>
              <a:t>perform</a:t>
            </a:r>
            <a:r>
              <a:rPr lang="es-ES_tradnl" baseline="0" dirty="0" smtClean="0"/>
              <a:t> </a:t>
            </a:r>
            <a:r>
              <a:rPr lang="es-ES_tradnl" baseline="0" dirty="0" err="1" smtClean="0"/>
              <a:t>well</a:t>
            </a:r>
            <a:r>
              <a:rPr lang="es-ES_tradnl" baseline="0" dirty="0" smtClean="0"/>
              <a:t> in </a:t>
            </a:r>
            <a:r>
              <a:rPr lang="es-ES_tradnl" baseline="0" dirty="0" err="1" smtClean="0"/>
              <a:t>the</a:t>
            </a:r>
            <a:r>
              <a:rPr lang="es-ES_tradnl" baseline="0" dirty="0" smtClean="0"/>
              <a:t> </a:t>
            </a:r>
            <a:r>
              <a:rPr lang="es-ES_tradnl" baseline="0" dirty="0" err="1" smtClean="0"/>
              <a:t>face</a:t>
            </a:r>
            <a:r>
              <a:rPr lang="es-ES_tradnl" baseline="0" dirty="0" smtClean="0"/>
              <a:t> of </a:t>
            </a:r>
            <a:r>
              <a:rPr lang="es-ES_tradnl" baseline="0" dirty="0" err="1" smtClean="0"/>
              <a:t>uncertainty</a:t>
            </a:r>
            <a:r>
              <a:rPr lang="es-ES_tradnl" baseline="0" dirty="0" smtClean="0"/>
              <a:t>.</a:t>
            </a:r>
          </a:p>
          <a:p>
            <a:endParaRPr lang="es-ES_tradnl" baseline="0" dirty="0" smtClean="0"/>
          </a:p>
          <a:p>
            <a:r>
              <a:rPr lang="es-ES_tradnl" baseline="0" dirty="0" err="1" smtClean="0"/>
              <a:t>These</a:t>
            </a:r>
            <a:r>
              <a:rPr lang="es-ES_tradnl" baseline="0" dirty="0" smtClean="0"/>
              <a:t> are </a:t>
            </a:r>
          </a:p>
          <a:p>
            <a:pPr marL="285750" indent="-285750">
              <a:buFontTx/>
              <a:buChar char="-"/>
            </a:pPr>
            <a:r>
              <a:rPr lang="es-ES_tradnl" baseline="0" dirty="0" smtClean="0"/>
              <a:t>No </a:t>
            </a:r>
            <a:r>
              <a:rPr lang="es-ES_tradnl" baseline="0" dirty="0" err="1" smtClean="0"/>
              <a:t>or</a:t>
            </a:r>
            <a:r>
              <a:rPr lang="es-ES_tradnl" baseline="0" dirty="0" smtClean="0"/>
              <a:t> </a:t>
            </a:r>
            <a:r>
              <a:rPr lang="es-ES_tradnl" baseline="0" dirty="0" err="1" smtClean="0"/>
              <a:t>low</a:t>
            </a:r>
            <a:r>
              <a:rPr lang="es-ES_tradnl" baseline="0" dirty="0" smtClean="0"/>
              <a:t> </a:t>
            </a:r>
            <a:r>
              <a:rPr lang="es-ES_tradnl" baseline="0" dirty="0" err="1" smtClean="0"/>
              <a:t>regret</a:t>
            </a:r>
            <a:endParaRPr lang="es-ES_tradnl" baseline="0" dirty="0" smtClean="0"/>
          </a:p>
          <a:p>
            <a:pPr marL="285750" indent="-285750">
              <a:buFontTx/>
              <a:buChar char="-"/>
            </a:pPr>
            <a:r>
              <a:rPr lang="es-ES_tradnl" baseline="0" dirty="0" err="1" smtClean="0"/>
              <a:t>Win-win</a:t>
            </a:r>
            <a:endParaRPr lang="es-ES_tradnl" baseline="0" dirty="0" smtClean="0"/>
          </a:p>
          <a:p>
            <a:pPr marL="285750" indent="-285750">
              <a:buFontTx/>
              <a:buChar char="-"/>
            </a:pPr>
            <a:endParaRPr lang="es-ES_tradnl" dirty="0"/>
          </a:p>
        </p:txBody>
      </p:sp>
      <p:sp>
        <p:nvSpPr>
          <p:cNvPr id="4" name="Header Placeholder 3"/>
          <p:cNvSpPr>
            <a:spLocks noGrp="1"/>
          </p:cNvSpPr>
          <p:nvPr>
            <p:ph type="hdr" sz="quarter" idx="10"/>
          </p:nvPr>
        </p:nvSpPr>
        <p:spPr>
          <a:xfrm>
            <a:off x="0" y="0"/>
            <a:ext cx="6797675" cy="496411"/>
          </a:xfrm>
          <a:prstGeom prst="rect">
            <a:avLst/>
          </a:prstGeom>
        </p:spPr>
        <p:txBody>
          <a:bodyPr/>
          <a:lstStyle/>
          <a:p>
            <a:endParaRPr lang="en-GB"/>
          </a:p>
        </p:txBody>
      </p:sp>
      <p:sp>
        <p:nvSpPr>
          <p:cNvPr id="5" name="Footer Placeholder 4"/>
          <p:cNvSpPr>
            <a:spLocks noGrp="1"/>
          </p:cNvSpPr>
          <p:nvPr>
            <p:ph type="ftr" sz="quarter" idx="11"/>
          </p:nvPr>
        </p:nvSpPr>
        <p:spPr>
          <a:xfrm>
            <a:off x="0" y="9430091"/>
            <a:ext cx="6797675" cy="496411"/>
          </a:xfrm>
          <a:prstGeom prst="rect">
            <a:avLst/>
          </a:prstGeom>
        </p:spPr>
        <p:txBody>
          <a:bodyPr/>
          <a:lstStyle/>
          <a:p>
            <a:endParaRPr lang="es-ES_tradnl"/>
          </a:p>
        </p:txBody>
      </p:sp>
      <p:sp>
        <p:nvSpPr>
          <p:cNvPr id="6" name="Slide Number Placeholder 5"/>
          <p:cNvSpPr>
            <a:spLocks noGrp="1"/>
          </p:cNvSpPr>
          <p:nvPr>
            <p:ph type="sldNum" sz="quarter" idx="12"/>
          </p:nvPr>
        </p:nvSpPr>
        <p:spPr>
          <a:xfrm>
            <a:off x="3850443" y="9430091"/>
            <a:ext cx="2945659" cy="496411"/>
          </a:xfrm>
          <a:prstGeom prst="rect">
            <a:avLst/>
          </a:prstGeom>
        </p:spPr>
        <p:txBody>
          <a:bodyPr/>
          <a:lstStyle/>
          <a:p>
            <a:fld id="{3528BC31-F7AE-4C3D-B20A-B090B981A1EF}" type="slidenum">
              <a:rPr lang="en-GB" smtClean="0"/>
              <a:t>26</a:t>
            </a:fld>
            <a:endParaRPr lang="en-GB"/>
          </a:p>
        </p:txBody>
      </p:sp>
    </p:spTree>
    <p:extLst>
      <p:ext uri="{BB962C8B-B14F-4D97-AF65-F5344CB8AC3E}">
        <p14:creationId xmlns:p14="http://schemas.microsoft.com/office/powerpoint/2010/main" val="8154011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2" indent="0" algn="l" defTabSz="895350" rtl="0" eaLnBrk="0" fontAlgn="base" latinLnBrk="0" hangingPunct="0">
              <a:lnSpc>
                <a:spcPct val="100000"/>
              </a:lnSpc>
              <a:spcBef>
                <a:spcPct val="0"/>
              </a:spcBef>
              <a:spcAft>
                <a:spcPct val="0"/>
              </a:spcAft>
              <a:buClr>
                <a:schemeClr val="tx2"/>
              </a:buClr>
              <a:buSzTx/>
              <a:buFontTx/>
              <a:buNone/>
              <a:tabLst/>
              <a:defRPr/>
            </a:pPr>
            <a:r>
              <a:rPr lang="en-US" sz="1600" kern="1200" dirty="0" smtClean="0">
                <a:solidFill>
                  <a:schemeClr val="tx1"/>
                </a:solidFill>
                <a:effectLst/>
                <a:latin typeface="Arial" charset="0"/>
                <a:ea typeface="ヒラギノ角ゴ ProN W3" charset="0"/>
                <a:cs typeface="ヒラギノ角ゴ ProN W3" charset="0"/>
              </a:rPr>
              <a:t>There is a very famous example</a:t>
            </a:r>
            <a:r>
              <a:rPr lang="en-US" sz="1600" kern="1200" baseline="0" dirty="0" smtClean="0">
                <a:solidFill>
                  <a:schemeClr val="tx1"/>
                </a:solidFill>
                <a:effectLst/>
                <a:latin typeface="Arial" charset="0"/>
                <a:ea typeface="ヒラギノ角ゴ ProN W3" charset="0"/>
                <a:cs typeface="ヒラギノ角ゴ ProN W3" charset="0"/>
              </a:rPr>
              <a:t> of Adaptive management. </a:t>
            </a:r>
          </a:p>
          <a:p>
            <a:pPr marL="0" marR="0" lvl="2" indent="0" algn="l" defTabSz="895350" rtl="0" eaLnBrk="0" fontAlgn="base" latinLnBrk="0" hangingPunct="0">
              <a:lnSpc>
                <a:spcPct val="100000"/>
              </a:lnSpc>
              <a:spcBef>
                <a:spcPct val="0"/>
              </a:spcBef>
              <a:spcAft>
                <a:spcPct val="0"/>
              </a:spcAft>
              <a:buClr>
                <a:schemeClr val="tx2"/>
              </a:buClr>
              <a:buSzTx/>
              <a:buFontTx/>
              <a:buNone/>
              <a:tabLst/>
              <a:defRPr/>
            </a:pPr>
            <a:r>
              <a:rPr lang="en-US" sz="1600" kern="1200" dirty="0" smtClean="0">
                <a:solidFill>
                  <a:schemeClr val="tx1"/>
                </a:solidFill>
                <a:effectLst/>
                <a:latin typeface="Arial" charset="0"/>
                <a:ea typeface="ヒラギノ角ゴ ProN W3" charset="0"/>
                <a:cs typeface="ヒラギノ角ゴ ProN W3" charset="0"/>
              </a:rPr>
              <a:t>Thames</a:t>
            </a:r>
            <a:r>
              <a:rPr lang="en-US" sz="1600" kern="1200" baseline="0" dirty="0" smtClean="0">
                <a:solidFill>
                  <a:schemeClr val="tx1"/>
                </a:solidFill>
                <a:effectLst/>
                <a:latin typeface="Arial" charset="0"/>
                <a:ea typeface="ヒラギノ角ゴ ProN W3" charset="0"/>
                <a:cs typeface="ヒラギノ角ゴ ProN W3" charset="0"/>
              </a:rPr>
              <a:t> Estuary 2100 plan </a:t>
            </a:r>
            <a:r>
              <a:rPr lang="en-US" sz="1600" kern="1200" dirty="0" smtClean="0">
                <a:solidFill>
                  <a:schemeClr val="tx1"/>
                </a:solidFill>
                <a:effectLst/>
                <a:latin typeface="Arial" charset="0"/>
                <a:ea typeface="ヒラギノ角ゴ ProN W3" charset="0"/>
                <a:cs typeface="ヒラギノ角ゴ ProN W3" charset="0"/>
              </a:rPr>
              <a:t>in London, UK (TE2100 project).</a:t>
            </a:r>
            <a:r>
              <a:rPr lang="en-US" sz="1600" kern="1200" baseline="0" dirty="0" smtClean="0">
                <a:solidFill>
                  <a:schemeClr val="tx1"/>
                </a:solidFill>
                <a:effectLst/>
                <a:latin typeface="Arial" charset="0"/>
                <a:ea typeface="ヒラギノ角ゴ ProN W3" charset="0"/>
                <a:cs typeface="ヒラギノ角ゴ ProN W3" charset="0"/>
              </a:rPr>
              <a:t> The plan has been designed to provide a great deal of f</a:t>
            </a:r>
            <a:r>
              <a:rPr lang="en-US" sz="1600" kern="1200" dirty="0" smtClean="0">
                <a:solidFill>
                  <a:schemeClr val="tx1"/>
                </a:solidFill>
                <a:effectLst/>
                <a:latin typeface="Arial" charset="0"/>
                <a:ea typeface="ヒラギノ角ゴ ProN W3" charset="0"/>
                <a:cs typeface="ヒラギノ角ゴ ProN W3" charset="0"/>
              </a:rPr>
              <a:t>lexibility to protect London and surrounding areas from future sea level rise. It includes a suite of individual flood protection measures</a:t>
            </a:r>
            <a:r>
              <a:rPr lang="en-US" sz="1600" kern="1200" baseline="0" dirty="0" smtClean="0">
                <a:solidFill>
                  <a:schemeClr val="tx1"/>
                </a:solidFill>
                <a:effectLst/>
                <a:latin typeface="Arial" charset="0"/>
                <a:ea typeface="ヒラギノ角ゴ ProN W3" charset="0"/>
                <a:cs typeface="ヒラギノ角ゴ ProN W3" charset="0"/>
              </a:rPr>
              <a:t> – these can be brought on over time as knowledge and observations of SLR improve. O</a:t>
            </a:r>
            <a:r>
              <a:rPr lang="en-US" sz="1600" kern="1200" dirty="0" smtClean="0">
                <a:solidFill>
                  <a:schemeClr val="tx1"/>
                </a:solidFill>
                <a:effectLst/>
                <a:latin typeface="Arial" charset="0"/>
                <a:ea typeface="ヒラギノ角ゴ ProN W3" charset="0"/>
                <a:cs typeface="ヒラギノ角ゴ ProN W3" charset="0"/>
              </a:rPr>
              <a:t>ptions are left open to deal with a range of possible different future climates</a:t>
            </a:r>
            <a:endParaRPr lang="en-GB" sz="1600" dirty="0" smtClean="0">
              <a:latin typeface="Arial" charset="0"/>
              <a:ea typeface="Arial" charset="0"/>
              <a:cs typeface="Arial" charset="0"/>
            </a:endParaRPr>
          </a:p>
          <a:p>
            <a:endParaRPr lang="es-ES_tradnl" dirty="0"/>
          </a:p>
        </p:txBody>
      </p:sp>
      <p:sp>
        <p:nvSpPr>
          <p:cNvPr id="4" name="Header Placeholder 3"/>
          <p:cNvSpPr>
            <a:spLocks noGrp="1"/>
          </p:cNvSpPr>
          <p:nvPr>
            <p:ph type="hdr" sz="quarter" idx="10"/>
          </p:nvPr>
        </p:nvSpPr>
        <p:spPr>
          <a:xfrm>
            <a:off x="0" y="0"/>
            <a:ext cx="6797675" cy="496411"/>
          </a:xfrm>
          <a:prstGeom prst="rect">
            <a:avLst/>
          </a:prstGeom>
        </p:spPr>
        <p:txBody>
          <a:bodyPr/>
          <a:lstStyle/>
          <a:p>
            <a:endParaRPr lang="en-GB"/>
          </a:p>
        </p:txBody>
      </p:sp>
      <p:sp>
        <p:nvSpPr>
          <p:cNvPr id="5" name="Footer Placeholder 4"/>
          <p:cNvSpPr>
            <a:spLocks noGrp="1"/>
          </p:cNvSpPr>
          <p:nvPr>
            <p:ph type="ftr" sz="quarter" idx="11"/>
          </p:nvPr>
        </p:nvSpPr>
        <p:spPr>
          <a:xfrm>
            <a:off x="0" y="9430091"/>
            <a:ext cx="6797675" cy="496411"/>
          </a:xfrm>
          <a:prstGeom prst="rect">
            <a:avLst/>
          </a:prstGeom>
        </p:spPr>
        <p:txBody>
          <a:bodyPr/>
          <a:lstStyle/>
          <a:p>
            <a:endParaRPr lang="es-ES_tradnl"/>
          </a:p>
        </p:txBody>
      </p:sp>
      <p:sp>
        <p:nvSpPr>
          <p:cNvPr id="6" name="Slide Number Placeholder 5"/>
          <p:cNvSpPr>
            <a:spLocks noGrp="1"/>
          </p:cNvSpPr>
          <p:nvPr>
            <p:ph type="sldNum" sz="quarter" idx="12"/>
          </p:nvPr>
        </p:nvSpPr>
        <p:spPr>
          <a:xfrm>
            <a:off x="3850443" y="9430091"/>
            <a:ext cx="2945659" cy="496411"/>
          </a:xfrm>
          <a:prstGeom prst="rect">
            <a:avLst/>
          </a:prstGeom>
        </p:spPr>
        <p:txBody>
          <a:bodyPr/>
          <a:lstStyle/>
          <a:p>
            <a:fld id="{3528BC31-F7AE-4C3D-B20A-B090B981A1EF}" type="slidenum">
              <a:rPr lang="en-GB" smtClean="0"/>
              <a:t>27</a:t>
            </a:fld>
            <a:endParaRPr lang="en-GB"/>
          </a:p>
        </p:txBody>
      </p:sp>
    </p:spTree>
    <p:extLst>
      <p:ext uri="{BB962C8B-B14F-4D97-AF65-F5344CB8AC3E}">
        <p14:creationId xmlns:p14="http://schemas.microsoft.com/office/powerpoint/2010/main" val="15470345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s-ES_tradnl"/>
          </a:p>
        </p:txBody>
      </p:sp>
      <p:sp>
        <p:nvSpPr>
          <p:cNvPr id="4" name="Header Placeholder 3"/>
          <p:cNvSpPr>
            <a:spLocks noGrp="1"/>
          </p:cNvSpPr>
          <p:nvPr>
            <p:ph type="hdr" sz="quarter" idx="10"/>
          </p:nvPr>
        </p:nvSpPr>
        <p:spPr>
          <a:xfrm>
            <a:off x="0" y="0"/>
            <a:ext cx="6797675" cy="496411"/>
          </a:xfrm>
          <a:prstGeom prst="rect">
            <a:avLst/>
          </a:prstGeom>
        </p:spPr>
        <p:txBody>
          <a:bodyPr/>
          <a:lstStyle/>
          <a:p>
            <a:endParaRPr lang="en-GB"/>
          </a:p>
        </p:txBody>
      </p:sp>
      <p:sp>
        <p:nvSpPr>
          <p:cNvPr id="5" name="Footer Placeholder 4"/>
          <p:cNvSpPr>
            <a:spLocks noGrp="1"/>
          </p:cNvSpPr>
          <p:nvPr>
            <p:ph type="ftr" sz="quarter" idx="11"/>
          </p:nvPr>
        </p:nvSpPr>
        <p:spPr>
          <a:xfrm>
            <a:off x="0" y="9430091"/>
            <a:ext cx="6797675" cy="496411"/>
          </a:xfrm>
          <a:prstGeom prst="rect">
            <a:avLst/>
          </a:prstGeom>
        </p:spPr>
        <p:txBody>
          <a:bodyPr/>
          <a:lstStyle/>
          <a:p>
            <a:endParaRPr lang="es-ES_tradnl"/>
          </a:p>
        </p:txBody>
      </p:sp>
      <p:sp>
        <p:nvSpPr>
          <p:cNvPr id="6" name="Slide Number Placeholder 5"/>
          <p:cNvSpPr>
            <a:spLocks noGrp="1"/>
          </p:cNvSpPr>
          <p:nvPr>
            <p:ph type="sldNum" sz="quarter" idx="12"/>
          </p:nvPr>
        </p:nvSpPr>
        <p:spPr>
          <a:xfrm>
            <a:off x="3850443" y="9430091"/>
            <a:ext cx="2945659" cy="496411"/>
          </a:xfrm>
          <a:prstGeom prst="rect">
            <a:avLst/>
          </a:prstGeom>
        </p:spPr>
        <p:txBody>
          <a:bodyPr/>
          <a:lstStyle/>
          <a:p>
            <a:fld id="{3528BC31-F7AE-4C3D-B20A-B090B981A1EF}" type="slidenum">
              <a:rPr lang="en-GB" smtClean="0"/>
              <a:t>28</a:t>
            </a:fld>
            <a:endParaRPr lang="en-GB"/>
          </a:p>
        </p:txBody>
      </p:sp>
    </p:spTree>
    <p:extLst>
      <p:ext uri="{BB962C8B-B14F-4D97-AF65-F5344CB8AC3E}">
        <p14:creationId xmlns:p14="http://schemas.microsoft.com/office/powerpoint/2010/main" val="12001796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s-ES_tradnl"/>
          </a:p>
        </p:txBody>
      </p:sp>
      <p:sp>
        <p:nvSpPr>
          <p:cNvPr id="4" name="Header Placeholder 3"/>
          <p:cNvSpPr>
            <a:spLocks noGrp="1"/>
          </p:cNvSpPr>
          <p:nvPr>
            <p:ph type="hdr" sz="quarter" idx="10"/>
          </p:nvPr>
        </p:nvSpPr>
        <p:spPr>
          <a:xfrm>
            <a:off x="0" y="0"/>
            <a:ext cx="6797675" cy="496411"/>
          </a:xfrm>
          <a:prstGeom prst="rect">
            <a:avLst/>
          </a:prstGeom>
        </p:spPr>
        <p:txBody>
          <a:bodyPr/>
          <a:lstStyle/>
          <a:p>
            <a:endParaRPr lang="en-GB"/>
          </a:p>
        </p:txBody>
      </p:sp>
      <p:sp>
        <p:nvSpPr>
          <p:cNvPr id="5" name="Footer Placeholder 4"/>
          <p:cNvSpPr>
            <a:spLocks noGrp="1"/>
          </p:cNvSpPr>
          <p:nvPr>
            <p:ph type="ftr" sz="quarter" idx="11"/>
          </p:nvPr>
        </p:nvSpPr>
        <p:spPr>
          <a:xfrm>
            <a:off x="0" y="9430091"/>
            <a:ext cx="6797675" cy="496411"/>
          </a:xfrm>
          <a:prstGeom prst="rect">
            <a:avLst/>
          </a:prstGeom>
        </p:spPr>
        <p:txBody>
          <a:bodyPr/>
          <a:lstStyle/>
          <a:p>
            <a:endParaRPr lang="es-ES_tradnl"/>
          </a:p>
        </p:txBody>
      </p:sp>
      <p:sp>
        <p:nvSpPr>
          <p:cNvPr id="6" name="Slide Number Placeholder 5"/>
          <p:cNvSpPr>
            <a:spLocks noGrp="1"/>
          </p:cNvSpPr>
          <p:nvPr>
            <p:ph type="sldNum" sz="quarter" idx="12"/>
          </p:nvPr>
        </p:nvSpPr>
        <p:spPr>
          <a:xfrm>
            <a:off x="3850443" y="9430091"/>
            <a:ext cx="2945659" cy="496411"/>
          </a:xfrm>
          <a:prstGeom prst="rect">
            <a:avLst/>
          </a:prstGeom>
        </p:spPr>
        <p:txBody>
          <a:bodyPr/>
          <a:lstStyle/>
          <a:p>
            <a:fld id="{3528BC31-F7AE-4C3D-B20A-B090B981A1EF}" type="slidenum">
              <a:rPr lang="en-GB" smtClean="0"/>
              <a:t>29</a:t>
            </a:fld>
            <a:endParaRPr lang="en-GB"/>
          </a:p>
        </p:txBody>
      </p:sp>
    </p:spTree>
    <p:extLst>
      <p:ext uri="{BB962C8B-B14F-4D97-AF65-F5344CB8AC3E}">
        <p14:creationId xmlns:p14="http://schemas.microsoft.com/office/powerpoint/2010/main" val="136870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sz="1200" b="0" dirty="0" smtClean="0">
                <a:solidFill>
                  <a:srgbClr val="000099"/>
                </a:solidFill>
              </a:rPr>
              <a:t>Italy is located in one of most vulnerable areas in Europe. </a:t>
            </a:r>
            <a:r>
              <a:rPr lang="en-US" sz="1200" b="1" u="none" kern="1200" baseline="0" dirty="0" smtClean="0">
                <a:solidFill>
                  <a:schemeClr val="tx1"/>
                </a:solidFill>
                <a:latin typeface="+mn-lt"/>
                <a:ea typeface="+mn-ea"/>
                <a:cs typeface="+mn-cs"/>
              </a:rPr>
              <a:t>As a Mediterranean country, Italy expects particularly negative impacts over the next decades</a:t>
            </a:r>
            <a:r>
              <a:rPr lang="en-US" sz="1200" b="0" u="none" kern="1200" baseline="0" dirty="0" smtClean="0">
                <a:solidFill>
                  <a:schemeClr val="tx1"/>
                </a:solidFill>
                <a:latin typeface="+mn-lt"/>
                <a:ea typeface="+mn-ea"/>
                <a:cs typeface="+mn-cs"/>
              </a:rPr>
              <a:t> (mainly associated to exceptional T rise, increased frequency of extreme events and reduced annual precipitation and river flow) </a:t>
            </a:r>
            <a:r>
              <a:rPr lang="en-US" sz="1200" b="1" u="none" kern="1200" baseline="0" dirty="0" smtClean="0">
                <a:solidFill>
                  <a:schemeClr val="tx1"/>
                </a:solidFill>
                <a:latin typeface="+mn-lt"/>
                <a:ea typeface="+mn-ea"/>
                <a:cs typeface="+mn-cs"/>
              </a:rPr>
              <a:t>that will increase its vulnerability</a:t>
            </a:r>
            <a:endParaRPr lang="en-US" sz="1200" b="0" dirty="0" smtClean="0">
              <a:solidFill>
                <a:srgbClr val="000099"/>
              </a:solidFill>
            </a:endParaRPr>
          </a:p>
          <a:p>
            <a:endParaRPr lang="en-US" sz="1200" b="0" dirty="0" smtClean="0">
              <a:solidFill>
                <a:srgbClr val="000099"/>
              </a:solidFill>
            </a:endParaRPr>
          </a:p>
        </p:txBody>
      </p:sp>
    </p:spTree>
    <p:extLst>
      <p:ext uri="{BB962C8B-B14F-4D97-AF65-F5344CB8AC3E}">
        <p14:creationId xmlns:p14="http://schemas.microsoft.com/office/powerpoint/2010/main" val="19703947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766281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83664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The</a:t>
            </a:r>
            <a:r>
              <a:rPr lang="en-US" baseline="0" dirty="0" smtClean="0"/>
              <a:t> NAS has not binding legal status.</a:t>
            </a:r>
            <a:endParaRPr lang="en-US" dirty="0"/>
          </a:p>
        </p:txBody>
      </p:sp>
    </p:spTree>
    <p:extLst>
      <p:ext uri="{BB962C8B-B14F-4D97-AF65-F5344CB8AC3E}">
        <p14:creationId xmlns:p14="http://schemas.microsoft.com/office/powerpoint/2010/main" val="228618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The</a:t>
            </a:r>
            <a:r>
              <a:rPr lang="en-US" baseline="0" dirty="0" smtClean="0"/>
              <a:t> NAS has not binding legal status.</a:t>
            </a:r>
            <a:endParaRPr lang="en-US" dirty="0"/>
          </a:p>
        </p:txBody>
      </p:sp>
    </p:spTree>
    <p:extLst>
      <p:ext uri="{BB962C8B-B14F-4D97-AF65-F5344CB8AC3E}">
        <p14:creationId xmlns:p14="http://schemas.microsoft.com/office/powerpoint/2010/main" val="2033137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sz="1200" dirty="0" smtClean="0"/>
              <a:t>The concept of the Italian NAS was defined around </a:t>
            </a:r>
            <a:r>
              <a:rPr lang="en-US" altLang="en-US" sz="1200" b="1" dirty="0" smtClean="0">
                <a:solidFill>
                  <a:srgbClr val="003399"/>
                </a:solidFill>
              </a:rPr>
              <a:t>October 2011 </a:t>
            </a:r>
            <a:r>
              <a:rPr lang="en-US" altLang="en-US" sz="1200" dirty="0" smtClean="0"/>
              <a:t>and adopted in </a:t>
            </a:r>
            <a:r>
              <a:rPr lang="en-US" altLang="en-US" sz="1200" b="1" dirty="0" smtClean="0">
                <a:solidFill>
                  <a:srgbClr val="003399"/>
                </a:solidFill>
              </a:rPr>
              <a:t>July 2012</a:t>
            </a:r>
            <a:endParaRPr lang="en-US" altLang="en-US" sz="1200" dirty="0" smtClean="0"/>
          </a:p>
          <a:p>
            <a:pPr>
              <a:buFont typeface="Arial" charset="0"/>
              <a:buNone/>
            </a:pPr>
            <a:endParaRPr lang="en-US" altLang="en-US" sz="800" dirty="0" smtClean="0"/>
          </a:p>
          <a:p>
            <a:r>
              <a:rPr lang="en-US" altLang="en-US" sz="1200" dirty="0" smtClean="0"/>
              <a:t>The </a:t>
            </a:r>
            <a:r>
              <a:rPr lang="en-US" altLang="en-US" sz="1200" b="1" dirty="0" smtClean="0">
                <a:solidFill>
                  <a:srgbClr val="003399"/>
                </a:solidFill>
              </a:rPr>
              <a:t>EU NAS Guidance </a:t>
            </a:r>
            <a:r>
              <a:rPr lang="en-US" altLang="en-US" sz="1200" dirty="0" smtClean="0"/>
              <a:t>was released on </a:t>
            </a:r>
            <a:r>
              <a:rPr lang="en-US" altLang="en-US" sz="1200" b="1" dirty="0" smtClean="0">
                <a:solidFill>
                  <a:srgbClr val="003399"/>
                </a:solidFill>
              </a:rPr>
              <a:t>April 16</a:t>
            </a:r>
            <a:r>
              <a:rPr lang="en-US" altLang="en-US" sz="1200" b="1" baseline="30000" dirty="0" smtClean="0">
                <a:solidFill>
                  <a:srgbClr val="003399"/>
                </a:solidFill>
              </a:rPr>
              <a:t>th</a:t>
            </a:r>
            <a:r>
              <a:rPr lang="en-US" altLang="en-US" sz="1200" b="1" dirty="0" smtClean="0">
                <a:solidFill>
                  <a:srgbClr val="003399"/>
                </a:solidFill>
              </a:rPr>
              <a:t>  2013</a:t>
            </a:r>
            <a:endParaRPr lang="en-US" altLang="en-US" sz="800" dirty="0" smtClean="0"/>
          </a:p>
          <a:p>
            <a:pPr>
              <a:buFont typeface="Arial" charset="0"/>
              <a:buNone/>
            </a:pPr>
            <a:endParaRPr lang="en-US" altLang="en-US" sz="800" dirty="0" smtClean="0"/>
          </a:p>
          <a:p>
            <a:r>
              <a:rPr lang="en-US" altLang="en-US" sz="1200" dirty="0" smtClean="0"/>
              <a:t>The Italian NAS fulfills </a:t>
            </a:r>
            <a:r>
              <a:rPr lang="en-US" altLang="en-US" sz="1200" b="1" u="sng" dirty="0" smtClean="0">
                <a:solidFill>
                  <a:srgbClr val="003399"/>
                </a:solidFill>
              </a:rPr>
              <a:t>Step 1 to 4 </a:t>
            </a:r>
            <a:r>
              <a:rPr lang="en-US" altLang="en-US" sz="1200" dirty="0" smtClean="0"/>
              <a:t>of EU NAS Guidance</a:t>
            </a:r>
          </a:p>
          <a:p>
            <a:pPr>
              <a:buFont typeface="Arial" charset="0"/>
              <a:buNone/>
            </a:pPr>
            <a:endParaRPr lang="en-US" altLang="en-US" sz="800" dirty="0" smtClean="0"/>
          </a:p>
          <a:p>
            <a:r>
              <a:rPr lang="en-US" altLang="en-US" b="1" dirty="0" smtClean="0">
                <a:solidFill>
                  <a:srgbClr val="FF0000"/>
                </a:solidFill>
              </a:rPr>
              <a:t>Need for additional work to fulfill </a:t>
            </a:r>
            <a:r>
              <a:rPr lang="en-US" altLang="en-US" b="1" u="sng" dirty="0" smtClean="0">
                <a:solidFill>
                  <a:srgbClr val="FF0000"/>
                </a:solidFill>
              </a:rPr>
              <a:t>Step 5 – 6</a:t>
            </a:r>
            <a:r>
              <a:rPr lang="en-US" altLang="en-US" b="1" dirty="0" smtClean="0">
                <a:solidFill>
                  <a:srgbClr val="FF0000"/>
                </a:solidFill>
              </a:rPr>
              <a:t>: implementation and monitoring</a:t>
            </a:r>
          </a:p>
          <a:p>
            <a:endParaRPr lang="en-US" dirty="0"/>
          </a:p>
        </p:txBody>
      </p:sp>
    </p:spTree>
    <p:extLst>
      <p:ext uri="{BB962C8B-B14F-4D97-AF65-F5344CB8AC3E}">
        <p14:creationId xmlns:p14="http://schemas.microsoft.com/office/powerpoint/2010/main" val="1735133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16527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sz="1200" b="1" dirty="0" smtClean="0">
                <a:latin typeface="Agency FB" charset="0"/>
              </a:rPr>
              <a:t>The </a:t>
            </a:r>
            <a:r>
              <a:rPr lang="en-US" altLang="en-US" sz="1200" b="1" dirty="0" smtClean="0">
                <a:solidFill>
                  <a:srgbClr val="1A60A6"/>
                </a:solidFill>
                <a:latin typeface="Agency FB" charset="0"/>
              </a:rPr>
              <a:t>Italian Ministry for the Environment, Land and Sea (IMELS)</a:t>
            </a:r>
            <a:r>
              <a:rPr lang="en-US" altLang="en-US" sz="1200" b="1" dirty="0" smtClean="0">
                <a:latin typeface="Agency FB" charset="0"/>
              </a:rPr>
              <a:t> had the primary responsibility for the establishment and preparation of the National Adaptation Strategy. It was supported by</a:t>
            </a:r>
            <a:r>
              <a:rPr lang="en-US" altLang="en-US" sz="1200" b="1" baseline="0" dirty="0" smtClean="0">
                <a:latin typeface="Agency FB" charset="0"/>
              </a:rPr>
              <a:t> CMCC.</a:t>
            </a:r>
          </a:p>
          <a:p>
            <a:endParaRPr lang="en-US" altLang="en-US" sz="1200" b="1" baseline="0" dirty="0" smtClean="0">
              <a:latin typeface="Agency FB" charset="0"/>
            </a:endParaRPr>
          </a:p>
          <a:p>
            <a:r>
              <a:rPr lang="en-US" altLang="en-US" sz="1200" b="1" baseline="0" dirty="0" smtClean="0">
                <a:latin typeface="Agency FB" charset="0"/>
              </a:rPr>
              <a:t>Budget was fairly small (under 50,000 K)</a:t>
            </a:r>
          </a:p>
        </p:txBody>
      </p:sp>
    </p:spTree>
    <p:extLst>
      <p:ext uri="{BB962C8B-B14F-4D97-AF65-F5344CB8AC3E}">
        <p14:creationId xmlns:p14="http://schemas.microsoft.com/office/powerpoint/2010/main" val="1452609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ltLang="en-US" sz="1200" b="1" baseline="0" dirty="0" smtClean="0">
              <a:latin typeface="Agency FB" charset="0"/>
            </a:endParaRPr>
          </a:p>
        </p:txBody>
      </p:sp>
    </p:spTree>
    <p:extLst>
      <p:ext uri="{BB962C8B-B14F-4D97-AF65-F5344CB8AC3E}">
        <p14:creationId xmlns:p14="http://schemas.microsoft.com/office/powerpoint/2010/main" val="1176645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An </a:t>
            </a:r>
            <a:r>
              <a:rPr lang="en-US" sz="1200" i="1" kern="1200" dirty="0" smtClean="0">
                <a:solidFill>
                  <a:schemeClr val="tx1"/>
                </a:solidFill>
                <a:latin typeface="+mn-lt"/>
                <a:ea typeface="+mn-ea"/>
                <a:cs typeface="+mn-cs"/>
              </a:rPr>
              <a:t>Institutional Panel</a:t>
            </a:r>
            <a:r>
              <a:rPr lang="en-US" sz="1200" i="0" kern="1200" dirty="0" smtClean="0">
                <a:solidFill>
                  <a:schemeClr val="tx1"/>
                </a:solidFill>
                <a:latin typeface="+mn-lt"/>
                <a:ea typeface="+mn-ea"/>
                <a:cs typeface="+mn-cs"/>
              </a:rPr>
              <a:t>, coordinated by the Ministry for Environment, Land and Sea, was established in order to contribute to the elaboration of the National Strategy. The Panel involves:</a:t>
            </a:r>
          </a:p>
          <a:p>
            <a:r>
              <a:rPr lang="en-US" sz="1200" i="0" kern="1200" dirty="0" smtClean="0">
                <a:solidFill>
                  <a:schemeClr val="tx1"/>
                </a:solidFill>
                <a:latin typeface="+mn-lt"/>
                <a:ea typeface="+mn-ea"/>
                <a:cs typeface="+mn-cs"/>
              </a:rPr>
              <a:t>Ministry of Economic Development</a:t>
            </a:r>
          </a:p>
          <a:p>
            <a:r>
              <a:rPr lang="en-US" sz="1200" i="0" kern="1200" dirty="0" smtClean="0">
                <a:solidFill>
                  <a:schemeClr val="tx1"/>
                </a:solidFill>
                <a:latin typeface="+mn-lt"/>
                <a:ea typeface="+mn-ea"/>
                <a:cs typeface="+mn-cs"/>
              </a:rPr>
              <a:t>Ministry of Agricultural and Forestry Policies</a:t>
            </a:r>
          </a:p>
          <a:p>
            <a:r>
              <a:rPr lang="en-US" sz="1200" i="0" kern="1200" dirty="0" smtClean="0">
                <a:solidFill>
                  <a:schemeClr val="tx1"/>
                </a:solidFill>
                <a:latin typeface="+mn-lt"/>
                <a:ea typeface="+mn-ea"/>
                <a:cs typeface="+mn-cs"/>
              </a:rPr>
              <a:t>Ministry of Infrastructures and Transport</a:t>
            </a:r>
          </a:p>
          <a:p>
            <a:r>
              <a:rPr lang="en-US" sz="1200" i="0" kern="1200" dirty="0" smtClean="0">
                <a:solidFill>
                  <a:schemeClr val="tx1"/>
                </a:solidFill>
                <a:latin typeface="+mn-lt"/>
                <a:ea typeface="+mn-ea"/>
                <a:cs typeface="+mn-cs"/>
              </a:rPr>
              <a:t>Ministry of Health</a:t>
            </a:r>
          </a:p>
          <a:p>
            <a:r>
              <a:rPr lang="en-US" sz="1200" i="0" kern="1200" dirty="0" smtClean="0">
                <a:solidFill>
                  <a:schemeClr val="tx1"/>
                </a:solidFill>
                <a:latin typeface="+mn-lt"/>
                <a:ea typeface="+mn-ea"/>
                <a:cs typeface="+mn-cs"/>
              </a:rPr>
              <a:t>Ministry of Education, University and Research</a:t>
            </a:r>
          </a:p>
          <a:p>
            <a:r>
              <a:rPr lang="en-US" sz="1200" i="0" kern="1200" dirty="0" smtClean="0">
                <a:solidFill>
                  <a:schemeClr val="tx1"/>
                </a:solidFill>
                <a:latin typeface="+mn-lt"/>
                <a:ea typeface="+mn-ea"/>
                <a:cs typeface="+mn-cs"/>
              </a:rPr>
              <a:t>Ministry of Cultural and Environmental heritages</a:t>
            </a:r>
          </a:p>
          <a:p>
            <a:r>
              <a:rPr lang="en-US" sz="1200" i="0" kern="1200" dirty="0" smtClean="0">
                <a:solidFill>
                  <a:schemeClr val="tx1"/>
                </a:solidFill>
                <a:latin typeface="+mn-lt"/>
                <a:ea typeface="+mn-ea"/>
                <a:cs typeface="+mn-cs"/>
              </a:rPr>
              <a:t>Ministry of Regional affairs and Tourism and Sport</a:t>
            </a:r>
          </a:p>
          <a:p>
            <a:endParaRPr lang="en-US" sz="1200" i="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and institutional stakeholders such as:</a:t>
            </a:r>
          </a:p>
          <a:p>
            <a:r>
              <a:rPr lang="en-US" sz="1200" i="0" kern="1200" dirty="0" smtClean="0">
                <a:solidFill>
                  <a:schemeClr val="tx1"/>
                </a:solidFill>
                <a:latin typeface="+mn-lt"/>
                <a:ea typeface="+mn-ea"/>
                <a:cs typeface="+mn-cs"/>
              </a:rPr>
              <a:t>Dept. of Civil Protection</a:t>
            </a:r>
          </a:p>
          <a:p>
            <a:r>
              <a:rPr lang="en-US" sz="1200" i="0" kern="1200" dirty="0" smtClean="0">
                <a:solidFill>
                  <a:schemeClr val="tx1"/>
                </a:solidFill>
                <a:latin typeface="+mn-lt"/>
                <a:ea typeface="+mn-ea"/>
                <a:cs typeface="+mn-cs"/>
              </a:rPr>
              <a:t>Union of Italian Provinces</a:t>
            </a:r>
          </a:p>
          <a:p>
            <a:r>
              <a:rPr lang="en-US" sz="1200" i="0" kern="1200" dirty="0" smtClean="0">
                <a:solidFill>
                  <a:schemeClr val="tx1"/>
                </a:solidFill>
                <a:latin typeface="+mn-lt"/>
                <a:ea typeface="+mn-ea"/>
                <a:cs typeface="+mn-cs"/>
              </a:rPr>
              <a:t>National Association of Italian Municipalities</a:t>
            </a:r>
          </a:p>
          <a:p>
            <a:r>
              <a:rPr lang="en-US" sz="1200" i="0" kern="1200" dirty="0" smtClean="0">
                <a:solidFill>
                  <a:schemeClr val="tx1"/>
                </a:solidFill>
                <a:latin typeface="+mn-lt"/>
                <a:ea typeface="+mn-ea"/>
                <a:cs typeface="+mn-cs"/>
              </a:rPr>
              <a:t>Italian  Committee of the Regions</a:t>
            </a:r>
            <a:endParaRPr lang="en-US" dirty="0"/>
          </a:p>
        </p:txBody>
      </p:sp>
    </p:spTree>
    <p:extLst>
      <p:ext uri="{BB962C8B-B14F-4D97-AF65-F5344CB8AC3E}">
        <p14:creationId xmlns:p14="http://schemas.microsoft.com/office/powerpoint/2010/main" val="875217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none" kern="1200" baseline="0" dirty="0" smtClean="0">
                <a:solidFill>
                  <a:schemeClr val="tx1"/>
                </a:solidFill>
                <a:latin typeface="+mn-lt"/>
                <a:ea typeface="+mn-ea"/>
                <a:cs typeface="+mn-cs"/>
              </a:rPr>
              <a:t>Assumption: stakeholders participation is key when developing and implementing adaptation to guarantee efficiency, commitment as well as social justice</a:t>
            </a:r>
          </a:p>
          <a:p>
            <a:r>
              <a:rPr lang="nb-NO" sz="1200" u="none" kern="1200" baseline="0" dirty="0" smtClean="0">
                <a:solidFill>
                  <a:schemeClr val="tx1"/>
                </a:solidFill>
                <a:latin typeface="+mn-lt"/>
                <a:ea typeface="+mn-ea"/>
                <a:cs typeface="+mn-cs"/>
              </a:rPr>
              <a:t>(Bauer et al., 2012; Preston et al., 2011; Smith et al., 2009; </a:t>
            </a:r>
            <a:r>
              <a:rPr lang="nb-NO" sz="1200" u="none" kern="1200" baseline="0" dirty="0" err="1" smtClean="0">
                <a:solidFill>
                  <a:schemeClr val="tx1"/>
                </a:solidFill>
                <a:latin typeface="+mn-lt"/>
                <a:ea typeface="+mn-ea"/>
                <a:cs typeface="+mn-cs"/>
              </a:rPr>
              <a:t>Paavola</a:t>
            </a:r>
            <a:r>
              <a:rPr lang="nb-NO" sz="1200" u="none" kern="1200" baseline="0" dirty="0" smtClean="0">
                <a:solidFill>
                  <a:schemeClr val="tx1"/>
                </a:solidFill>
                <a:latin typeface="+mn-lt"/>
                <a:ea typeface="+mn-ea"/>
                <a:cs typeface="+mn-cs"/>
              </a:rPr>
              <a:t>, 2008; </a:t>
            </a:r>
            <a:r>
              <a:rPr lang="nb-NO" sz="1200" u="none" kern="1200" baseline="0" dirty="0" err="1" smtClean="0">
                <a:solidFill>
                  <a:schemeClr val="tx1"/>
                </a:solidFill>
                <a:latin typeface="+mn-lt"/>
                <a:ea typeface="+mn-ea"/>
                <a:cs typeface="+mn-cs"/>
              </a:rPr>
              <a:t>Beierle</a:t>
            </a:r>
            <a:r>
              <a:rPr lang="nb-NO" sz="1200" u="none" kern="1200" baseline="0" dirty="0" smtClean="0">
                <a:solidFill>
                  <a:schemeClr val="tx1"/>
                </a:solidFill>
                <a:latin typeface="+mn-lt"/>
                <a:ea typeface="+mn-ea"/>
                <a:cs typeface="+mn-cs"/>
              </a:rPr>
              <a:t> &amp; </a:t>
            </a:r>
            <a:r>
              <a:rPr lang="nb-NO" sz="1200" u="none" kern="1200" baseline="0" dirty="0" err="1" smtClean="0">
                <a:solidFill>
                  <a:schemeClr val="tx1"/>
                </a:solidFill>
                <a:latin typeface="+mn-lt"/>
                <a:ea typeface="+mn-ea"/>
                <a:cs typeface="+mn-cs"/>
              </a:rPr>
              <a:t>Cayford</a:t>
            </a:r>
            <a:r>
              <a:rPr lang="nb-NO" sz="1200" u="none" kern="1200" baseline="0" dirty="0" smtClean="0">
                <a:solidFill>
                  <a:schemeClr val="tx1"/>
                </a:solidFill>
                <a:latin typeface="+mn-lt"/>
                <a:ea typeface="+mn-ea"/>
                <a:cs typeface="+mn-cs"/>
              </a:rPr>
              <a:t>, 2002; Reed, 2008)</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561314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none" kern="1200" baseline="0" dirty="0" smtClean="0">
                <a:solidFill>
                  <a:schemeClr val="tx1"/>
                </a:solidFill>
                <a:latin typeface="+mn-lt"/>
                <a:ea typeface="+mn-ea"/>
                <a:cs typeface="+mn-cs"/>
              </a:rPr>
              <a:t>Assumption: stakeholders participation is key when developing and implementing adaptation to guarantee efficiency, commitment as well as social justice</a:t>
            </a:r>
          </a:p>
          <a:p>
            <a:r>
              <a:rPr lang="nb-NO" sz="1200" u="none" kern="1200" baseline="0" dirty="0" smtClean="0">
                <a:solidFill>
                  <a:schemeClr val="tx1"/>
                </a:solidFill>
                <a:latin typeface="+mn-lt"/>
                <a:ea typeface="+mn-ea"/>
                <a:cs typeface="+mn-cs"/>
              </a:rPr>
              <a:t>(Bauer et al., 2012; Preston et al., 2011; Smith et al., 2009; </a:t>
            </a:r>
            <a:r>
              <a:rPr lang="nb-NO" sz="1200" u="none" kern="1200" baseline="0" dirty="0" err="1" smtClean="0">
                <a:solidFill>
                  <a:schemeClr val="tx1"/>
                </a:solidFill>
                <a:latin typeface="+mn-lt"/>
                <a:ea typeface="+mn-ea"/>
                <a:cs typeface="+mn-cs"/>
              </a:rPr>
              <a:t>Paavola</a:t>
            </a:r>
            <a:r>
              <a:rPr lang="nb-NO" sz="1200" u="none" kern="1200" baseline="0" dirty="0" smtClean="0">
                <a:solidFill>
                  <a:schemeClr val="tx1"/>
                </a:solidFill>
                <a:latin typeface="+mn-lt"/>
                <a:ea typeface="+mn-ea"/>
                <a:cs typeface="+mn-cs"/>
              </a:rPr>
              <a:t>, 2008; </a:t>
            </a:r>
            <a:r>
              <a:rPr lang="nb-NO" sz="1200" u="none" kern="1200" baseline="0" dirty="0" err="1" smtClean="0">
                <a:solidFill>
                  <a:schemeClr val="tx1"/>
                </a:solidFill>
                <a:latin typeface="+mn-lt"/>
                <a:ea typeface="+mn-ea"/>
                <a:cs typeface="+mn-cs"/>
              </a:rPr>
              <a:t>Beierle</a:t>
            </a:r>
            <a:r>
              <a:rPr lang="nb-NO" sz="1200" u="none" kern="1200" baseline="0" dirty="0" smtClean="0">
                <a:solidFill>
                  <a:schemeClr val="tx1"/>
                </a:solidFill>
                <a:latin typeface="+mn-lt"/>
                <a:ea typeface="+mn-ea"/>
                <a:cs typeface="+mn-cs"/>
              </a:rPr>
              <a:t> &amp; </a:t>
            </a:r>
            <a:r>
              <a:rPr lang="nb-NO" sz="1200" u="none" kern="1200" baseline="0" dirty="0" err="1" smtClean="0">
                <a:solidFill>
                  <a:schemeClr val="tx1"/>
                </a:solidFill>
                <a:latin typeface="+mn-lt"/>
                <a:ea typeface="+mn-ea"/>
                <a:cs typeface="+mn-cs"/>
              </a:rPr>
              <a:t>Cayford</a:t>
            </a:r>
            <a:r>
              <a:rPr lang="nb-NO" sz="1200" u="none" kern="1200" baseline="0" dirty="0" smtClean="0">
                <a:solidFill>
                  <a:schemeClr val="tx1"/>
                </a:solidFill>
                <a:latin typeface="+mn-lt"/>
                <a:ea typeface="+mn-ea"/>
                <a:cs typeface="+mn-cs"/>
              </a:rPr>
              <a:t>, 2002; Reed, 2008)</a:t>
            </a:r>
            <a:endParaRPr lang="en-US" dirty="0" smtClean="0"/>
          </a:p>
          <a:p>
            <a:endParaRPr lang="en-US" sz="1200" b="1" u="none" kern="1200" baseline="0" dirty="0" smtClean="0">
              <a:solidFill>
                <a:schemeClr val="tx1"/>
              </a:solidFill>
              <a:latin typeface="+mn-lt"/>
              <a:ea typeface="+mn-ea"/>
              <a:cs typeface="+mn-cs"/>
            </a:endParaRPr>
          </a:p>
          <a:p>
            <a:r>
              <a:rPr lang="en-US" sz="1200" b="1" u="none" kern="1200" baseline="0" dirty="0" smtClean="0">
                <a:solidFill>
                  <a:schemeClr val="tx1"/>
                </a:solidFill>
                <a:latin typeface="+mn-lt"/>
                <a:ea typeface="+mn-ea"/>
                <a:cs typeface="+mn-cs"/>
              </a:rPr>
              <a:t>Design of the questionnaire Q1</a:t>
            </a:r>
            <a:r>
              <a:rPr lang="en-US" sz="1200" b="0" u="none" kern="1200" baseline="0" dirty="0" smtClean="0">
                <a:solidFill>
                  <a:schemeClr val="tx1"/>
                </a:solidFill>
                <a:latin typeface="+mn-lt"/>
                <a:ea typeface="+mn-ea"/>
                <a:cs typeface="+mn-cs"/>
              </a:rPr>
              <a:t> based on example of consultative processes on climate change and national documents (23 queries, mostly closed, multiple-choice or scale of liking; pop-up glossary)</a:t>
            </a:r>
          </a:p>
          <a:p>
            <a:r>
              <a:rPr lang="en-US" sz="1200" b="1" u="none" kern="1200" baseline="0" dirty="0" smtClean="0">
                <a:solidFill>
                  <a:schemeClr val="tx1"/>
                </a:solidFill>
                <a:latin typeface="+mn-lt"/>
                <a:ea typeface="+mn-ea"/>
                <a:cs typeface="+mn-cs"/>
              </a:rPr>
              <a:t>Q1 on-line (1 Oct-15 Nov 2012)</a:t>
            </a:r>
            <a:r>
              <a:rPr lang="en-US" sz="1200" b="0" u="none" kern="1200" baseline="0" dirty="0" smtClean="0">
                <a:solidFill>
                  <a:schemeClr val="tx1"/>
                </a:solidFill>
                <a:latin typeface="+mn-lt"/>
                <a:ea typeface="+mn-ea"/>
                <a:cs typeface="+mn-cs"/>
              </a:rPr>
              <a:t> open to all and advertised by MATTM and CMCC</a:t>
            </a:r>
          </a:p>
          <a:p>
            <a:r>
              <a:rPr lang="en-US" sz="1200" b="0" u="none" kern="1200" baseline="0" dirty="0" smtClean="0">
                <a:solidFill>
                  <a:schemeClr val="tx1"/>
                </a:solidFill>
                <a:latin typeface="+mn-lt"/>
                <a:ea typeface="+mn-ea"/>
                <a:cs typeface="+mn-cs"/>
              </a:rPr>
              <a:t>Identification and invitation of </a:t>
            </a:r>
            <a:r>
              <a:rPr lang="en-US" sz="1200" b="1" u="none" kern="1200" baseline="0" dirty="0" smtClean="0">
                <a:solidFill>
                  <a:schemeClr val="tx1"/>
                </a:solidFill>
                <a:latin typeface="+mn-lt"/>
                <a:ea typeface="+mn-ea"/>
                <a:cs typeface="+mn-cs"/>
              </a:rPr>
              <a:t>expert stakeholders on adaptation </a:t>
            </a:r>
            <a:r>
              <a:rPr lang="en-US" sz="1200" b="0" u="none" kern="1200" baseline="0" dirty="0" smtClean="0">
                <a:solidFill>
                  <a:schemeClr val="tx1"/>
                </a:solidFill>
                <a:latin typeface="+mn-lt"/>
                <a:ea typeface="+mn-ea"/>
                <a:cs typeface="+mn-cs"/>
              </a:rPr>
              <a:t>(professionals, academia, non-governmental org, business)</a:t>
            </a:r>
          </a:p>
          <a:p>
            <a:r>
              <a:rPr lang="en-US" sz="1200" b="1" u="none" kern="1200" baseline="0" dirty="0" smtClean="0">
                <a:solidFill>
                  <a:schemeClr val="tx1"/>
                </a:solidFill>
                <a:latin typeface="+mn-lt"/>
                <a:ea typeface="+mn-ea"/>
                <a:cs typeface="+mn-cs"/>
              </a:rPr>
              <a:t>Elaboration of responses</a:t>
            </a:r>
            <a:r>
              <a:rPr lang="en-US" sz="1200" b="0" u="none" kern="1200" baseline="0" dirty="0" smtClean="0">
                <a:solidFill>
                  <a:schemeClr val="tx1"/>
                </a:solidFill>
                <a:latin typeface="+mn-lt"/>
                <a:ea typeface="+mn-ea"/>
                <a:cs typeface="+mn-cs"/>
              </a:rPr>
              <a:t> (spread-sheet, open-ended answers </a:t>
            </a:r>
            <a:r>
              <a:rPr lang="en-US" sz="1200" b="0" u="none" kern="1200" baseline="0" dirty="0" err="1" smtClean="0">
                <a:solidFill>
                  <a:schemeClr val="tx1"/>
                </a:solidFill>
                <a:latin typeface="+mn-lt"/>
                <a:ea typeface="+mn-ea"/>
                <a:cs typeface="+mn-cs"/>
              </a:rPr>
              <a:t>analysed</a:t>
            </a:r>
            <a:r>
              <a:rPr lang="en-US" sz="1200" b="0" u="none" kern="1200" baseline="0" dirty="0" smtClean="0">
                <a:solidFill>
                  <a:schemeClr val="tx1"/>
                </a:solidFill>
                <a:latin typeface="+mn-lt"/>
                <a:ea typeface="+mn-ea"/>
                <a:cs typeface="+mn-cs"/>
              </a:rPr>
              <a:t> through “clouds” to see most recurrent opinions)</a:t>
            </a:r>
          </a:p>
          <a:p>
            <a:endParaRPr lang="en-US" sz="1200" b="0" u="none" kern="1200" baseline="0" dirty="0" smtClean="0">
              <a:solidFill>
                <a:schemeClr val="tx1"/>
              </a:solidFill>
              <a:latin typeface="+mn-lt"/>
              <a:ea typeface="+mn-ea"/>
              <a:cs typeface="+mn-cs"/>
            </a:endParaRPr>
          </a:p>
          <a:p>
            <a:r>
              <a:rPr lang="en-US" sz="1200" b="1" u="none" kern="1200" baseline="0" dirty="0" smtClean="0">
                <a:solidFill>
                  <a:schemeClr val="tx1"/>
                </a:solidFill>
                <a:latin typeface="+mn-lt"/>
                <a:ea typeface="+mn-ea"/>
                <a:cs typeface="+mn-cs"/>
              </a:rPr>
              <a:t>Need to clarify some results of Q1</a:t>
            </a:r>
            <a:r>
              <a:rPr lang="en-US" sz="1200" b="0" u="none" kern="1200" baseline="0" dirty="0" smtClean="0">
                <a:solidFill>
                  <a:schemeClr val="tx1"/>
                </a:solidFill>
                <a:latin typeface="+mn-lt"/>
                <a:ea typeface="+mn-ea"/>
                <a:cs typeface="+mn-cs"/>
              </a:rPr>
              <a:t>: greatest share of respondents from only 4 sectors (Forestry, Biodiversity, Agriculture, Energy); unclear opinions on behavioral changes and sustainable use of resources; preference to mitigation-relevant options in closed questions</a:t>
            </a:r>
          </a:p>
          <a:p>
            <a:r>
              <a:rPr lang="en-US" sz="1200" b="1" u="none" kern="1200" baseline="0" dirty="0" smtClean="0">
                <a:solidFill>
                  <a:schemeClr val="tx1"/>
                </a:solidFill>
                <a:latin typeface="+mn-lt"/>
                <a:ea typeface="+mn-ea"/>
                <a:cs typeface="+mn-cs"/>
              </a:rPr>
              <a:t>Design of targeted interviews Q2</a:t>
            </a:r>
            <a:r>
              <a:rPr lang="en-US" sz="1200" b="0" u="none" kern="1200" baseline="0" dirty="0" smtClean="0">
                <a:solidFill>
                  <a:schemeClr val="tx1"/>
                </a:solidFill>
                <a:latin typeface="+mn-lt"/>
                <a:ea typeface="+mn-ea"/>
                <a:cs typeface="+mn-cs"/>
              </a:rPr>
              <a:t> (5 open-ended questions)</a:t>
            </a:r>
          </a:p>
          <a:p>
            <a:r>
              <a:rPr lang="en-US" sz="1200" b="1" u="none" kern="1200" baseline="0" dirty="0" smtClean="0">
                <a:solidFill>
                  <a:schemeClr val="tx1"/>
                </a:solidFill>
                <a:latin typeface="+mn-lt"/>
                <a:ea typeface="+mn-ea"/>
                <a:cs typeface="+mn-cs"/>
              </a:rPr>
              <a:t>Selection of stakeholders</a:t>
            </a:r>
            <a:r>
              <a:rPr lang="en-US" sz="1200" b="0" u="none" kern="1200" baseline="0" dirty="0" smtClean="0">
                <a:solidFill>
                  <a:schemeClr val="tx1"/>
                </a:solidFill>
                <a:latin typeface="+mn-lt"/>
                <a:ea typeface="+mn-ea"/>
                <a:cs typeface="+mn-cs"/>
              </a:rPr>
              <a:t> from the 4 most represented sectors</a:t>
            </a:r>
          </a:p>
          <a:p>
            <a:r>
              <a:rPr lang="en-US" sz="1200" b="1" u="none" kern="1200" baseline="0" dirty="0" smtClean="0">
                <a:solidFill>
                  <a:schemeClr val="tx1"/>
                </a:solidFill>
                <a:latin typeface="+mn-lt"/>
                <a:ea typeface="+mn-ea"/>
                <a:cs typeface="+mn-cs"/>
              </a:rPr>
              <a:t>Submission of oral/written interviews (June 2013)</a:t>
            </a:r>
          </a:p>
          <a:p>
            <a:r>
              <a:rPr lang="en-US" sz="1200" b="1" u="none" kern="1200" baseline="0" dirty="0" smtClean="0">
                <a:solidFill>
                  <a:schemeClr val="tx1"/>
                </a:solidFill>
                <a:latin typeface="+mn-lt"/>
                <a:ea typeface="+mn-ea"/>
                <a:cs typeface="+mn-cs"/>
              </a:rPr>
              <a:t>Elaboration of results</a:t>
            </a:r>
            <a:r>
              <a:rPr lang="en-US" sz="1200" b="0" u="none" kern="1200" baseline="0" dirty="0" smtClean="0">
                <a:solidFill>
                  <a:schemeClr val="tx1"/>
                </a:solidFill>
                <a:latin typeface="+mn-lt"/>
                <a:ea typeface="+mn-ea"/>
                <a:cs typeface="+mn-cs"/>
              </a:rPr>
              <a:t>, synthesis of main and specific messages (17 full answers)</a:t>
            </a:r>
            <a:endParaRPr lang="en-US" dirty="0"/>
          </a:p>
        </p:txBody>
      </p:sp>
    </p:spTree>
    <p:extLst>
      <p:ext uri="{BB962C8B-B14F-4D97-AF65-F5344CB8AC3E}">
        <p14:creationId xmlns:p14="http://schemas.microsoft.com/office/powerpoint/2010/main" val="1551395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Climalia">
    <p:bg>
      <p:bgPr>
        <a:solidFill>
          <a:srgbClr val="003C8C"/>
        </a:solidFill>
        <a:effectLst/>
      </p:bgPr>
    </p:bg>
    <p:spTree>
      <p:nvGrpSpPr>
        <p:cNvPr id="1" name="Shape 8"/>
        <p:cNvGrpSpPr/>
        <p:nvPr/>
      </p:nvGrpSpPr>
      <p:grpSpPr>
        <a:xfrm>
          <a:off x="0" y="0"/>
          <a:ext cx="0" cy="0"/>
          <a:chOff x="0" y="0"/>
          <a:chExt cx="0" cy="0"/>
        </a:xfrm>
      </p:grpSpPr>
      <p:pic>
        <p:nvPicPr>
          <p:cNvPr id="9" name="Shape 9"/>
          <p:cNvPicPr preferRelativeResize="0"/>
          <p:nvPr/>
        </p:nvPicPr>
        <p:blipFill rotWithShape="1">
          <a:blip r:embed="rId2">
            <a:alphaModFix/>
          </a:blip>
          <a:srcRect/>
          <a:stretch/>
        </p:blipFill>
        <p:spPr>
          <a:xfrm>
            <a:off x="3631798" y="933360"/>
            <a:ext cx="1880400" cy="1999799"/>
          </a:xfrm>
          <a:prstGeom prst="rect">
            <a:avLst/>
          </a:prstGeom>
          <a:noFill/>
          <a:ln>
            <a:noFill/>
          </a:ln>
        </p:spPr>
      </p:pic>
      <p:sp>
        <p:nvSpPr>
          <p:cNvPr id="10" name="Shape 10"/>
          <p:cNvSpPr txBox="1"/>
          <p:nvPr/>
        </p:nvSpPr>
        <p:spPr>
          <a:xfrm>
            <a:off x="1951049" y="3956325"/>
            <a:ext cx="5241900" cy="307800"/>
          </a:xfrm>
          <a:prstGeom prst="rect">
            <a:avLst/>
          </a:prstGeom>
          <a:noFill/>
          <a:ln>
            <a:noFill/>
          </a:ln>
        </p:spPr>
        <p:txBody>
          <a:bodyPr lIns="91425" tIns="91425" rIns="91425" bIns="91425" anchor="b" anchorCtr="0">
            <a:noAutofit/>
          </a:bodyPr>
          <a:lstStyle/>
          <a:p>
            <a:pPr marL="0" marR="0" lvl="0" indent="0" algn="ctr" rtl="0">
              <a:lnSpc>
                <a:spcPct val="90000"/>
              </a:lnSpc>
              <a:spcBef>
                <a:spcPts val="0"/>
              </a:spcBef>
              <a:spcAft>
                <a:spcPts val="0"/>
              </a:spcAft>
              <a:buClr>
                <a:srgbClr val="000000"/>
              </a:buClr>
              <a:buSzPct val="25000"/>
              <a:buFont typeface="Arial"/>
              <a:buNone/>
            </a:pPr>
            <a:r>
              <a:rPr lang="it">
                <a:solidFill>
                  <a:srgbClr val="F3F3F3"/>
                </a:solidFill>
              </a:rPr>
              <a:t>MAKING RESILIENCE HAPPEN</a:t>
            </a:r>
          </a:p>
        </p:txBody>
      </p:sp>
      <p:sp>
        <p:nvSpPr>
          <p:cNvPr id="11" name="Shape 11"/>
          <p:cNvSpPr txBox="1"/>
          <p:nvPr/>
        </p:nvSpPr>
        <p:spPr>
          <a:xfrm>
            <a:off x="993583" y="4400400"/>
            <a:ext cx="6858000" cy="571500"/>
          </a:xfrm>
          <a:prstGeom prst="rect">
            <a:avLst/>
          </a:prstGeom>
          <a:noFill/>
          <a:ln>
            <a:noFill/>
          </a:ln>
        </p:spPr>
        <p:txBody>
          <a:bodyPr lIns="91425" tIns="91425" rIns="91425" bIns="91425" anchor="t" anchorCtr="0">
            <a:noAutofit/>
          </a:bodyPr>
          <a:lstStyle/>
          <a:p>
            <a:pPr marL="0" marR="0" lvl="0" indent="0" algn="ctr" rtl="1">
              <a:lnSpc>
                <a:spcPct val="9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pic>
        <p:nvPicPr>
          <p:cNvPr id="12" name="Shape 12"/>
          <p:cNvPicPr preferRelativeResize="0"/>
          <p:nvPr/>
        </p:nvPicPr>
        <p:blipFill rotWithShape="1">
          <a:blip r:embed="rId3">
            <a:alphaModFix/>
          </a:blip>
          <a:srcRect/>
          <a:stretch/>
        </p:blipFill>
        <p:spPr>
          <a:xfrm>
            <a:off x="3545395" y="3206848"/>
            <a:ext cx="2053200" cy="393600"/>
          </a:xfrm>
          <a:prstGeom prst="rect">
            <a:avLst/>
          </a:prstGeom>
          <a:noFill/>
          <a:ln>
            <a:noFill/>
          </a:ln>
        </p:spPr>
      </p:pic>
      <p:sp>
        <p:nvSpPr>
          <p:cNvPr id="13" name="Shape 13"/>
          <p:cNvSpPr txBox="1">
            <a:spLocks noGrp="1"/>
          </p:cNvSpPr>
          <p:nvPr>
            <p:ph type="sldNum" idx="12"/>
          </p:nvPr>
        </p:nvSpPr>
        <p:spPr>
          <a:xfrm>
            <a:off x="8556783" y="4749850"/>
            <a:ext cx="548699" cy="393600"/>
          </a:xfrm>
          <a:prstGeom prst="rect">
            <a:avLst/>
          </a:prstGeom>
        </p:spPr>
        <p:txBody>
          <a:bodyPr lIns="91425" tIns="91425" rIns="91425" bIns="91425" anchor="ctr" anchorCtr="0">
            <a:noAutofit/>
          </a:bodyPr>
          <a:lstStyle>
            <a:lvl1pPr>
              <a:spcBef>
                <a:spcPts val="0"/>
              </a:spcBef>
              <a:buNone/>
              <a:defRPr>
                <a:solidFill>
                  <a:srgbClr val="000000"/>
                </a:solidFill>
              </a:defRPr>
            </a:lvl1pPr>
          </a:lstStyle>
          <a:p>
            <a:pPr>
              <a:spcBef>
                <a:spcPts val="0"/>
              </a:spcBef>
              <a:buNone/>
            </a:pPr>
            <a:fld id="{00000000-1234-1234-1234-123412341234}" type="slidenum">
              <a:rPr lang="it"/>
              <a:t>‹#›</a:t>
            </a:fld>
            <a:endParaRPr lang="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Only 1">
    <p:spTree>
      <p:nvGrpSpPr>
        <p:cNvPr id="1" name="Shape 74"/>
        <p:cNvGrpSpPr/>
        <p:nvPr/>
      </p:nvGrpSpPr>
      <p:grpSpPr>
        <a:xfrm>
          <a:off x="0" y="0"/>
          <a:ext cx="0" cy="0"/>
          <a:chOff x="0" y="0"/>
          <a:chExt cx="0" cy="0"/>
        </a:xfrm>
      </p:grpSpPr>
      <p:sp>
        <p:nvSpPr>
          <p:cNvPr id="75" name="Shape 75"/>
          <p:cNvSpPr txBox="1">
            <a:spLocks noGrp="1"/>
          </p:cNvSpPr>
          <p:nvPr>
            <p:ph type="body" idx="1"/>
          </p:nvPr>
        </p:nvSpPr>
        <p:spPr>
          <a:xfrm>
            <a:off x="4724400" y="1123950"/>
            <a:ext cx="4114800" cy="31965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6" name="Shape 76"/>
          <p:cNvSpPr txBox="1">
            <a:spLocks noGrp="1"/>
          </p:cNvSpPr>
          <p:nvPr>
            <p:ph type="title"/>
          </p:nvPr>
        </p:nvSpPr>
        <p:spPr>
          <a:xfrm>
            <a:off x="457200" y="38100"/>
            <a:ext cx="8229600" cy="611699"/>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7" name="Shape 77"/>
          <p:cNvSpPr txBox="1"/>
          <p:nvPr/>
        </p:nvSpPr>
        <p:spPr>
          <a:xfrm>
            <a:off x="0" y="4672025"/>
            <a:ext cx="9144000" cy="475500"/>
          </a:xfrm>
          <a:prstGeom prst="rect">
            <a:avLst/>
          </a:prstGeom>
          <a:solidFill>
            <a:srgbClr val="064679"/>
          </a:solidFill>
          <a:ln>
            <a:noFill/>
          </a:ln>
        </p:spPr>
        <p:txBody>
          <a:bodyPr lIns="91425" tIns="91425" rIns="91425" bIns="91425" anchor="t" anchorCtr="0">
            <a:noAutofit/>
          </a:bodyPr>
          <a:lstStyle/>
          <a:p>
            <a:pPr lvl="0" rtl="0">
              <a:spcBef>
                <a:spcPts val="0"/>
              </a:spcBef>
              <a:buNone/>
            </a:pPr>
            <a:endParaRPr sz="1200"/>
          </a:p>
          <a:p>
            <a:pPr lvl="0" rtl="0">
              <a:spcBef>
                <a:spcPts val="0"/>
              </a:spcBef>
              <a:buNone/>
            </a:pPr>
            <a:endParaRPr>
              <a:solidFill>
                <a:srgbClr val="FFFFFF"/>
              </a:solidFill>
            </a:endParaRPr>
          </a:p>
        </p:txBody>
      </p:sp>
      <p:cxnSp>
        <p:nvCxnSpPr>
          <p:cNvPr id="78" name="Shape 78"/>
          <p:cNvCxnSpPr/>
          <p:nvPr/>
        </p:nvCxnSpPr>
        <p:spPr>
          <a:xfrm rot="10800000" flipH="1">
            <a:off x="1163850" y="4902557"/>
            <a:ext cx="7045200" cy="3299"/>
          </a:xfrm>
          <a:prstGeom prst="straightConnector1">
            <a:avLst/>
          </a:prstGeom>
          <a:noFill/>
          <a:ln w="19050" cap="flat" cmpd="sng">
            <a:solidFill>
              <a:srgbClr val="FFFFFF"/>
            </a:solidFill>
            <a:prstDash val="solid"/>
            <a:round/>
            <a:headEnd type="none" w="med" len="med"/>
            <a:tailEnd type="none" w="med" len="med"/>
          </a:ln>
        </p:spPr>
      </p:cxnSp>
      <p:pic>
        <p:nvPicPr>
          <p:cNvPr id="79" name="Shape 79"/>
          <p:cNvPicPr preferRelativeResize="0"/>
          <p:nvPr/>
        </p:nvPicPr>
        <p:blipFill rotWithShape="1">
          <a:blip r:embed="rId2">
            <a:alphaModFix/>
          </a:blip>
          <a:srcRect/>
          <a:stretch/>
        </p:blipFill>
        <p:spPr>
          <a:xfrm>
            <a:off x="273275" y="4833475"/>
            <a:ext cx="684000" cy="131099"/>
          </a:xfrm>
          <a:prstGeom prst="rect">
            <a:avLst/>
          </a:prstGeom>
          <a:noFill/>
          <a:ln>
            <a:noFill/>
          </a:ln>
        </p:spPr>
      </p:pic>
      <p:grpSp>
        <p:nvGrpSpPr>
          <p:cNvPr id="80" name="Shape 80"/>
          <p:cNvGrpSpPr/>
          <p:nvPr/>
        </p:nvGrpSpPr>
        <p:grpSpPr>
          <a:xfrm>
            <a:off x="128574" y="676275"/>
            <a:ext cx="9015300" cy="288899"/>
            <a:chOff x="128586" y="981075"/>
            <a:chExt cx="9577500" cy="288899"/>
          </a:xfrm>
        </p:grpSpPr>
        <p:sp>
          <p:nvSpPr>
            <p:cNvPr id="81" name="Shape 81"/>
            <p:cNvSpPr/>
            <p:nvPr/>
          </p:nvSpPr>
          <p:spPr>
            <a:xfrm>
              <a:off x="128586" y="981075"/>
              <a:ext cx="9577500" cy="288899"/>
            </a:xfrm>
            <a:prstGeom prst="rect">
              <a:avLst/>
            </a:prstGeom>
            <a:solidFill>
              <a:srgbClr val="FFFFFF"/>
            </a:solidFill>
            <a:ln w="9525" cap="flat" cmpd="sng">
              <a:solidFill>
                <a:srgbClr val="FFFFFF"/>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rgbClr val="000000"/>
                </a:solidFill>
                <a:latin typeface="Times New Roman"/>
                <a:ea typeface="Times New Roman"/>
                <a:cs typeface="Times New Roman"/>
                <a:sym typeface="Times New Roman"/>
              </a:endParaRPr>
            </a:p>
          </p:txBody>
        </p:sp>
        <p:cxnSp>
          <p:nvCxnSpPr>
            <p:cNvPr id="82" name="Shape 82"/>
            <p:cNvCxnSpPr/>
            <p:nvPr/>
          </p:nvCxnSpPr>
          <p:spPr>
            <a:xfrm>
              <a:off x="1752600" y="990600"/>
              <a:ext cx="7815299" cy="0"/>
            </a:xfrm>
            <a:prstGeom prst="straightConnector1">
              <a:avLst/>
            </a:prstGeom>
            <a:noFill/>
            <a:ln w="9525" cap="flat" cmpd="sng">
              <a:solidFill>
                <a:srgbClr val="97B3D1"/>
              </a:solidFill>
              <a:prstDash val="solid"/>
              <a:miter/>
              <a:headEnd type="none" w="med" len="med"/>
              <a:tailEnd type="none" w="med" len="med"/>
            </a:ln>
          </p:spPr>
        </p:cxnSp>
      </p:grpSp>
      <p:sp>
        <p:nvSpPr>
          <p:cNvPr id="83" name="Shape 83"/>
          <p:cNvSpPr txBox="1">
            <a:spLocks noGrp="1"/>
          </p:cNvSpPr>
          <p:nvPr>
            <p:ph type="sldNum" idx="12"/>
          </p:nvPr>
        </p:nvSpPr>
        <p:spPr>
          <a:xfrm>
            <a:off x="8311940" y="4702225"/>
            <a:ext cx="548699" cy="393600"/>
          </a:xfrm>
          <a:prstGeom prst="rect">
            <a:avLst/>
          </a:prstGeom>
          <a:noFill/>
          <a:ln>
            <a:noFill/>
          </a:ln>
        </p:spPr>
        <p:txBody>
          <a:bodyPr lIns="91425" tIns="91425" rIns="91425" bIns="91425" anchor="ctr" anchorCtr="0">
            <a:noAutofit/>
          </a:bodyPr>
          <a:lstStyle>
            <a:lvl1pPr marL="0" marR="0" indent="0" algn="r" rtl="0">
              <a:lnSpc>
                <a:spcPct val="100000"/>
              </a:lnSpc>
              <a:spcBef>
                <a:spcPts val="0"/>
              </a:spcBef>
              <a:spcAft>
                <a:spcPts val="0"/>
              </a:spcAft>
              <a:buNone/>
              <a:defRPr sz="1100" b="1" i="0" u="none" strike="noStrike" cap="none" baseline="0">
                <a:solidFill>
                  <a:srgbClr val="F3F3F3"/>
                </a:solidFill>
                <a:latin typeface="Arial"/>
                <a:ea typeface="Arial"/>
                <a:cs typeface="Arial"/>
                <a:sym typeface="Arial"/>
              </a:defRPr>
            </a:lvl1pPr>
          </a:lstStyle>
          <a:p>
            <a:pPr marL="0" lvl="0" indent="0">
              <a:spcBef>
                <a:spcPts val="0"/>
              </a:spcBef>
              <a:buClr>
                <a:schemeClr val="dk1"/>
              </a:buClr>
              <a:buSzPct val="25000"/>
              <a:buFont typeface="Arial"/>
              <a:buNone/>
            </a:pPr>
            <a:fld id="{00000000-1234-1234-1234-123412341234}" type="slidenum">
              <a:rPr lang="it"/>
              <a:t>‹#›</a:t>
            </a:fld>
            <a:endParaRPr lang="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END">
    <p:spTree>
      <p:nvGrpSpPr>
        <p:cNvPr id="1" name="Shape 84"/>
        <p:cNvGrpSpPr/>
        <p:nvPr/>
      </p:nvGrpSpPr>
      <p:grpSpPr>
        <a:xfrm>
          <a:off x="0" y="0"/>
          <a:ext cx="0" cy="0"/>
          <a:chOff x="0" y="0"/>
          <a:chExt cx="0" cy="0"/>
        </a:xfrm>
      </p:grpSpPr>
      <p:sp>
        <p:nvSpPr>
          <p:cNvPr id="85" name="Shape 85"/>
          <p:cNvSpPr txBox="1">
            <a:spLocks noGrp="1"/>
          </p:cNvSpPr>
          <p:nvPr>
            <p:ph type="sldNum" idx="12"/>
          </p:nvPr>
        </p:nvSpPr>
        <p:spPr>
          <a:xfrm>
            <a:off x="8556790" y="4749850"/>
            <a:ext cx="548699" cy="393524"/>
          </a:xfrm>
          <a:prstGeom prst="rect">
            <a:avLst/>
          </a:prstGeom>
          <a:noFill/>
          <a:ln>
            <a:noFill/>
          </a:ln>
        </p:spPr>
        <p:txBody>
          <a:bodyPr lIns="91425" tIns="91425" rIns="91425" bIns="91425" anchor="ctr" anchorCtr="0">
            <a:noAutofit/>
          </a:bodyPr>
          <a:lstStyle>
            <a:lvl1pPr marL="0" marR="0" indent="0" algn="r" rtl="0">
              <a:lnSpc>
                <a:spcPct val="100000"/>
              </a:lnSpc>
              <a:spcBef>
                <a:spcPts val="0"/>
              </a:spcBef>
              <a:spcAft>
                <a:spcPts val="0"/>
              </a:spcAft>
              <a:buNone/>
              <a:defRPr sz="1300" b="0" i="0" u="none" strike="noStrike" cap="none" baseline="0">
                <a:solidFill>
                  <a:schemeClr val="dk1"/>
                </a:solidFill>
                <a:latin typeface="Arial"/>
                <a:ea typeface="Arial"/>
                <a:cs typeface="Arial"/>
                <a:sym typeface="Arial"/>
                <a:rtl val="0"/>
              </a:defRPr>
            </a:lvl1pPr>
          </a:lstStyle>
          <a:p>
            <a:pPr marL="0" lvl="0" indent="0">
              <a:spcBef>
                <a:spcPts val="0"/>
              </a:spcBef>
              <a:buClr>
                <a:schemeClr val="dk1"/>
              </a:buClr>
              <a:buSzPct val="25000"/>
              <a:buFont typeface="Arial"/>
              <a:buNone/>
            </a:pPr>
            <a:fld id="{00000000-1234-1234-1234-123412341234}" type="slidenum">
              <a:rPr lang="it"/>
              <a:t>‹#›</a:t>
            </a:fld>
            <a:endParaRPr lang="it"/>
          </a:p>
        </p:txBody>
      </p:sp>
      <p:pic>
        <p:nvPicPr>
          <p:cNvPr id="86" name="Shape 86"/>
          <p:cNvPicPr preferRelativeResize="0"/>
          <p:nvPr/>
        </p:nvPicPr>
        <p:blipFill rotWithShape="1">
          <a:blip r:embed="rId2">
            <a:alphaModFix/>
          </a:blip>
          <a:srcRect/>
          <a:stretch/>
        </p:blipFill>
        <p:spPr>
          <a:xfrm>
            <a:off x="3154200" y="550625"/>
            <a:ext cx="1022900" cy="1087825"/>
          </a:xfrm>
          <a:prstGeom prst="rect">
            <a:avLst/>
          </a:prstGeom>
          <a:noFill/>
          <a:ln>
            <a:noFill/>
          </a:ln>
        </p:spPr>
      </p:pic>
      <p:pic>
        <p:nvPicPr>
          <p:cNvPr id="87" name="Shape 87"/>
          <p:cNvPicPr preferRelativeResize="0"/>
          <p:nvPr/>
        </p:nvPicPr>
        <p:blipFill rotWithShape="1">
          <a:blip r:embed="rId3">
            <a:alphaModFix/>
          </a:blip>
          <a:srcRect l="19009" r="19847"/>
          <a:stretch/>
        </p:blipFill>
        <p:spPr>
          <a:xfrm>
            <a:off x="4386653" y="635222"/>
            <a:ext cx="1517523" cy="918649"/>
          </a:xfrm>
          <a:prstGeom prst="rect">
            <a:avLst/>
          </a:prstGeom>
          <a:noFill/>
          <a:ln>
            <a:noFill/>
          </a:ln>
        </p:spPr>
      </p:pic>
      <p:sp>
        <p:nvSpPr>
          <p:cNvPr id="88" name="Shape 88"/>
          <p:cNvSpPr/>
          <p:nvPr/>
        </p:nvSpPr>
        <p:spPr>
          <a:xfrm>
            <a:off x="0" y="-19950"/>
            <a:ext cx="9144000" cy="2228999"/>
          </a:xfrm>
          <a:prstGeom prst="rect">
            <a:avLst/>
          </a:prstGeom>
          <a:solidFill>
            <a:srgbClr val="064679"/>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89" name="Shape 89"/>
          <p:cNvSpPr/>
          <p:nvPr/>
        </p:nvSpPr>
        <p:spPr>
          <a:xfrm>
            <a:off x="0" y="2914650"/>
            <a:ext cx="9144000" cy="2228999"/>
          </a:xfrm>
          <a:prstGeom prst="rect">
            <a:avLst/>
          </a:prstGeom>
          <a:solidFill>
            <a:srgbClr val="064679"/>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a:xfrm>
            <a:off x="457200" y="4767263"/>
            <a:ext cx="2133600" cy="273844"/>
          </a:xfrm>
          <a:prstGeom prst="rect">
            <a:avLst/>
          </a:prstGeom>
        </p:spPr>
        <p:txBody>
          <a:bodyPr/>
          <a:lstStyle>
            <a:lvl1pPr>
              <a:defRPr/>
            </a:lvl1pPr>
          </a:lstStyle>
          <a:p>
            <a:endParaRPr lang="it-IT" altLang="en-US"/>
          </a:p>
        </p:txBody>
      </p:sp>
      <p:sp>
        <p:nvSpPr>
          <p:cNvPr id="6" name="Segnaposto piè di pagina 4"/>
          <p:cNvSpPr>
            <a:spLocks noGrp="1"/>
          </p:cNvSpPr>
          <p:nvPr>
            <p:ph type="ftr" sz="quarter" idx="11"/>
          </p:nvPr>
        </p:nvSpPr>
        <p:spPr>
          <a:xfrm>
            <a:off x="3124200" y="4767263"/>
            <a:ext cx="2895600" cy="273844"/>
          </a:xfrm>
          <a:prstGeom prst="rect">
            <a:avLst/>
          </a:prstGeom>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fld id="{BA384497-15C2-4F42-899D-E96A688E678A}" type="slidenum">
              <a:rPr lang="it-IT" altLang="en-US"/>
              <a:pPr/>
              <a:t>‹#›</a:t>
            </a:fld>
            <a:endParaRPr lang="it-IT" altLang="en-US"/>
          </a:p>
        </p:txBody>
      </p:sp>
    </p:spTree>
    <p:extLst>
      <p:ext uri="{BB962C8B-B14F-4D97-AF65-F5344CB8AC3E}">
        <p14:creationId xmlns:p14="http://schemas.microsoft.com/office/powerpoint/2010/main" val="1663717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4767263"/>
            <a:ext cx="2133600" cy="273844"/>
          </a:xfrm>
          <a:prstGeom prst="rect">
            <a:avLst/>
          </a:prstGeom>
        </p:spPr>
        <p:txBody>
          <a:bodyPr/>
          <a:lstStyle>
            <a:lvl1pPr>
              <a:defRPr/>
            </a:lvl1pPr>
          </a:lstStyle>
          <a:p>
            <a:endParaRPr lang="it-IT" altLang="en-US"/>
          </a:p>
        </p:txBody>
      </p:sp>
      <p:sp>
        <p:nvSpPr>
          <p:cNvPr id="5" name="Segnaposto piè di pagina 4"/>
          <p:cNvSpPr>
            <a:spLocks noGrp="1"/>
          </p:cNvSpPr>
          <p:nvPr>
            <p:ph type="ftr" sz="quarter" idx="11"/>
          </p:nvPr>
        </p:nvSpPr>
        <p:spPr>
          <a:xfrm>
            <a:off x="3124200" y="4767263"/>
            <a:ext cx="2895600" cy="273844"/>
          </a:xfrm>
          <a:prstGeom prst="rect">
            <a:avLst/>
          </a:prstGeom>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fld id="{1451B0D2-A0A3-F74F-8C60-9F85782EBA0E}" type="slidenum">
              <a:rPr lang="it-IT" altLang="en-US"/>
              <a:pPr/>
              <a:t>‹#›</a:t>
            </a:fld>
            <a:endParaRPr lang="it-IT" altLang="en-US"/>
          </a:p>
        </p:txBody>
      </p:sp>
    </p:spTree>
    <p:extLst>
      <p:ext uri="{BB962C8B-B14F-4D97-AF65-F5344CB8AC3E}">
        <p14:creationId xmlns:p14="http://schemas.microsoft.com/office/powerpoint/2010/main" val="1328947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Slide 3">
    <p:bg>
      <p:bgPr>
        <a:solidFill>
          <a:srgbClr val="003C8C"/>
        </a:solidFill>
        <a:effectLst/>
      </p:bgPr>
    </p:bg>
    <p:spTree>
      <p:nvGrpSpPr>
        <p:cNvPr id="1" name="Shape 14"/>
        <p:cNvGrpSpPr/>
        <p:nvPr/>
      </p:nvGrpSpPr>
      <p:grpSpPr>
        <a:xfrm>
          <a:off x="0" y="0"/>
          <a:ext cx="0" cy="0"/>
          <a:chOff x="0" y="0"/>
          <a:chExt cx="0" cy="0"/>
        </a:xfrm>
      </p:grpSpPr>
      <p:pic>
        <p:nvPicPr>
          <p:cNvPr id="15" name="Shape 15"/>
          <p:cNvPicPr preferRelativeResize="0"/>
          <p:nvPr/>
        </p:nvPicPr>
        <p:blipFill rotWithShape="1">
          <a:blip r:embed="rId2">
            <a:alphaModFix/>
          </a:blip>
          <a:srcRect/>
          <a:stretch/>
        </p:blipFill>
        <p:spPr>
          <a:xfrm>
            <a:off x="4060651" y="394625"/>
            <a:ext cx="1022700" cy="1087500"/>
          </a:xfrm>
          <a:prstGeom prst="rect">
            <a:avLst/>
          </a:prstGeom>
          <a:noFill/>
          <a:ln>
            <a:noFill/>
          </a:ln>
        </p:spPr>
      </p:pic>
      <p:sp>
        <p:nvSpPr>
          <p:cNvPr id="16" name="Shape 16"/>
          <p:cNvSpPr txBox="1"/>
          <p:nvPr/>
        </p:nvSpPr>
        <p:spPr>
          <a:xfrm>
            <a:off x="1951049" y="2258475"/>
            <a:ext cx="5241900" cy="307800"/>
          </a:xfrm>
          <a:prstGeom prst="rect">
            <a:avLst/>
          </a:prstGeom>
          <a:noFill/>
          <a:ln>
            <a:noFill/>
          </a:ln>
        </p:spPr>
        <p:txBody>
          <a:bodyPr lIns="91425" tIns="91425" rIns="91425" bIns="91425" anchor="b" anchorCtr="0">
            <a:noAutofit/>
          </a:bodyPr>
          <a:lstStyle/>
          <a:p>
            <a:pPr marL="0" marR="0" lvl="0" indent="0" algn="ctr" rtl="0">
              <a:lnSpc>
                <a:spcPct val="90000"/>
              </a:lnSpc>
              <a:spcBef>
                <a:spcPts val="0"/>
              </a:spcBef>
              <a:spcAft>
                <a:spcPts val="0"/>
              </a:spcAft>
              <a:buClr>
                <a:srgbClr val="000000"/>
              </a:buClr>
              <a:buSzPct val="25000"/>
              <a:buFont typeface="Arial"/>
              <a:buNone/>
            </a:pPr>
            <a:r>
              <a:rPr lang="it">
                <a:solidFill>
                  <a:srgbClr val="F3F3F3"/>
                </a:solidFill>
              </a:rPr>
              <a:t>MAKING RESILIENCE HAPPEN</a:t>
            </a:r>
          </a:p>
        </p:txBody>
      </p:sp>
      <p:pic>
        <p:nvPicPr>
          <p:cNvPr id="17" name="Shape 17"/>
          <p:cNvPicPr preferRelativeResize="0"/>
          <p:nvPr/>
        </p:nvPicPr>
        <p:blipFill rotWithShape="1">
          <a:blip r:embed="rId3">
            <a:alphaModFix/>
          </a:blip>
          <a:srcRect/>
          <a:stretch/>
        </p:blipFill>
        <p:spPr>
          <a:xfrm>
            <a:off x="3769197" y="1716400"/>
            <a:ext cx="1605599" cy="307800"/>
          </a:xfrm>
          <a:prstGeom prst="rect">
            <a:avLst/>
          </a:prstGeom>
          <a:noFill/>
          <a:ln>
            <a:noFill/>
          </a:ln>
        </p:spPr>
      </p:pic>
      <p:sp>
        <p:nvSpPr>
          <p:cNvPr id="18" name="Shape 18"/>
          <p:cNvSpPr txBox="1">
            <a:spLocks noGrp="1"/>
          </p:cNvSpPr>
          <p:nvPr>
            <p:ph type="sldNum" idx="12"/>
          </p:nvPr>
        </p:nvSpPr>
        <p:spPr>
          <a:xfrm>
            <a:off x="8556783" y="4749850"/>
            <a:ext cx="548699" cy="393600"/>
          </a:xfrm>
          <a:prstGeom prst="rect">
            <a:avLst/>
          </a:prstGeom>
        </p:spPr>
        <p:txBody>
          <a:bodyPr lIns="91425" tIns="91425" rIns="91425" bIns="91425" anchor="ctr" anchorCtr="0">
            <a:noAutofit/>
          </a:bodyPr>
          <a:lstStyle>
            <a:lvl1pPr rtl="0">
              <a:spcBef>
                <a:spcPts val="0"/>
              </a:spcBef>
              <a:buNone/>
              <a:defRPr>
                <a:solidFill>
                  <a:srgbClr val="000000"/>
                </a:solidFill>
              </a:defRPr>
            </a:lvl1pPr>
          </a:lstStyle>
          <a:p>
            <a:pPr lvl="0">
              <a:spcBef>
                <a:spcPts val="0"/>
              </a:spcBef>
              <a:buNone/>
            </a:pPr>
            <a:fld id="{00000000-1234-1234-1234-123412341234}" type="slidenum">
              <a:rPr lang="it"/>
              <a:t>‹#›</a:t>
            </a:fld>
            <a:endParaRPr lang="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Slide 2">
    <p:bg>
      <p:bgPr>
        <a:solidFill>
          <a:srgbClr val="003C8C"/>
        </a:solidFill>
        <a:effectLst/>
      </p:bgPr>
    </p:bg>
    <p:spTree>
      <p:nvGrpSpPr>
        <p:cNvPr id="1" name="Shape 19"/>
        <p:cNvGrpSpPr/>
        <p:nvPr/>
      </p:nvGrpSpPr>
      <p:grpSpPr>
        <a:xfrm>
          <a:off x="0" y="0"/>
          <a:ext cx="0" cy="0"/>
          <a:chOff x="0" y="0"/>
          <a:chExt cx="0" cy="0"/>
        </a:xfrm>
      </p:grpSpPr>
      <p:pic>
        <p:nvPicPr>
          <p:cNvPr id="20" name="Shape 20"/>
          <p:cNvPicPr preferRelativeResize="0"/>
          <p:nvPr/>
        </p:nvPicPr>
        <p:blipFill rotWithShape="1">
          <a:blip r:embed="rId2">
            <a:alphaModFix/>
          </a:blip>
          <a:srcRect/>
          <a:stretch/>
        </p:blipFill>
        <p:spPr>
          <a:xfrm>
            <a:off x="439374" y="3808101"/>
            <a:ext cx="757200" cy="805200"/>
          </a:xfrm>
          <a:prstGeom prst="rect">
            <a:avLst/>
          </a:prstGeom>
          <a:noFill/>
          <a:ln>
            <a:noFill/>
          </a:ln>
        </p:spPr>
      </p:pic>
      <p:sp>
        <p:nvSpPr>
          <p:cNvPr id="21" name="Shape 21"/>
          <p:cNvSpPr txBox="1"/>
          <p:nvPr/>
        </p:nvSpPr>
        <p:spPr>
          <a:xfrm>
            <a:off x="279176" y="4689625"/>
            <a:ext cx="3156899" cy="307800"/>
          </a:xfrm>
          <a:prstGeom prst="rect">
            <a:avLst/>
          </a:prstGeom>
          <a:noFill/>
          <a:ln>
            <a:noFill/>
          </a:ln>
        </p:spPr>
        <p:txBody>
          <a:bodyPr lIns="91425" tIns="91425" rIns="91425" bIns="91425" anchor="b" anchorCtr="0">
            <a:noAutofit/>
          </a:bodyPr>
          <a:lstStyle/>
          <a:p>
            <a:pPr marL="0" marR="0" lvl="0" indent="0" algn="ctr" rtl="0">
              <a:lnSpc>
                <a:spcPct val="90000"/>
              </a:lnSpc>
              <a:spcBef>
                <a:spcPts val="0"/>
              </a:spcBef>
              <a:spcAft>
                <a:spcPts val="0"/>
              </a:spcAft>
              <a:buClr>
                <a:srgbClr val="000000"/>
              </a:buClr>
              <a:buSzPct val="25000"/>
              <a:buFont typeface="Arial"/>
              <a:buNone/>
            </a:pPr>
            <a:r>
              <a:rPr lang="it">
                <a:solidFill>
                  <a:srgbClr val="F3F3F3"/>
                </a:solidFill>
              </a:rPr>
              <a:t>MAKING RESILIENCE HAPPEN</a:t>
            </a:r>
          </a:p>
        </p:txBody>
      </p:sp>
      <p:pic>
        <p:nvPicPr>
          <p:cNvPr id="22" name="Shape 22"/>
          <p:cNvPicPr preferRelativeResize="0"/>
          <p:nvPr/>
        </p:nvPicPr>
        <p:blipFill rotWithShape="1">
          <a:blip r:embed="rId3">
            <a:alphaModFix/>
          </a:blip>
          <a:srcRect/>
          <a:stretch/>
        </p:blipFill>
        <p:spPr>
          <a:xfrm>
            <a:off x="1397699" y="4030400"/>
            <a:ext cx="1881600" cy="360600"/>
          </a:xfrm>
          <a:prstGeom prst="rect">
            <a:avLst/>
          </a:prstGeom>
          <a:noFill/>
          <a:ln>
            <a:noFill/>
          </a:ln>
        </p:spPr>
      </p:pic>
      <p:sp>
        <p:nvSpPr>
          <p:cNvPr id="23" name="Shape 23"/>
          <p:cNvSpPr txBox="1">
            <a:spLocks noGrp="1"/>
          </p:cNvSpPr>
          <p:nvPr>
            <p:ph type="sldNum" idx="12"/>
          </p:nvPr>
        </p:nvSpPr>
        <p:spPr>
          <a:xfrm>
            <a:off x="8556783" y="4749850"/>
            <a:ext cx="548699" cy="393600"/>
          </a:xfrm>
          <a:prstGeom prst="rect">
            <a:avLst/>
          </a:prstGeom>
        </p:spPr>
        <p:txBody>
          <a:bodyPr lIns="91425" tIns="91425" rIns="91425" bIns="91425" anchor="ctr" anchorCtr="0">
            <a:noAutofit/>
          </a:bodyPr>
          <a:lstStyle>
            <a:lvl1pPr>
              <a:spcBef>
                <a:spcPts val="0"/>
              </a:spcBef>
              <a:buNone/>
              <a:defRPr>
                <a:solidFill>
                  <a:srgbClr val="000000"/>
                </a:solidFill>
              </a:defRPr>
            </a:lvl1pPr>
          </a:lstStyle>
          <a:p>
            <a:pPr>
              <a:spcBef>
                <a:spcPts val="0"/>
              </a:spcBef>
              <a:buNone/>
            </a:pPr>
            <a:fld id="{00000000-1234-1234-1234-123412341234}" type="slidenum">
              <a:rPr lang="it"/>
              <a:t>‹#›</a:t>
            </a:fld>
            <a:endParaRPr lang="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Slide 1">
    <p:bg>
      <p:bgPr>
        <a:solidFill>
          <a:srgbClr val="003C8C"/>
        </a:solidFill>
        <a:effectLst/>
      </p:bgPr>
    </p:bg>
    <p:spTree>
      <p:nvGrpSpPr>
        <p:cNvPr id="1" name="Shape 24"/>
        <p:cNvGrpSpPr/>
        <p:nvPr/>
      </p:nvGrpSpPr>
      <p:grpSpPr>
        <a:xfrm>
          <a:off x="0" y="0"/>
          <a:ext cx="0" cy="0"/>
          <a:chOff x="0" y="0"/>
          <a:chExt cx="0" cy="0"/>
        </a:xfrm>
      </p:grpSpPr>
      <p:pic>
        <p:nvPicPr>
          <p:cNvPr id="25" name="Shape 25"/>
          <p:cNvPicPr preferRelativeResize="0"/>
          <p:nvPr/>
        </p:nvPicPr>
        <p:blipFill rotWithShape="1">
          <a:blip r:embed="rId2">
            <a:alphaModFix/>
          </a:blip>
          <a:srcRect/>
          <a:stretch/>
        </p:blipFill>
        <p:spPr>
          <a:xfrm>
            <a:off x="5107789" y="3804714"/>
            <a:ext cx="945300" cy="1005299"/>
          </a:xfrm>
          <a:prstGeom prst="rect">
            <a:avLst/>
          </a:prstGeom>
          <a:noFill/>
          <a:ln>
            <a:noFill/>
          </a:ln>
        </p:spPr>
      </p:pic>
      <p:sp>
        <p:nvSpPr>
          <p:cNvPr id="26" name="Shape 26"/>
          <p:cNvSpPr txBox="1">
            <a:spLocks noGrp="1"/>
          </p:cNvSpPr>
          <p:nvPr>
            <p:ph type="sldNum" idx="12"/>
          </p:nvPr>
        </p:nvSpPr>
        <p:spPr>
          <a:xfrm>
            <a:off x="8556790" y="4749850"/>
            <a:ext cx="548699" cy="393600"/>
          </a:xfrm>
          <a:prstGeom prst="rect">
            <a:avLst/>
          </a:prstGeom>
          <a:noFill/>
          <a:ln>
            <a:noFill/>
          </a:ln>
        </p:spPr>
        <p:txBody>
          <a:bodyPr lIns="91425" tIns="91425" rIns="91425" bIns="91425" anchor="ctr" anchorCtr="0">
            <a:noAutofit/>
          </a:bodyPr>
          <a:lstStyle>
            <a:lvl1pPr marL="0" marR="0" indent="0" algn="r" rtl="0">
              <a:lnSpc>
                <a:spcPct val="100000"/>
              </a:lnSpc>
              <a:spcBef>
                <a:spcPts val="0"/>
              </a:spcBef>
              <a:spcAft>
                <a:spcPts val="0"/>
              </a:spcAft>
              <a:buNone/>
              <a:defRPr sz="1300" b="0" i="0" u="none" strike="noStrike" cap="none" baseline="0">
                <a:solidFill>
                  <a:schemeClr val="dk1"/>
                </a:solidFill>
                <a:latin typeface="Arial"/>
                <a:ea typeface="Arial"/>
                <a:cs typeface="Arial"/>
                <a:sym typeface="Arial"/>
              </a:defRPr>
            </a:lvl1pPr>
          </a:lstStyle>
          <a:p>
            <a:pPr marL="0" lvl="0" indent="0">
              <a:spcBef>
                <a:spcPts val="0"/>
              </a:spcBef>
              <a:buClr>
                <a:schemeClr val="dk1"/>
              </a:buClr>
              <a:buSzPct val="25000"/>
              <a:buFont typeface="Arial"/>
              <a:buNone/>
            </a:pPr>
            <a:fld id="{00000000-1234-1234-1234-123412341234}" type="slidenum">
              <a:rPr lang="it"/>
              <a:t>‹#›</a:t>
            </a:fld>
            <a:endParaRPr lang="it"/>
          </a:p>
        </p:txBody>
      </p:sp>
      <p:sp>
        <p:nvSpPr>
          <p:cNvPr id="27" name="Shape 27"/>
          <p:cNvSpPr/>
          <p:nvPr/>
        </p:nvSpPr>
        <p:spPr>
          <a:xfrm>
            <a:off x="-93" y="3543300"/>
            <a:ext cx="9141599" cy="56999"/>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rgbClr val="FFFFFF"/>
              </a:solidFill>
              <a:latin typeface="Cantarell"/>
              <a:ea typeface="Cantarell"/>
              <a:cs typeface="Cantarell"/>
              <a:sym typeface="Cantarell"/>
            </a:endParaRPr>
          </a:p>
        </p:txBody>
      </p:sp>
      <p:sp>
        <p:nvSpPr>
          <p:cNvPr id="28" name="Shape 28"/>
          <p:cNvSpPr txBox="1"/>
          <p:nvPr/>
        </p:nvSpPr>
        <p:spPr>
          <a:xfrm>
            <a:off x="1142999" y="3600450"/>
            <a:ext cx="6858000" cy="857400"/>
          </a:xfrm>
          <a:prstGeom prst="rect">
            <a:avLst/>
          </a:prstGeom>
          <a:noFill/>
          <a:ln>
            <a:noFill/>
          </a:ln>
        </p:spPr>
        <p:txBody>
          <a:bodyPr lIns="91425" tIns="91425" rIns="91425" bIns="91425" anchor="b" anchorCtr="0">
            <a:noAutofit/>
          </a:bodyPr>
          <a:lstStyle/>
          <a:p>
            <a:pPr marL="0" marR="0" lvl="0" indent="0" algn="ctr" rtl="1">
              <a:lnSpc>
                <a:spcPct val="9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29" name="Shape 29"/>
          <p:cNvSpPr txBox="1"/>
          <p:nvPr/>
        </p:nvSpPr>
        <p:spPr>
          <a:xfrm>
            <a:off x="1141808" y="4457700"/>
            <a:ext cx="6858000" cy="571500"/>
          </a:xfrm>
          <a:prstGeom prst="rect">
            <a:avLst/>
          </a:prstGeom>
          <a:noFill/>
          <a:ln>
            <a:noFill/>
          </a:ln>
        </p:spPr>
        <p:txBody>
          <a:bodyPr lIns="91425" tIns="91425" rIns="91425" bIns="91425" anchor="t" anchorCtr="0">
            <a:noAutofit/>
          </a:bodyPr>
          <a:lstStyle/>
          <a:p>
            <a:pPr marL="0" marR="0" lvl="0" indent="0" algn="ctr" rtl="1">
              <a:lnSpc>
                <a:spcPct val="9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pic>
        <p:nvPicPr>
          <p:cNvPr id="30" name="Shape 30"/>
          <p:cNvPicPr preferRelativeResize="0"/>
          <p:nvPr/>
        </p:nvPicPr>
        <p:blipFill rotWithShape="1">
          <a:blip r:embed="rId3">
            <a:alphaModFix/>
          </a:blip>
          <a:srcRect/>
          <a:stretch/>
        </p:blipFill>
        <p:spPr>
          <a:xfrm>
            <a:off x="6290282" y="4041823"/>
            <a:ext cx="2053200" cy="393600"/>
          </a:xfrm>
          <a:prstGeom prst="rect">
            <a:avLst/>
          </a:prstGeom>
          <a:noFill/>
          <a:ln>
            <a:noFill/>
          </a:ln>
        </p:spPr>
      </p:pic>
      <p:sp>
        <p:nvSpPr>
          <p:cNvPr id="31" name="Shape 31"/>
          <p:cNvSpPr txBox="1">
            <a:spLocks noGrp="1"/>
          </p:cNvSpPr>
          <p:nvPr>
            <p:ph type="title"/>
          </p:nvPr>
        </p:nvSpPr>
        <p:spPr>
          <a:xfrm>
            <a:off x="388775" y="1543100"/>
            <a:ext cx="8229600" cy="611699"/>
          </a:xfrm>
          <a:prstGeom prst="rect">
            <a:avLst/>
          </a:prstGeom>
          <a:noFill/>
          <a:ln>
            <a:noFill/>
          </a:ln>
        </p:spPr>
        <p:txBody>
          <a:bodyPr lIns="91425" tIns="91425" rIns="91425" bIns="91425" anchor="b" anchorCtr="0"/>
          <a:lstStyle>
            <a:lvl1pPr rtl="0">
              <a:spcBef>
                <a:spcPts val="0"/>
              </a:spcBef>
              <a:buClr>
                <a:srgbClr val="FFFFFF"/>
              </a:buClr>
              <a:defRPr>
                <a:solidFill>
                  <a:srgbClr val="FFFFFF"/>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Assegna titolo a diapositiva 1">
    <p:bg>
      <p:bgPr>
        <a:solidFill>
          <a:srgbClr val="29ABE2"/>
        </a:solidFill>
        <a:effectLst/>
      </p:bgPr>
    </p:bg>
    <p:spTree>
      <p:nvGrpSpPr>
        <p:cNvPr id="1" name="Shape 32"/>
        <p:cNvGrpSpPr/>
        <p:nvPr/>
      </p:nvGrpSpPr>
      <p:grpSpPr>
        <a:xfrm>
          <a:off x="0" y="0"/>
          <a:ext cx="0" cy="0"/>
          <a:chOff x="0" y="0"/>
          <a:chExt cx="0" cy="0"/>
        </a:xfrm>
      </p:grpSpPr>
      <p:cxnSp>
        <p:nvCxnSpPr>
          <p:cNvPr id="33" name="Shape 33"/>
          <p:cNvCxnSpPr/>
          <p:nvPr/>
        </p:nvCxnSpPr>
        <p:spPr>
          <a:xfrm rot="10800000" flipH="1">
            <a:off x="1163850" y="4902557"/>
            <a:ext cx="7045200" cy="3299"/>
          </a:xfrm>
          <a:prstGeom prst="straightConnector1">
            <a:avLst/>
          </a:prstGeom>
          <a:noFill/>
          <a:ln w="19050" cap="flat" cmpd="sng">
            <a:solidFill>
              <a:srgbClr val="FFFFFF"/>
            </a:solidFill>
            <a:prstDash val="solid"/>
            <a:round/>
            <a:headEnd type="none" w="med" len="med"/>
            <a:tailEnd type="none" w="med" len="med"/>
          </a:ln>
        </p:spPr>
      </p:cxnSp>
      <p:pic>
        <p:nvPicPr>
          <p:cNvPr id="34" name="Shape 34"/>
          <p:cNvPicPr preferRelativeResize="0"/>
          <p:nvPr/>
        </p:nvPicPr>
        <p:blipFill rotWithShape="1">
          <a:blip r:embed="rId2">
            <a:alphaModFix/>
          </a:blip>
          <a:srcRect/>
          <a:stretch/>
        </p:blipFill>
        <p:spPr>
          <a:xfrm>
            <a:off x="273275" y="4833475"/>
            <a:ext cx="684000" cy="131099"/>
          </a:xfrm>
          <a:prstGeom prst="rect">
            <a:avLst/>
          </a:prstGeom>
          <a:noFill/>
          <a:ln>
            <a:noFill/>
          </a:ln>
        </p:spPr>
      </p:pic>
      <p:sp>
        <p:nvSpPr>
          <p:cNvPr id="35" name="Shape 35"/>
          <p:cNvSpPr txBox="1">
            <a:spLocks noGrp="1"/>
          </p:cNvSpPr>
          <p:nvPr>
            <p:ph type="sldNum" idx="12"/>
          </p:nvPr>
        </p:nvSpPr>
        <p:spPr>
          <a:xfrm>
            <a:off x="8311940" y="4702225"/>
            <a:ext cx="548699" cy="393600"/>
          </a:xfrm>
          <a:prstGeom prst="rect">
            <a:avLst/>
          </a:prstGeom>
          <a:noFill/>
          <a:ln>
            <a:noFill/>
          </a:ln>
        </p:spPr>
        <p:txBody>
          <a:bodyPr lIns="91425" tIns="91425" rIns="91425" bIns="91425" anchor="ctr" anchorCtr="0">
            <a:noAutofit/>
          </a:bodyPr>
          <a:lstStyle>
            <a:lvl1pPr marL="0" marR="0" indent="0" algn="r" rtl="0">
              <a:lnSpc>
                <a:spcPct val="100000"/>
              </a:lnSpc>
              <a:spcBef>
                <a:spcPts val="0"/>
              </a:spcBef>
              <a:spcAft>
                <a:spcPts val="0"/>
              </a:spcAft>
              <a:buNone/>
              <a:defRPr sz="1100" b="1" i="0" u="none" strike="noStrike" cap="none" baseline="0">
                <a:solidFill>
                  <a:srgbClr val="F3F3F3"/>
                </a:solidFill>
                <a:latin typeface="Arial"/>
                <a:ea typeface="Arial"/>
                <a:cs typeface="Arial"/>
                <a:sym typeface="Arial"/>
              </a:defRPr>
            </a:lvl1pPr>
          </a:lstStyle>
          <a:p>
            <a:pPr marL="0" lvl="0" indent="0">
              <a:spcBef>
                <a:spcPts val="0"/>
              </a:spcBef>
              <a:buClr>
                <a:schemeClr val="dk1"/>
              </a:buClr>
              <a:buSzPct val="25000"/>
              <a:buFont typeface="Arial"/>
              <a:buNone/>
            </a:pPr>
            <a:fld id="{00000000-1234-1234-1234-123412341234}" type="slidenum">
              <a:rPr lang="it"/>
              <a:t>‹#›</a:t>
            </a:fld>
            <a:endParaRPr lang="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nd Body">
    <p:bg>
      <p:bgPr>
        <a:solidFill>
          <a:srgbClr val="64C8C8"/>
        </a:solidFill>
        <a:effectLst/>
      </p:bgPr>
    </p:bg>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57200" y="342903"/>
            <a:ext cx="8229600" cy="857400"/>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8" name="Shape 38"/>
          <p:cNvSpPr txBox="1">
            <a:spLocks noGrp="1"/>
          </p:cNvSpPr>
          <p:nvPr>
            <p:ph type="body" idx="1"/>
          </p:nvPr>
        </p:nvSpPr>
        <p:spPr>
          <a:xfrm>
            <a:off x="457200" y="1200150"/>
            <a:ext cx="8229600" cy="372567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cxnSp>
        <p:nvCxnSpPr>
          <p:cNvPr id="39" name="Shape 39"/>
          <p:cNvCxnSpPr/>
          <p:nvPr/>
        </p:nvCxnSpPr>
        <p:spPr>
          <a:xfrm rot="10800000" flipH="1">
            <a:off x="1163850" y="4902557"/>
            <a:ext cx="7045200" cy="3299"/>
          </a:xfrm>
          <a:prstGeom prst="straightConnector1">
            <a:avLst/>
          </a:prstGeom>
          <a:noFill/>
          <a:ln w="19050" cap="flat" cmpd="sng">
            <a:solidFill>
              <a:srgbClr val="FFFFFF"/>
            </a:solidFill>
            <a:prstDash val="solid"/>
            <a:round/>
            <a:headEnd type="none" w="med" len="med"/>
            <a:tailEnd type="none" w="med" len="med"/>
          </a:ln>
        </p:spPr>
      </p:cxnSp>
      <p:pic>
        <p:nvPicPr>
          <p:cNvPr id="40" name="Shape 40"/>
          <p:cNvPicPr preferRelativeResize="0"/>
          <p:nvPr/>
        </p:nvPicPr>
        <p:blipFill rotWithShape="1">
          <a:blip r:embed="rId2">
            <a:alphaModFix/>
          </a:blip>
          <a:srcRect/>
          <a:stretch/>
        </p:blipFill>
        <p:spPr>
          <a:xfrm>
            <a:off x="273275" y="4833475"/>
            <a:ext cx="684000" cy="131099"/>
          </a:xfrm>
          <a:prstGeom prst="rect">
            <a:avLst/>
          </a:prstGeom>
          <a:noFill/>
          <a:ln>
            <a:noFill/>
          </a:ln>
        </p:spPr>
      </p:pic>
      <p:sp>
        <p:nvSpPr>
          <p:cNvPr id="41" name="Shape 41"/>
          <p:cNvSpPr txBox="1">
            <a:spLocks noGrp="1"/>
          </p:cNvSpPr>
          <p:nvPr>
            <p:ph type="sldNum" idx="12"/>
          </p:nvPr>
        </p:nvSpPr>
        <p:spPr>
          <a:xfrm>
            <a:off x="8311940" y="4702225"/>
            <a:ext cx="548699" cy="393600"/>
          </a:xfrm>
          <a:prstGeom prst="rect">
            <a:avLst/>
          </a:prstGeom>
          <a:noFill/>
          <a:ln>
            <a:noFill/>
          </a:ln>
        </p:spPr>
        <p:txBody>
          <a:bodyPr lIns="91425" tIns="91425" rIns="91425" bIns="91425" anchor="ctr" anchorCtr="0">
            <a:noAutofit/>
          </a:bodyPr>
          <a:lstStyle>
            <a:lvl1pPr marL="0" marR="0" indent="0" algn="r" rtl="0">
              <a:lnSpc>
                <a:spcPct val="100000"/>
              </a:lnSpc>
              <a:spcBef>
                <a:spcPts val="0"/>
              </a:spcBef>
              <a:spcAft>
                <a:spcPts val="0"/>
              </a:spcAft>
              <a:buNone/>
              <a:defRPr sz="1100" b="1" i="0" u="none" strike="noStrike" cap="none" baseline="0">
                <a:solidFill>
                  <a:srgbClr val="F3F3F3"/>
                </a:solidFill>
                <a:latin typeface="Arial"/>
                <a:ea typeface="Arial"/>
                <a:cs typeface="Arial"/>
                <a:sym typeface="Arial"/>
              </a:defRPr>
            </a:lvl1pPr>
          </a:lstStyle>
          <a:p>
            <a:pPr marL="0" lvl="0" indent="0">
              <a:spcBef>
                <a:spcPts val="0"/>
              </a:spcBef>
              <a:buClr>
                <a:schemeClr val="dk1"/>
              </a:buClr>
              <a:buSzPct val="25000"/>
              <a:buFont typeface="Arial"/>
              <a:buNone/>
            </a:pPr>
            <a:fld id="{00000000-1234-1234-1234-123412341234}" type="slidenum">
              <a:rPr lang="it"/>
              <a:t>‹#›</a:t>
            </a:fld>
            <a:endParaRPr lang="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olo e corpo 1">
    <p:bg>
      <p:bgPr>
        <a:solidFill>
          <a:srgbClr val="00AAA0"/>
        </a:solidFill>
        <a:effectLst/>
      </p:bgPr>
    </p:bg>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57200" y="342903"/>
            <a:ext cx="8229600" cy="857400"/>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4" name="Shape 44"/>
          <p:cNvSpPr txBox="1">
            <a:spLocks noGrp="1"/>
          </p:cNvSpPr>
          <p:nvPr>
            <p:ph type="body" idx="1"/>
          </p:nvPr>
        </p:nvSpPr>
        <p:spPr>
          <a:xfrm>
            <a:off x="457200" y="1200150"/>
            <a:ext cx="8229600" cy="277889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cxnSp>
        <p:nvCxnSpPr>
          <p:cNvPr id="45" name="Shape 45"/>
          <p:cNvCxnSpPr/>
          <p:nvPr/>
        </p:nvCxnSpPr>
        <p:spPr>
          <a:xfrm rot="10800000" flipH="1">
            <a:off x="1163850" y="4902557"/>
            <a:ext cx="7045200" cy="3299"/>
          </a:xfrm>
          <a:prstGeom prst="straightConnector1">
            <a:avLst/>
          </a:prstGeom>
          <a:noFill/>
          <a:ln w="19050" cap="flat" cmpd="sng">
            <a:solidFill>
              <a:srgbClr val="FFFFFF"/>
            </a:solidFill>
            <a:prstDash val="solid"/>
            <a:round/>
            <a:headEnd type="none" w="med" len="med"/>
            <a:tailEnd type="none" w="med" len="med"/>
          </a:ln>
        </p:spPr>
      </p:cxnSp>
      <p:pic>
        <p:nvPicPr>
          <p:cNvPr id="46" name="Shape 46"/>
          <p:cNvPicPr preferRelativeResize="0"/>
          <p:nvPr/>
        </p:nvPicPr>
        <p:blipFill rotWithShape="1">
          <a:blip r:embed="rId2">
            <a:alphaModFix/>
          </a:blip>
          <a:srcRect/>
          <a:stretch/>
        </p:blipFill>
        <p:spPr>
          <a:xfrm>
            <a:off x="273275" y="4833475"/>
            <a:ext cx="684000" cy="131099"/>
          </a:xfrm>
          <a:prstGeom prst="rect">
            <a:avLst/>
          </a:prstGeom>
          <a:noFill/>
          <a:ln>
            <a:noFill/>
          </a:ln>
        </p:spPr>
      </p:pic>
      <p:sp>
        <p:nvSpPr>
          <p:cNvPr id="47" name="Shape 47"/>
          <p:cNvSpPr txBox="1">
            <a:spLocks noGrp="1"/>
          </p:cNvSpPr>
          <p:nvPr>
            <p:ph type="sldNum" idx="12"/>
          </p:nvPr>
        </p:nvSpPr>
        <p:spPr>
          <a:xfrm>
            <a:off x="8311940" y="4702225"/>
            <a:ext cx="548699" cy="393600"/>
          </a:xfrm>
          <a:prstGeom prst="rect">
            <a:avLst/>
          </a:prstGeom>
          <a:noFill/>
          <a:ln>
            <a:noFill/>
          </a:ln>
        </p:spPr>
        <p:txBody>
          <a:bodyPr lIns="91425" tIns="91425" rIns="91425" bIns="91425" anchor="ctr" anchorCtr="0">
            <a:noAutofit/>
          </a:bodyPr>
          <a:lstStyle>
            <a:lvl1pPr marL="0" marR="0" indent="0" algn="r" rtl="0">
              <a:lnSpc>
                <a:spcPct val="100000"/>
              </a:lnSpc>
              <a:spcBef>
                <a:spcPts val="0"/>
              </a:spcBef>
              <a:spcAft>
                <a:spcPts val="0"/>
              </a:spcAft>
              <a:buNone/>
              <a:defRPr sz="1100" b="1" i="0" u="none" strike="noStrike" cap="none" baseline="0">
                <a:solidFill>
                  <a:srgbClr val="F3F3F3"/>
                </a:solidFill>
                <a:latin typeface="Arial"/>
                <a:ea typeface="Arial"/>
                <a:cs typeface="Arial"/>
                <a:sym typeface="Arial"/>
              </a:defRPr>
            </a:lvl1pPr>
          </a:lstStyle>
          <a:p>
            <a:pPr marL="0" lvl="0" indent="0">
              <a:spcBef>
                <a:spcPts val="0"/>
              </a:spcBef>
              <a:buClr>
                <a:schemeClr val="dk1"/>
              </a:buClr>
              <a:buSzPct val="25000"/>
              <a:buFont typeface="Arial"/>
              <a:buNone/>
            </a:pPr>
            <a:fld id="{00000000-1234-1234-1234-123412341234}" type="slidenum">
              <a:rPr lang="it"/>
              <a:t>‹#›</a:t>
            </a:fld>
            <a:endParaRPr lang="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olo e corpo 1 1">
    <p:bg>
      <p:bgPr>
        <a:solidFill>
          <a:srgbClr val="006432"/>
        </a:solidFill>
        <a:effectLst/>
      </p:bgPr>
    </p:bg>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342903"/>
            <a:ext cx="8229600" cy="857400"/>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0" name="Shape 50"/>
          <p:cNvSpPr txBox="1">
            <a:spLocks noGrp="1"/>
          </p:cNvSpPr>
          <p:nvPr>
            <p:ph type="body" idx="1"/>
          </p:nvPr>
        </p:nvSpPr>
        <p:spPr>
          <a:xfrm>
            <a:off x="457200" y="1200150"/>
            <a:ext cx="8229600" cy="242549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cxnSp>
        <p:nvCxnSpPr>
          <p:cNvPr id="51" name="Shape 51"/>
          <p:cNvCxnSpPr/>
          <p:nvPr/>
        </p:nvCxnSpPr>
        <p:spPr>
          <a:xfrm rot="10800000" flipH="1">
            <a:off x="1163850" y="4902557"/>
            <a:ext cx="7045200" cy="3299"/>
          </a:xfrm>
          <a:prstGeom prst="straightConnector1">
            <a:avLst/>
          </a:prstGeom>
          <a:noFill/>
          <a:ln w="19050" cap="flat" cmpd="sng">
            <a:solidFill>
              <a:srgbClr val="FFFFFF"/>
            </a:solidFill>
            <a:prstDash val="solid"/>
            <a:round/>
            <a:headEnd type="none" w="med" len="med"/>
            <a:tailEnd type="none" w="med" len="med"/>
          </a:ln>
        </p:spPr>
      </p:cxnSp>
      <p:pic>
        <p:nvPicPr>
          <p:cNvPr id="52" name="Shape 52"/>
          <p:cNvPicPr preferRelativeResize="0"/>
          <p:nvPr/>
        </p:nvPicPr>
        <p:blipFill rotWithShape="1">
          <a:blip r:embed="rId2">
            <a:alphaModFix/>
          </a:blip>
          <a:srcRect/>
          <a:stretch/>
        </p:blipFill>
        <p:spPr>
          <a:xfrm>
            <a:off x="273275" y="4833475"/>
            <a:ext cx="684000" cy="131099"/>
          </a:xfrm>
          <a:prstGeom prst="rect">
            <a:avLst/>
          </a:prstGeom>
          <a:noFill/>
          <a:ln>
            <a:noFill/>
          </a:ln>
        </p:spPr>
      </p:pic>
      <p:sp>
        <p:nvSpPr>
          <p:cNvPr id="53" name="Shape 53"/>
          <p:cNvSpPr txBox="1">
            <a:spLocks noGrp="1"/>
          </p:cNvSpPr>
          <p:nvPr>
            <p:ph type="sldNum" idx="12"/>
          </p:nvPr>
        </p:nvSpPr>
        <p:spPr>
          <a:xfrm>
            <a:off x="8311940" y="4702225"/>
            <a:ext cx="548699" cy="393600"/>
          </a:xfrm>
          <a:prstGeom prst="rect">
            <a:avLst/>
          </a:prstGeom>
          <a:noFill/>
          <a:ln>
            <a:noFill/>
          </a:ln>
        </p:spPr>
        <p:txBody>
          <a:bodyPr lIns="91425" tIns="91425" rIns="91425" bIns="91425" anchor="ctr" anchorCtr="0">
            <a:noAutofit/>
          </a:bodyPr>
          <a:lstStyle>
            <a:lvl1pPr marL="0" marR="0" indent="0" algn="r" rtl="0">
              <a:lnSpc>
                <a:spcPct val="100000"/>
              </a:lnSpc>
              <a:spcBef>
                <a:spcPts val="0"/>
              </a:spcBef>
              <a:spcAft>
                <a:spcPts val="0"/>
              </a:spcAft>
              <a:buNone/>
              <a:defRPr sz="1100" b="1" i="0" u="none" strike="noStrike" cap="none" baseline="0">
                <a:solidFill>
                  <a:srgbClr val="F3F3F3"/>
                </a:solidFill>
                <a:latin typeface="Arial"/>
                <a:ea typeface="Arial"/>
                <a:cs typeface="Arial"/>
                <a:sym typeface="Arial"/>
              </a:defRPr>
            </a:lvl1pPr>
          </a:lstStyle>
          <a:p>
            <a:pPr marL="0" lvl="0" indent="0">
              <a:spcBef>
                <a:spcPts val="0"/>
              </a:spcBef>
              <a:buClr>
                <a:schemeClr val="dk1"/>
              </a:buClr>
              <a:buSzPct val="25000"/>
              <a:buFont typeface="Arial"/>
              <a:buNone/>
            </a:pPr>
            <a:fld id="{00000000-1234-1234-1234-123412341234}" type="slidenum">
              <a:rPr lang="it"/>
              <a:t>‹#›</a:t>
            </a:fld>
            <a:endParaRPr lang="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Climalia-presentation-layout">
    <p:spTree>
      <p:nvGrpSpPr>
        <p:cNvPr id="1" name="Shape 54"/>
        <p:cNvGrpSpPr/>
        <p:nvPr/>
      </p:nvGrpSpPr>
      <p:grpSpPr>
        <a:xfrm>
          <a:off x="0" y="0"/>
          <a:ext cx="0" cy="0"/>
          <a:chOff x="0" y="0"/>
          <a:chExt cx="0" cy="0"/>
        </a:xfrm>
      </p:grpSpPr>
      <p:sp>
        <p:nvSpPr>
          <p:cNvPr id="55" name="Shape 55"/>
          <p:cNvSpPr txBox="1"/>
          <p:nvPr/>
        </p:nvSpPr>
        <p:spPr>
          <a:xfrm>
            <a:off x="0" y="4672025"/>
            <a:ext cx="9144000" cy="475500"/>
          </a:xfrm>
          <a:prstGeom prst="rect">
            <a:avLst/>
          </a:prstGeom>
          <a:solidFill>
            <a:srgbClr val="064679"/>
          </a:solidFill>
          <a:ln>
            <a:noFill/>
          </a:ln>
        </p:spPr>
        <p:txBody>
          <a:bodyPr lIns="91425" tIns="91425" rIns="91425" bIns="91425" anchor="t" anchorCtr="0">
            <a:noAutofit/>
          </a:bodyPr>
          <a:lstStyle/>
          <a:p>
            <a:pPr lvl="0" rtl="0">
              <a:spcBef>
                <a:spcPts val="0"/>
              </a:spcBef>
              <a:buNone/>
            </a:pPr>
            <a:endParaRPr sz="1200"/>
          </a:p>
          <a:p>
            <a:pPr lvl="0" rtl="0">
              <a:spcBef>
                <a:spcPts val="0"/>
              </a:spcBef>
              <a:buNone/>
            </a:pPr>
            <a:endParaRPr>
              <a:solidFill>
                <a:srgbClr val="FFFFFF"/>
              </a:solidFill>
            </a:endParaRPr>
          </a:p>
        </p:txBody>
      </p:sp>
      <p:cxnSp>
        <p:nvCxnSpPr>
          <p:cNvPr id="56" name="Shape 56"/>
          <p:cNvCxnSpPr/>
          <p:nvPr/>
        </p:nvCxnSpPr>
        <p:spPr>
          <a:xfrm rot="10800000" flipH="1">
            <a:off x="1163850" y="4902557"/>
            <a:ext cx="7045200" cy="3299"/>
          </a:xfrm>
          <a:prstGeom prst="straightConnector1">
            <a:avLst/>
          </a:prstGeom>
          <a:noFill/>
          <a:ln w="19050" cap="flat" cmpd="sng">
            <a:solidFill>
              <a:srgbClr val="FFFFFF"/>
            </a:solidFill>
            <a:prstDash val="solid"/>
            <a:round/>
            <a:headEnd type="none" w="med" len="med"/>
            <a:tailEnd type="none" w="med" len="med"/>
          </a:ln>
        </p:spPr>
      </p:cxnSp>
      <p:pic>
        <p:nvPicPr>
          <p:cNvPr id="57" name="Shape 57"/>
          <p:cNvPicPr preferRelativeResize="0"/>
          <p:nvPr/>
        </p:nvPicPr>
        <p:blipFill rotWithShape="1">
          <a:blip r:embed="rId2">
            <a:alphaModFix/>
          </a:blip>
          <a:srcRect/>
          <a:stretch/>
        </p:blipFill>
        <p:spPr>
          <a:xfrm>
            <a:off x="273275" y="4833475"/>
            <a:ext cx="684000" cy="131099"/>
          </a:xfrm>
          <a:prstGeom prst="rect">
            <a:avLst/>
          </a:prstGeom>
          <a:noFill/>
          <a:ln>
            <a:noFill/>
          </a:ln>
        </p:spPr>
      </p:pic>
      <p:sp>
        <p:nvSpPr>
          <p:cNvPr id="58" name="Shape 58"/>
          <p:cNvSpPr txBox="1">
            <a:spLocks noGrp="1"/>
          </p:cNvSpPr>
          <p:nvPr>
            <p:ph type="body" idx="1"/>
          </p:nvPr>
        </p:nvSpPr>
        <p:spPr>
          <a:xfrm>
            <a:off x="457200" y="1200150"/>
            <a:ext cx="8099699" cy="3196500"/>
          </a:xfrm>
          <a:prstGeom prst="rect">
            <a:avLst/>
          </a:prstGeom>
          <a:noFill/>
          <a:ln>
            <a:noFill/>
          </a:ln>
        </p:spPr>
        <p:txBody>
          <a:bodyPr lIns="91425" tIns="91425" rIns="91425" bIns="91425" anchor="t" anchorCtr="0"/>
          <a:lstStyle>
            <a:lvl1pPr rtl="0">
              <a:spcBef>
                <a:spcPts val="0"/>
              </a:spcBef>
              <a:buClr>
                <a:srgbClr val="064679"/>
              </a:buClr>
              <a:buChar char="●"/>
              <a:defRPr/>
            </a:lvl1pPr>
            <a:lvl2pPr rtl="0">
              <a:spcBef>
                <a:spcPts val="0"/>
              </a:spcBef>
              <a:buClr>
                <a:srgbClr val="064679"/>
              </a:buClr>
              <a:buChar char="○"/>
              <a:defRPr/>
            </a:lvl2pPr>
            <a:lvl3pPr rtl="0">
              <a:spcBef>
                <a:spcPts val="0"/>
              </a:spcBef>
              <a:buClr>
                <a:srgbClr val="064679"/>
              </a:buClr>
              <a:buChar char="■"/>
              <a:defRPr/>
            </a:lvl3pPr>
            <a:lvl4pPr rtl="0">
              <a:spcBef>
                <a:spcPts val="0"/>
              </a:spcBef>
              <a:buClr>
                <a:srgbClr val="064679"/>
              </a:buClr>
              <a:buChar char="●"/>
              <a:defRPr/>
            </a:lvl4pPr>
            <a:lvl5pPr rtl="0">
              <a:spcBef>
                <a:spcPts val="0"/>
              </a:spcBef>
              <a:buClr>
                <a:srgbClr val="064679"/>
              </a:buClr>
              <a:buChar char="○"/>
              <a:defRPr/>
            </a:lvl5pPr>
            <a:lvl6pPr rtl="0">
              <a:spcBef>
                <a:spcPts val="0"/>
              </a:spcBef>
              <a:buClr>
                <a:srgbClr val="064679"/>
              </a:buClr>
              <a:buChar char="■"/>
              <a:defRPr/>
            </a:lvl6pPr>
            <a:lvl7pPr rtl="0">
              <a:spcBef>
                <a:spcPts val="0"/>
              </a:spcBef>
              <a:buChar char="●"/>
              <a:defRPr/>
            </a:lvl7pPr>
            <a:lvl8pPr rtl="0">
              <a:spcBef>
                <a:spcPts val="0"/>
              </a:spcBef>
              <a:buChar char="○"/>
              <a:defRPr/>
            </a:lvl8pPr>
            <a:lvl9pPr rtl="0">
              <a:spcBef>
                <a:spcPts val="0"/>
              </a:spcBef>
              <a:buChar char="■"/>
              <a:defRPr/>
            </a:lvl9pPr>
          </a:lstStyle>
          <a:p>
            <a:endParaRPr/>
          </a:p>
        </p:txBody>
      </p:sp>
      <p:sp>
        <p:nvSpPr>
          <p:cNvPr id="59" name="Shape 59"/>
          <p:cNvSpPr txBox="1">
            <a:spLocks noGrp="1"/>
          </p:cNvSpPr>
          <p:nvPr>
            <p:ph type="title"/>
          </p:nvPr>
        </p:nvSpPr>
        <p:spPr>
          <a:xfrm>
            <a:off x="457200" y="38100"/>
            <a:ext cx="8229600" cy="611699"/>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60" name="Shape 60"/>
          <p:cNvGrpSpPr/>
          <p:nvPr/>
        </p:nvGrpSpPr>
        <p:grpSpPr>
          <a:xfrm>
            <a:off x="128574" y="676275"/>
            <a:ext cx="9015300" cy="288899"/>
            <a:chOff x="128586" y="981075"/>
            <a:chExt cx="9577500" cy="288899"/>
          </a:xfrm>
        </p:grpSpPr>
        <p:sp>
          <p:nvSpPr>
            <p:cNvPr id="61" name="Shape 61"/>
            <p:cNvSpPr/>
            <p:nvPr/>
          </p:nvSpPr>
          <p:spPr>
            <a:xfrm>
              <a:off x="128586" y="981075"/>
              <a:ext cx="9577500" cy="288899"/>
            </a:xfrm>
            <a:prstGeom prst="rect">
              <a:avLst/>
            </a:prstGeom>
            <a:solidFill>
              <a:srgbClr val="FFFFFF"/>
            </a:solidFill>
            <a:ln w="9525" cap="flat" cmpd="sng">
              <a:solidFill>
                <a:srgbClr val="FFFFFF"/>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rgbClr val="000000"/>
                </a:solidFill>
                <a:latin typeface="Times New Roman"/>
                <a:ea typeface="Times New Roman"/>
                <a:cs typeface="Times New Roman"/>
                <a:sym typeface="Times New Roman"/>
              </a:endParaRPr>
            </a:p>
          </p:txBody>
        </p:sp>
        <p:cxnSp>
          <p:nvCxnSpPr>
            <p:cNvPr id="62" name="Shape 62"/>
            <p:cNvCxnSpPr/>
            <p:nvPr/>
          </p:nvCxnSpPr>
          <p:spPr>
            <a:xfrm>
              <a:off x="1752600" y="990600"/>
              <a:ext cx="7815299" cy="0"/>
            </a:xfrm>
            <a:prstGeom prst="straightConnector1">
              <a:avLst/>
            </a:prstGeom>
            <a:noFill/>
            <a:ln w="9525" cap="flat" cmpd="sng">
              <a:solidFill>
                <a:srgbClr val="97B3D1"/>
              </a:solidFill>
              <a:prstDash val="solid"/>
              <a:miter/>
              <a:headEnd type="none" w="med" len="med"/>
              <a:tailEnd type="none" w="med" len="med"/>
            </a:ln>
          </p:spPr>
        </p:cxnSp>
      </p:grpSp>
      <p:sp>
        <p:nvSpPr>
          <p:cNvPr id="63" name="Shape 63"/>
          <p:cNvSpPr txBox="1">
            <a:spLocks noGrp="1"/>
          </p:cNvSpPr>
          <p:nvPr>
            <p:ph type="sldNum" idx="12"/>
          </p:nvPr>
        </p:nvSpPr>
        <p:spPr>
          <a:xfrm>
            <a:off x="8311940" y="4702225"/>
            <a:ext cx="548699" cy="393600"/>
          </a:xfrm>
          <a:prstGeom prst="rect">
            <a:avLst/>
          </a:prstGeom>
          <a:noFill/>
          <a:ln>
            <a:noFill/>
          </a:ln>
        </p:spPr>
        <p:txBody>
          <a:bodyPr lIns="91425" tIns="91425" rIns="91425" bIns="91425" anchor="ctr" anchorCtr="0">
            <a:noAutofit/>
          </a:bodyPr>
          <a:lstStyle>
            <a:lvl1pPr marL="0" marR="0" indent="0" algn="r" rtl="0">
              <a:lnSpc>
                <a:spcPct val="100000"/>
              </a:lnSpc>
              <a:spcBef>
                <a:spcPts val="0"/>
              </a:spcBef>
              <a:spcAft>
                <a:spcPts val="0"/>
              </a:spcAft>
              <a:buNone/>
              <a:defRPr sz="1100" b="1" i="0" u="none" strike="noStrike" cap="none" baseline="0">
                <a:solidFill>
                  <a:srgbClr val="F3F3F3"/>
                </a:solidFill>
                <a:latin typeface="Arial"/>
                <a:ea typeface="Arial"/>
                <a:cs typeface="Arial"/>
                <a:sym typeface="Arial"/>
              </a:defRPr>
            </a:lvl1pPr>
          </a:lstStyle>
          <a:p>
            <a:pPr marL="0" lvl="0" indent="0">
              <a:spcBef>
                <a:spcPts val="0"/>
              </a:spcBef>
              <a:buClr>
                <a:schemeClr val="dk1"/>
              </a:buClr>
              <a:buSzPct val="25000"/>
              <a:buFont typeface="Arial"/>
              <a:buNone/>
            </a:pPr>
            <a:fld id="{00000000-1234-1234-1234-123412341234}" type="slidenum">
              <a:rPr lang="it"/>
              <a:t>‹#›</a:t>
            </a:fld>
            <a:endParaRPr lang="it"/>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25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chemeClr val="dk1"/>
              </a:buClr>
              <a:buFont typeface="Arial"/>
              <a:buNone/>
              <a:defRPr/>
            </a:lvl1pPr>
            <a:lvl2pPr marL="0" marR="0" indent="0" algn="l" rtl="0">
              <a:lnSpc>
                <a:spcPct val="100000"/>
              </a:lnSpc>
              <a:spcBef>
                <a:spcPts val="0"/>
              </a:spcBef>
              <a:spcAft>
                <a:spcPts val="0"/>
              </a:spcAft>
              <a:buClr>
                <a:schemeClr val="dk1"/>
              </a:buClr>
              <a:buFont typeface="Arial"/>
              <a:buNone/>
              <a:defRPr/>
            </a:lvl2pPr>
            <a:lvl3pPr marL="0" marR="0" indent="0" algn="l" rtl="0">
              <a:spcBef>
                <a:spcPts val="0"/>
              </a:spcBef>
              <a:buClr>
                <a:schemeClr val="dk1"/>
              </a:buClr>
              <a:buFont typeface="Arial"/>
              <a:buNone/>
              <a:defRPr/>
            </a:lvl3pPr>
            <a:lvl4pPr marL="0" marR="0" indent="0" algn="l" rtl="0">
              <a:spcBef>
                <a:spcPts val="0"/>
              </a:spcBef>
              <a:buClr>
                <a:schemeClr val="dk1"/>
              </a:buClr>
              <a:buFont typeface="Arial"/>
              <a:buNone/>
              <a:defRPr/>
            </a:lvl4pPr>
            <a:lvl5pPr marL="0" marR="0" indent="0" algn="l" rtl="0">
              <a:spcBef>
                <a:spcPts val="0"/>
              </a:spcBef>
              <a:buClr>
                <a:schemeClr val="dk1"/>
              </a:buClr>
              <a:buFont typeface="Arial"/>
              <a:buNone/>
              <a:defRPr/>
            </a:lvl5pPr>
            <a:lvl6pPr marL="0" marR="0" indent="0" algn="l" rtl="0">
              <a:spcBef>
                <a:spcPts val="0"/>
              </a:spcBef>
              <a:buClr>
                <a:schemeClr val="dk1"/>
              </a:buClr>
              <a:buFont typeface="Arial"/>
              <a:buNone/>
              <a:defRPr/>
            </a:lvl6pPr>
            <a:lvl7pPr marL="0" marR="0" indent="0" algn="l" rtl="0">
              <a:spcBef>
                <a:spcPts val="0"/>
              </a:spcBef>
              <a:buClr>
                <a:schemeClr val="dk1"/>
              </a:buClr>
              <a:buFont typeface="Arial"/>
              <a:buNone/>
              <a:defRPr/>
            </a:lvl7pPr>
            <a:lvl8pPr marL="0" marR="0" indent="0" algn="l" rtl="0">
              <a:spcBef>
                <a:spcPts val="0"/>
              </a:spcBef>
              <a:buClr>
                <a:schemeClr val="dk1"/>
              </a:buClr>
              <a:buFont typeface="Arial"/>
              <a:buNone/>
              <a:defRPr/>
            </a:lvl8pPr>
            <a:lvl9pPr marL="0" marR="0" indent="0" algn="l" rtl="0">
              <a:spcBef>
                <a:spcPts val="0"/>
              </a:spcBef>
              <a:buClr>
                <a:schemeClr val="dk1"/>
              </a:buClr>
              <a:buFont typeface="Arial"/>
              <a:buNone/>
              <a:defRPr/>
            </a:lvl9pPr>
          </a:lstStyle>
          <a:p>
            <a:endParaRPr/>
          </a:p>
        </p:txBody>
      </p:sp>
      <p:sp>
        <p:nvSpPr>
          <p:cNvPr id="6" name="Shape 6"/>
          <p:cNvSpPr txBox="1">
            <a:spLocks noGrp="1"/>
          </p:cNvSpPr>
          <p:nvPr>
            <p:ph type="body" idx="1"/>
          </p:nvPr>
        </p:nvSpPr>
        <p:spPr>
          <a:xfrm>
            <a:off x="457200" y="1200150"/>
            <a:ext cx="8229600" cy="3725679"/>
          </a:xfrm>
          <a:prstGeom prst="rect">
            <a:avLst/>
          </a:prstGeom>
          <a:noFill/>
          <a:ln>
            <a:noFill/>
          </a:ln>
        </p:spPr>
        <p:txBody>
          <a:bodyPr lIns="91425" tIns="91425" rIns="91425" bIns="91425" anchor="t" anchorCtr="0"/>
          <a:lstStyle>
            <a:lvl1pPr marL="0" marR="0" indent="0" algn="l" rtl="0">
              <a:lnSpc>
                <a:spcPct val="100000"/>
              </a:lnSpc>
              <a:spcBef>
                <a:spcPts val="600"/>
              </a:spcBef>
              <a:spcAft>
                <a:spcPts val="0"/>
              </a:spcAft>
              <a:buClr>
                <a:schemeClr val="dk1"/>
              </a:buClr>
              <a:buFont typeface="Arial"/>
              <a:buNone/>
              <a:defRPr/>
            </a:lvl1pPr>
            <a:lvl2pPr marL="0" marR="0" indent="0" algn="l" rtl="0">
              <a:lnSpc>
                <a:spcPct val="100000"/>
              </a:lnSpc>
              <a:spcBef>
                <a:spcPts val="480"/>
              </a:spcBef>
              <a:spcAft>
                <a:spcPts val="0"/>
              </a:spcAft>
              <a:buClr>
                <a:schemeClr val="dk1"/>
              </a:buClr>
              <a:buFont typeface="Arial"/>
              <a:buNone/>
              <a:defRPr/>
            </a:lvl2pPr>
            <a:lvl3pPr marL="0" marR="0" indent="0" algn="l" rtl="0">
              <a:lnSpc>
                <a:spcPct val="100000"/>
              </a:lnSpc>
              <a:spcBef>
                <a:spcPts val="480"/>
              </a:spcBef>
              <a:spcAft>
                <a:spcPts val="0"/>
              </a:spcAft>
              <a:buClr>
                <a:schemeClr val="dk1"/>
              </a:buClr>
              <a:buFont typeface="Arial"/>
              <a:buNone/>
              <a:defRPr/>
            </a:lvl3pPr>
            <a:lvl4pPr marL="0" marR="0" indent="0" algn="l" rtl="0">
              <a:lnSpc>
                <a:spcPct val="100000"/>
              </a:lnSpc>
              <a:spcBef>
                <a:spcPts val="360"/>
              </a:spcBef>
              <a:spcAft>
                <a:spcPts val="0"/>
              </a:spcAft>
              <a:buClr>
                <a:schemeClr val="dk1"/>
              </a:buClr>
              <a:buFont typeface="Arial"/>
              <a:buNone/>
              <a:defRPr/>
            </a:lvl4pPr>
            <a:lvl5pPr marL="0" marR="0" indent="0" algn="l" rtl="0">
              <a:lnSpc>
                <a:spcPct val="100000"/>
              </a:lnSpc>
              <a:spcBef>
                <a:spcPts val="360"/>
              </a:spcBef>
              <a:spcAft>
                <a:spcPts val="0"/>
              </a:spcAft>
              <a:buClr>
                <a:schemeClr val="dk1"/>
              </a:buClr>
              <a:buFont typeface="Arial"/>
              <a:buNone/>
              <a:defRPr/>
            </a:lvl5pPr>
            <a:lvl6pPr marL="0" marR="0" indent="0" algn="l" rtl="0">
              <a:lnSpc>
                <a:spcPct val="100000"/>
              </a:lnSpc>
              <a:spcBef>
                <a:spcPts val="360"/>
              </a:spcBef>
              <a:spcAft>
                <a:spcPts val="0"/>
              </a:spcAft>
              <a:buClr>
                <a:schemeClr val="dk1"/>
              </a:buClr>
              <a:buFont typeface="Arial"/>
              <a:buNone/>
              <a:defRPr/>
            </a:lvl6pPr>
            <a:lvl7pPr marL="0" marR="0" indent="0" algn="l" rtl="0">
              <a:lnSpc>
                <a:spcPct val="100000"/>
              </a:lnSpc>
              <a:spcBef>
                <a:spcPts val="360"/>
              </a:spcBef>
              <a:spcAft>
                <a:spcPts val="0"/>
              </a:spcAft>
              <a:buClr>
                <a:schemeClr val="dk1"/>
              </a:buClr>
              <a:buFont typeface="Arial"/>
              <a:buNone/>
              <a:defRPr/>
            </a:lvl7pPr>
            <a:lvl8pPr marL="0" marR="0" indent="0" algn="l" rtl="0">
              <a:lnSpc>
                <a:spcPct val="100000"/>
              </a:lnSpc>
              <a:spcBef>
                <a:spcPts val="360"/>
              </a:spcBef>
              <a:spcAft>
                <a:spcPts val="0"/>
              </a:spcAft>
              <a:buClr>
                <a:schemeClr val="dk1"/>
              </a:buClr>
              <a:buFont typeface="Arial"/>
              <a:buNone/>
              <a:defRPr/>
            </a:lvl8pPr>
            <a:lvl9pPr marL="0" marR="0" indent="0" algn="l" rtl="0">
              <a:lnSpc>
                <a:spcPct val="100000"/>
              </a:lnSpc>
              <a:spcBef>
                <a:spcPts val="360"/>
              </a:spcBef>
              <a:spcAft>
                <a:spcPts val="0"/>
              </a:spcAft>
              <a:buClr>
                <a:schemeClr val="dk1"/>
              </a:buClr>
              <a:buFont typeface="Arial"/>
              <a:buNone/>
              <a:defRPr/>
            </a:lvl9pPr>
          </a:lstStyle>
          <a:p>
            <a:endParaRPr/>
          </a:p>
        </p:txBody>
      </p:sp>
      <p:sp>
        <p:nvSpPr>
          <p:cNvPr id="7" name="Shape 7"/>
          <p:cNvSpPr txBox="1">
            <a:spLocks noGrp="1"/>
          </p:cNvSpPr>
          <p:nvPr>
            <p:ph type="sldNum" idx="12"/>
          </p:nvPr>
        </p:nvSpPr>
        <p:spPr>
          <a:xfrm>
            <a:off x="8556790" y="4749850"/>
            <a:ext cx="548699" cy="393524"/>
          </a:xfrm>
          <a:prstGeom prst="rect">
            <a:avLst/>
          </a:prstGeom>
          <a:noFill/>
          <a:ln>
            <a:noFill/>
          </a:ln>
        </p:spPr>
        <p:txBody>
          <a:bodyPr lIns="91425" tIns="91425" rIns="91425" bIns="91425" anchor="ctr" anchorCtr="0">
            <a:noAutofit/>
          </a:bodyPr>
          <a:lstStyle>
            <a:lvl1pPr marL="0" marR="0" indent="0" algn="r" rtl="0">
              <a:lnSpc>
                <a:spcPct val="100000"/>
              </a:lnSpc>
              <a:spcBef>
                <a:spcPts val="0"/>
              </a:spcBef>
              <a:spcAft>
                <a:spcPts val="0"/>
              </a:spcAft>
              <a:buNone/>
              <a:defRPr sz="1300" b="0" i="0" u="none" strike="noStrike" cap="none" baseline="0">
                <a:solidFill>
                  <a:schemeClr val="dk1"/>
                </a:solidFill>
                <a:latin typeface="Arial"/>
                <a:ea typeface="Arial"/>
                <a:cs typeface="Arial"/>
                <a:sym typeface="Arial"/>
                <a:rtl val="0"/>
              </a:defRPr>
            </a:lvl1pPr>
          </a:lstStyle>
          <a:p>
            <a:pPr marL="0" lvl="0" indent="0">
              <a:spcBef>
                <a:spcPts val="0"/>
              </a:spcBef>
              <a:buClr>
                <a:schemeClr val="dk1"/>
              </a:buClr>
              <a:buSzPct val="25000"/>
              <a:buFont typeface="Arial"/>
              <a:buNone/>
            </a:pPr>
            <a:fld id="{00000000-1234-1234-1234-123412341234}" type="slidenum">
              <a:rPr lang="it"/>
              <a:t>‹#›</a:t>
            </a:fld>
            <a:endParaRPr lang="it"/>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8" r:id="rId10"/>
    <p:sldLayoutId id="2147483659" r:id="rId11"/>
    <p:sldLayoutId id="2147483661" r:id="rId12"/>
    <p:sldLayoutId id="2147483662" r:id="rId13"/>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12.emf"/></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9.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hyperlink" Target="http://www.minambiente.it/pagina/documenti-di-supporto-alla-strategia-nazionale-di-adattamento-ai-cambiamenti-climatici"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7.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9.xml"/><Relationship Id="rId2"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1.png"/><Relationship Id="rId3"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 Id="rId3" Type="http://schemas.openxmlformats.org/officeDocument/2006/relationships/hyperlink" Target="http://www.minambiente.it/comunicati/ambiente-degani-ok-conferenza-unificata-strategia-adattamento-clima-e-grande-risultato"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 Id="rId3" Type="http://schemas.openxmlformats.org/officeDocument/2006/relationships/hyperlink" Target="http://www.minambiente.it/comunicati/ambiente-degani-ok-conferenza-unificata-strategia-adattamento-clima-e-grande-risultato"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mailto:Sara.venturini@climalia.e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9.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8775" y="1025496"/>
            <a:ext cx="8229600" cy="1129304"/>
          </a:xfrm>
        </p:spPr>
        <p:txBody>
          <a:bodyPr/>
          <a:lstStyle/>
          <a:p>
            <a:r>
              <a:rPr lang="en-US" sz="2400" b="1" dirty="0"/>
              <a:t>The experience of Italy in the design and implementation of adaptation to climate change</a:t>
            </a:r>
          </a:p>
        </p:txBody>
      </p:sp>
      <p:sp>
        <p:nvSpPr>
          <p:cNvPr id="6" name="TextBox 5"/>
          <p:cNvSpPr txBox="1"/>
          <p:nvPr/>
        </p:nvSpPr>
        <p:spPr>
          <a:xfrm>
            <a:off x="448596" y="2358639"/>
            <a:ext cx="1608133" cy="307777"/>
          </a:xfrm>
          <a:prstGeom prst="rect">
            <a:avLst/>
          </a:prstGeom>
          <a:noFill/>
        </p:spPr>
        <p:txBody>
          <a:bodyPr wrap="none" rtlCol="0">
            <a:spAutoFit/>
          </a:bodyPr>
          <a:lstStyle/>
          <a:p>
            <a:r>
              <a:rPr lang="en-US" smtClean="0">
                <a:solidFill>
                  <a:schemeClr val="bg1"/>
                </a:solidFill>
              </a:rPr>
              <a:t>Dr. </a:t>
            </a:r>
            <a:r>
              <a:rPr lang="en-US" dirty="0" smtClean="0">
                <a:solidFill>
                  <a:schemeClr val="bg1"/>
                </a:solidFill>
              </a:rPr>
              <a:t>Sara Venturini</a:t>
            </a:r>
            <a:endParaRPr lang="en-US" dirty="0">
              <a:solidFill>
                <a:schemeClr val="bg1"/>
              </a:solidFill>
            </a:endParaRPr>
          </a:p>
        </p:txBody>
      </p:sp>
      <p:sp>
        <p:nvSpPr>
          <p:cNvPr id="7" name="TextBox 6"/>
          <p:cNvSpPr txBox="1"/>
          <p:nvPr/>
        </p:nvSpPr>
        <p:spPr>
          <a:xfrm>
            <a:off x="328955" y="3847016"/>
            <a:ext cx="4653244" cy="954107"/>
          </a:xfrm>
          <a:prstGeom prst="rect">
            <a:avLst/>
          </a:prstGeom>
          <a:noFill/>
        </p:spPr>
        <p:txBody>
          <a:bodyPr wrap="square" rtlCol="0">
            <a:spAutoFit/>
          </a:bodyPr>
          <a:lstStyle/>
          <a:p>
            <a:r>
              <a:rPr lang="en-US" dirty="0" smtClean="0">
                <a:solidFill>
                  <a:schemeClr val="bg1"/>
                </a:solidFill>
              </a:rPr>
              <a:t>Workshop </a:t>
            </a:r>
            <a:r>
              <a:rPr lang="en-US" i="1" dirty="0" smtClean="0">
                <a:solidFill>
                  <a:schemeClr val="bg1"/>
                </a:solidFill>
              </a:rPr>
              <a:t>“Sharing </a:t>
            </a:r>
            <a:r>
              <a:rPr lang="en-US" i="1" dirty="0">
                <a:solidFill>
                  <a:schemeClr val="bg1"/>
                </a:solidFill>
              </a:rPr>
              <a:t>experiences of EU countries in the development and implementation of strategies to adapt to climate </a:t>
            </a:r>
            <a:r>
              <a:rPr lang="en-US" i="1" dirty="0" smtClean="0">
                <a:solidFill>
                  <a:schemeClr val="bg1"/>
                </a:solidFill>
              </a:rPr>
              <a:t>change”</a:t>
            </a:r>
          </a:p>
          <a:p>
            <a:r>
              <a:rPr lang="en-US" b="1" dirty="0" smtClean="0">
                <a:solidFill>
                  <a:schemeClr val="bg1"/>
                </a:solidFill>
              </a:rPr>
              <a:t>Zagreb, 8 – 9 September 2016</a:t>
            </a:r>
            <a:endParaRPr lang="en-US" b="1" dirty="0">
              <a:solidFill>
                <a:schemeClr val="bg1"/>
              </a:solidFill>
            </a:endParaRPr>
          </a:p>
        </p:txBody>
      </p:sp>
      <p:sp>
        <p:nvSpPr>
          <p:cNvPr id="2" name="Slide Number Placeholder 1"/>
          <p:cNvSpPr>
            <a:spLocks noGrp="1"/>
          </p:cNvSpPr>
          <p:nvPr>
            <p:ph type="sldNum" idx="12"/>
          </p:nvPr>
        </p:nvSpPr>
        <p:spPr/>
        <p:txBody>
          <a:bodyPr/>
          <a:lstStyle/>
          <a:p>
            <a:pPr marL="0" lvl="0" indent="0">
              <a:spcBef>
                <a:spcPts val="0"/>
              </a:spcBef>
              <a:buClr>
                <a:schemeClr val="dk1"/>
              </a:buClr>
              <a:buSzPct val="25000"/>
              <a:buFont typeface="Arial"/>
              <a:buNone/>
            </a:pPr>
            <a:fld id="{00000000-1234-1234-1234-123412341234}" type="slidenum">
              <a:rPr lang="it" smtClean="0"/>
              <a:t>1</a:t>
            </a:fld>
            <a:endParaRPr lang="it"/>
          </a:p>
        </p:txBody>
      </p:sp>
    </p:spTree>
    <p:extLst>
      <p:ext uri="{BB962C8B-B14F-4D97-AF65-F5344CB8AC3E}">
        <p14:creationId xmlns:p14="http://schemas.microsoft.com/office/powerpoint/2010/main" val="12274310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40870" y="1003623"/>
            <a:ext cx="8099699" cy="3196500"/>
          </a:xfrm>
        </p:spPr>
        <p:txBody>
          <a:bodyPr/>
          <a:lstStyle/>
          <a:p>
            <a:pPr eaLnBrk="1" hangingPunct="1"/>
            <a:r>
              <a:rPr lang="en-US" sz="2000" dirty="0" smtClean="0"/>
              <a:t> Key </a:t>
            </a:r>
            <a:r>
              <a:rPr lang="it-IT" sz="2000" dirty="0" err="1" smtClean="0">
                <a:ea typeface="Arial" charset="0"/>
                <a:cs typeface="Arial" charset="0"/>
              </a:rPr>
              <a:t>project</a:t>
            </a:r>
            <a:r>
              <a:rPr lang="it-IT" sz="2000" dirty="0" smtClean="0">
                <a:ea typeface="Arial" charset="0"/>
                <a:cs typeface="Arial" charset="0"/>
              </a:rPr>
              <a:t> </a:t>
            </a:r>
            <a:r>
              <a:rPr lang="it-IT" sz="2000" dirty="0" err="1" smtClean="0">
                <a:ea typeface="Arial" charset="0"/>
                <a:cs typeface="Arial" charset="0"/>
              </a:rPr>
              <a:t>aims</a:t>
            </a:r>
            <a:r>
              <a:rPr lang="it-IT" sz="2000" dirty="0" smtClean="0">
                <a:ea typeface="Arial" charset="0"/>
                <a:cs typeface="Arial" charset="0"/>
              </a:rPr>
              <a:t>:</a:t>
            </a:r>
          </a:p>
          <a:p>
            <a:pPr eaLnBrk="1" hangingPunct="1"/>
            <a:endParaRPr lang="it-IT" altLang="en-US" sz="2000" dirty="0" smtClean="0">
              <a:ea typeface="Arial" charset="0"/>
              <a:cs typeface="Arial" charset="0"/>
            </a:endParaRPr>
          </a:p>
          <a:p>
            <a:pPr marL="457200" indent="-457200" algn="just">
              <a:lnSpc>
                <a:spcPct val="120000"/>
              </a:lnSpc>
              <a:buFont typeface="+mj-lt"/>
              <a:buAutoNum type="arabicPeriod"/>
            </a:pPr>
            <a:r>
              <a:rPr lang="en-US" altLang="en-US" sz="2000" b="1" dirty="0" smtClean="0">
                <a:latin typeface="Arial" charset="0"/>
                <a:ea typeface="Arial" charset="0"/>
                <a:cs typeface="Arial" charset="0"/>
              </a:rPr>
              <a:t>Involvement of all national stakeholders</a:t>
            </a:r>
          </a:p>
          <a:p>
            <a:pPr marL="457200" indent="-457200" algn="just">
              <a:lnSpc>
                <a:spcPct val="120000"/>
              </a:lnSpc>
              <a:buFont typeface="+mj-lt"/>
              <a:buAutoNum type="arabicPeriod"/>
            </a:pPr>
            <a:r>
              <a:rPr lang="en-US" altLang="en-US" sz="2000" b="1" dirty="0" smtClean="0">
                <a:latin typeface="Arial" charset="0"/>
                <a:ea typeface="Arial" charset="0"/>
                <a:cs typeface="Arial" charset="0"/>
              </a:rPr>
              <a:t>Assessment of CCIVA at national level</a:t>
            </a:r>
          </a:p>
          <a:p>
            <a:pPr marL="457200" indent="-457200" algn="just">
              <a:lnSpc>
                <a:spcPct val="120000"/>
              </a:lnSpc>
              <a:buFont typeface="+mj-lt"/>
              <a:buAutoNum type="arabicPeriod"/>
            </a:pPr>
            <a:r>
              <a:rPr lang="en-US" altLang="en-US" sz="2000" b="1" dirty="0" smtClean="0">
                <a:latin typeface="Arial" charset="0"/>
                <a:ea typeface="Arial" charset="0"/>
                <a:cs typeface="Arial" charset="0"/>
              </a:rPr>
              <a:t>Provision of </a:t>
            </a:r>
            <a:r>
              <a:rPr lang="en-US" altLang="en-US" sz="2000" b="1" dirty="0" smtClean="0">
                <a:solidFill>
                  <a:srgbClr val="00B0F0"/>
                </a:solidFill>
                <a:latin typeface="Arial" charset="0"/>
                <a:ea typeface="Arial" charset="0"/>
                <a:cs typeface="Arial" charset="0"/>
              </a:rPr>
              <a:t>recommendations </a:t>
            </a:r>
            <a:r>
              <a:rPr lang="en-US" altLang="en-US" sz="2000" b="1" dirty="0" smtClean="0">
                <a:latin typeface="Arial" charset="0"/>
                <a:ea typeface="Arial" charset="0"/>
                <a:cs typeface="Arial" charset="0"/>
              </a:rPr>
              <a:t>and </a:t>
            </a:r>
            <a:r>
              <a:rPr lang="en-US" altLang="en-US" sz="2000" b="1" dirty="0" smtClean="0">
                <a:solidFill>
                  <a:srgbClr val="00B0F0"/>
                </a:solidFill>
                <a:latin typeface="Arial" charset="0"/>
                <a:ea typeface="Arial" charset="0"/>
                <a:cs typeface="Arial" charset="0"/>
              </a:rPr>
              <a:t>guidelines</a:t>
            </a:r>
            <a:r>
              <a:rPr lang="en-US" altLang="en-US" sz="2000" b="1" dirty="0" smtClean="0">
                <a:latin typeface="Arial" charset="0"/>
                <a:ea typeface="Arial" charset="0"/>
                <a:cs typeface="Arial" charset="0"/>
              </a:rPr>
              <a:t> to build adaptive capacity in different sectors and scales in order to implement </a:t>
            </a:r>
            <a:r>
              <a:rPr lang="en-US" altLang="en-US" sz="2000" b="1" dirty="0" smtClean="0">
                <a:solidFill>
                  <a:srgbClr val="00B0F0"/>
                </a:solidFill>
                <a:latin typeface="Arial" charset="0"/>
                <a:ea typeface="Arial" charset="0"/>
                <a:cs typeface="Arial" charset="0"/>
              </a:rPr>
              <a:t>cost-effective adaptation measures</a:t>
            </a:r>
          </a:p>
          <a:p>
            <a:pPr eaLnBrk="1" hangingPunct="1"/>
            <a:endParaRPr lang="it-IT" altLang="en-US" sz="2000" dirty="0" smtClean="0">
              <a:ea typeface="Arial" charset="0"/>
              <a:cs typeface="Arial" charset="0"/>
            </a:endParaRPr>
          </a:p>
          <a:p>
            <a:pPr lvl="3">
              <a:buNone/>
            </a:pPr>
            <a:endParaRPr lang="en-US" sz="1200" dirty="0"/>
          </a:p>
        </p:txBody>
      </p:sp>
      <p:sp>
        <p:nvSpPr>
          <p:cNvPr id="3" name="Title 2"/>
          <p:cNvSpPr>
            <a:spLocks noGrp="1"/>
          </p:cNvSpPr>
          <p:nvPr>
            <p:ph type="title"/>
          </p:nvPr>
        </p:nvSpPr>
        <p:spPr/>
        <p:txBody>
          <a:bodyPr/>
          <a:lstStyle/>
          <a:p>
            <a:r>
              <a:rPr lang="en-US" dirty="0" smtClean="0"/>
              <a:t>THE NATIONAL ADAPTATION STRATEGY PROJECT / OBJECTIVES</a:t>
            </a:r>
            <a:endParaRPr lang="en-US" dirty="0"/>
          </a:p>
        </p:txBody>
      </p:sp>
      <p:sp>
        <p:nvSpPr>
          <p:cNvPr id="4" name="Slide Number Placeholder 3"/>
          <p:cNvSpPr>
            <a:spLocks noGrp="1"/>
          </p:cNvSpPr>
          <p:nvPr>
            <p:ph type="sldNum" idx="12"/>
          </p:nvPr>
        </p:nvSpPr>
        <p:spPr/>
        <p:txBody>
          <a:bodyPr/>
          <a:lstStyle/>
          <a:p>
            <a:pPr marL="0" lvl="0" indent="0">
              <a:spcBef>
                <a:spcPts val="0"/>
              </a:spcBef>
              <a:buClr>
                <a:schemeClr val="dk1"/>
              </a:buClr>
              <a:buSzPct val="25000"/>
              <a:buFont typeface="Arial"/>
              <a:buNone/>
            </a:pPr>
            <a:fld id="{00000000-1234-1234-1234-123412341234}" type="slidenum">
              <a:rPr lang="it" smtClean="0"/>
              <a:t>10</a:t>
            </a:fld>
            <a:endParaRPr lang="it"/>
          </a:p>
        </p:txBody>
      </p:sp>
    </p:spTree>
    <p:extLst>
      <p:ext uri="{BB962C8B-B14F-4D97-AF65-F5344CB8AC3E}">
        <p14:creationId xmlns:p14="http://schemas.microsoft.com/office/powerpoint/2010/main" val="7336157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3"/>
            <a:r>
              <a:rPr lang="en-US" sz="1400" dirty="0" smtClean="0"/>
              <a:t>THE NATIONAL ADAPTATION STRATEGY PROJECT  / APPROACH</a:t>
            </a:r>
            <a:endParaRPr lang="en-US" sz="1400" dirty="0"/>
          </a:p>
        </p:txBody>
      </p:sp>
      <p:sp>
        <p:nvSpPr>
          <p:cNvPr id="4" name="Slide Number Placeholder 3"/>
          <p:cNvSpPr>
            <a:spLocks noGrp="1"/>
          </p:cNvSpPr>
          <p:nvPr>
            <p:ph type="sldNum" idx="12"/>
          </p:nvPr>
        </p:nvSpPr>
        <p:spPr/>
        <p:txBody>
          <a:bodyPr/>
          <a:lstStyle/>
          <a:p>
            <a:pPr marL="0" lvl="0" indent="0">
              <a:spcBef>
                <a:spcPts val="0"/>
              </a:spcBef>
              <a:buClr>
                <a:schemeClr val="dk1"/>
              </a:buClr>
              <a:buSzPct val="25000"/>
              <a:buFont typeface="Arial"/>
              <a:buNone/>
            </a:pPr>
            <a:fld id="{00000000-1234-1234-1234-123412341234}" type="slidenum">
              <a:rPr lang="it" smtClean="0"/>
              <a:t>11</a:t>
            </a:fld>
            <a:endParaRPr lang="it" dirty="0"/>
          </a:p>
        </p:txBody>
      </p:sp>
      <p:grpSp>
        <p:nvGrpSpPr>
          <p:cNvPr id="7" name="Group 18"/>
          <p:cNvGrpSpPr>
            <a:grpSpLocks/>
          </p:cNvGrpSpPr>
          <p:nvPr/>
        </p:nvGrpSpPr>
        <p:grpSpPr bwMode="auto">
          <a:xfrm>
            <a:off x="1722121" y="775097"/>
            <a:ext cx="7138518" cy="2608659"/>
            <a:chOff x="930" y="651"/>
            <a:chExt cx="4717" cy="2191"/>
          </a:xfrm>
        </p:grpSpPr>
        <p:sp>
          <p:nvSpPr>
            <p:cNvPr id="8" name="CasellaDiTesto 1"/>
            <p:cNvSpPr txBox="1">
              <a:spLocks noChangeArrowheads="1"/>
            </p:cNvSpPr>
            <p:nvPr/>
          </p:nvSpPr>
          <p:spPr bwMode="auto">
            <a:xfrm>
              <a:off x="3243" y="651"/>
              <a:ext cx="1102" cy="349"/>
            </a:xfrm>
            <a:prstGeom prst="rect">
              <a:avLst/>
            </a:prstGeom>
            <a:ln/>
          </p:spPr>
          <p:style>
            <a:lnRef idx="2">
              <a:schemeClr val="accent3"/>
            </a:lnRef>
            <a:fillRef idx="1">
              <a:schemeClr val="lt1"/>
            </a:fillRef>
            <a:effectRef idx="0">
              <a:schemeClr val="accent3"/>
            </a:effectRef>
            <a:fontRef idx="minor">
              <a:schemeClr val="dk1"/>
            </a:fontRef>
          </p:style>
          <p:txBody>
            <a:bodyPr wrap="none">
              <a:spAutoFit/>
            </a:bodyPr>
            <a:lstStyle>
              <a:lvl1pPr eaLnBrk="0" hangingPunct="0">
                <a:defRPr sz="2400">
                  <a:solidFill>
                    <a:schemeClr val="tx1"/>
                  </a:solidFill>
                  <a:latin typeface="Arial" charset="0"/>
                  <a:ea typeface="Arial"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it-IT" altLang="en-US" sz="2100" b="1" i="1" dirty="0">
                  <a:solidFill>
                    <a:srgbClr val="FFC000"/>
                  </a:solidFill>
                </a:rPr>
                <a:t>TOP </a:t>
              </a:r>
              <a:r>
                <a:rPr lang="it-IT" altLang="en-US" sz="2100" b="1" i="1" dirty="0" smtClean="0">
                  <a:solidFill>
                    <a:srgbClr val="FFC000"/>
                  </a:solidFill>
                </a:rPr>
                <a:t>DOWN</a:t>
              </a:r>
              <a:endParaRPr lang="it-IT" altLang="en-US" sz="2100" b="1" i="1" dirty="0">
                <a:solidFill>
                  <a:srgbClr val="FFC000"/>
                </a:solidFill>
              </a:endParaRPr>
            </a:p>
          </p:txBody>
        </p:sp>
        <p:sp>
          <p:nvSpPr>
            <p:cNvPr id="9" name="AutoShape 11"/>
            <p:cNvSpPr>
              <a:spLocks noChangeArrowheads="1"/>
            </p:cNvSpPr>
            <p:nvPr/>
          </p:nvSpPr>
          <p:spPr bwMode="auto">
            <a:xfrm>
              <a:off x="930" y="845"/>
              <a:ext cx="1361" cy="1134"/>
            </a:xfrm>
            <a:prstGeom prst="downArrow">
              <a:avLst>
                <a:gd name="adj1" fmla="val 50000"/>
                <a:gd name="adj2" fmla="val 25000"/>
              </a:avLst>
            </a:prstGeom>
            <a:solidFill>
              <a:srgbClr val="008000"/>
            </a:solidFill>
            <a:ln w="9525">
              <a:solidFill>
                <a:srgbClr val="008000"/>
              </a:solidFill>
              <a:miter lim="800000"/>
              <a:headEnd/>
              <a:tailEnd/>
            </a:ln>
          </p:spPr>
          <p:txBody>
            <a:bodyPr wrap="none" anchor="ctr"/>
            <a:lstStyle>
              <a:lvl1pPr eaLnBrk="0" hangingPunct="0">
                <a:defRPr sz="2400">
                  <a:solidFill>
                    <a:schemeClr val="tx1"/>
                  </a:solidFill>
                  <a:latin typeface="Arial" charset="0"/>
                  <a:ea typeface="Arial"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endParaRPr lang="en-US" altLang="en-US" sz="1350"/>
            </a:p>
          </p:txBody>
        </p:sp>
        <p:sp>
          <p:nvSpPr>
            <p:cNvPr id="10" name="Text Box 17"/>
            <p:cNvSpPr txBox="1">
              <a:spLocks noChangeArrowheads="1"/>
            </p:cNvSpPr>
            <p:nvPr/>
          </p:nvSpPr>
          <p:spPr bwMode="auto">
            <a:xfrm>
              <a:off x="2426" y="1071"/>
              <a:ext cx="3221" cy="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Arial"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just" eaLnBrk="1" hangingPunct="1"/>
              <a:r>
                <a:rPr lang="en-US" altLang="en-US" sz="1500" b="1" dirty="0">
                  <a:solidFill>
                    <a:srgbClr val="0066CC"/>
                  </a:solidFill>
                </a:rPr>
                <a:t>Technical Panel</a:t>
              </a:r>
              <a:r>
                <a:rPr lang="en-US" altLang="en-US" sz="1500" b="1" dirty="0"/>
                <a:t> – about 100 national scientists and sectoral experts </a:t>
              </a:r>
            </a:p>
            <a:p>
              <a:pPr algn="just" eaLnBrk="1" hangingPunct="1"/>
              <a:r>
                <a:rPr lang="en-US" altLang="en-US" sz="1500" b="1" dirty="0" err="1">
                  <a:solidFill>
                    <a:srgbClr val="0066CC"/>
                  </a:solidFill>
                </a:rPr>
                <a:t>Interministerial</a:t>
              </a:r>
              <a:r>
                <a:rPr lang="en-US" altLang="en-US" sz="1500" b="1" dirty="0">
                  <a:solidFill>
                    <a:srgbClr val="0066CC"/>
                  </a:solidFill>
                </a:rPr>
                <a:t> Panel</a:t>
              </a:r>
              <a:r>
                <a:rPr lang="en-US" altLang="en-US" sz="1500" b="1" dirty="0"/>
                <a:t> – l</a:t>
              </a:r>
              <a:r>
                <a:rPr lang="en-US" altLang="en-US" sz="1500" b="1" dirty="0" smtClean="0"/>
                <a:t>ine Ministries </a:t>
              </a:r>
              <a:r>
                <a:rPr lang="en-US" altLang="en-US" sz="1500" b="1" dirty="0"/>
                <a:t>and institutional </a:t>
              </a:r>
              <a:r>
                <a:rPr lang="en-US" altLang="en-US" sz="1500" b="1" dirty="0" smtClean="0"/>
                <a:t>stakeholders (</a:t>
              </a:r>
              <a:r>
                <a:rPr lang="en-US" altLang="en-US" sz="1400" b="1" dirty="0"/>
                <a:t>Dept. of Civil </a:t>
              </a:r>
              <a:r>
                <a:rPr lang="en-US" altLang="en-US" sz="1400" b="1" dirty="0" smtClean="0"/>
                <a:t>Protection,</a:t>
              </a:r>
              <a:endParaRPr lang="en-US" altLang="en-US" sz="1400" b="1" dirty="0"/>
            </a:p>
            <a:p>
              <a:pPr algn="just" eaLnBrk="1" hangingPunct="1"/>
              <a:r>
                <a:rPr lang="en-US" altLang="en-US" sz="1400" b="1" dirty="0"/>
                <a:t>Union of Italian </a:t>
              </a:r>
              <a:r>
                <a:rPr lang="en-US" altLang="en-US" sz="1400" b="1" dirty="0" smtClean="0"/>
                <a:t>Provinces, National </a:t>
              </a:r>
              <a:r>
                <a:rPr lang="en-US" altLang="en-US" sz="1400" b="1" dirty="0"/>
                <a:t>Association of Italian </a:t>
              </a:r>
              <a:r>
                <a:rPr lang="en-US" altLang="en-US" sz="1400" b="1" dirty="0" smtClean="0"/>
                <a:t>Municipalities, Italian</a:t>
              </a:r>
              <a:r>
                <a:rPr lang="en-US" altLang="en-US" sz="1400" b="1" dirty="0"/>
                <a:t>  Committee of the </a:t>
              </a:r>
              <a:r>
                <a:rPr lang="en-US" altLang="en-US" sz="1400" b="1" dirty="0" smtClean="0"/>
                <a:t>Regions)</a:t>
              </a:r>
              <a:endParaRPr lang="en-US" altLang="en-US" sz="1400" b="1" dirty="0"/>
            </a:p>
            <a:p>
              <a:pPr algn="just" eaLnBrk="1" hangingPunct="1"/>
              <a:endParaRPr lang="en-US" altLang="en-US" sz="1400" b="1" dirty="0"/>
            </a:p>
            <a:p>
              <a:pPr algn="just" eaLnBrk="1" hangingPunct="1"/>
              <a:endParaRPr lang="en-US" altLang="en-US" sz="1500" b="1" dirty="0"/>
            </a:p>
          </p:txBody>
        </p:sp>
      </p:grpSp>
      <p:sp>
        <p:nvSpPr>
          <p:cNvPr id="11" name="Line 14"/>
          <p:cNvSpPr>
            <a:spLocks noChangeShapeType="1"/>
          </p:cNvSpPr>
          <p:nvPr/>
        </p:nvSpPr>
        <p:spPr bwMode="auto">
          <a:xfrm flipV="1">
            <a:off x="2830010" y="2821781"/>
            <a:ext cx="4481513" cy="378619"/>
          </a:xfrm>
          <a:prstGeom prst="line">
            <a:avLst/>
          </a:prstGeom>
          <a:noFill/>
          <a:ln w="88900">
            <a:solidFill>
              <a:srgbClr val="99CC00"/>
            </a:solidFill>
            <a:round/>
            <a:headEnd/>
            <a:tailEnd/>
          </a:ln>
          <a:extLst>
            <a:ext uri="{909E8E84-426E-40DD-AFC4-6F175D3DCCD1}">
              <a14:hiddenFill xmlns:a14="http://schemas.microsoft.com/office/drawing/2010/main">
                <a:noFill/>
              </a14:hiddenFill>
            </a:ext>
          </a:extLst>
        </p:spPr>
        <p:txBody>
          <a:bodyPr/>
          <a:lstStyle/>
          <a:p>
            <a:endParaRPr lang="en-US" sz="1050">
              <a:latin typeface="Arial" charset="0"/>
              <a:ea typeface="Arial" charset="0"/>
              <a:cs typeface="Arial" charset="0"/>
            </a:endParaRPr>
          </a:p>
        </p:txBody>
      </p:sp>
      <p:grpSp>
        <p:nvGrpSpPr>
          <p:cNvPr id="12" name="Group 19"/>
          <p:cNvGrpSpPr>
            <a:grpSpLocks/>
          </p:cNvGrpSpPr>
          <p:nvPr/>
        </p:nvGrpSpPr>
        <p:grpSpPr bwMode="auto">
          <a:xfrm>
            <a:off x="640080" y="3057525"/>
            <a:ext cx="6501536" cy="1447800"/>
            <a:chOff x="249" y="2568"/>
            <a:chExt cx="4612" cy="1216"/>
          </a:xfrm>
        </p:grpSpPr>
        <p:sp>
          <p:nvSpPr>
            <p:cNvPr id="13" name="CasellaDiTesto 10"/>
            <p:cNvSpPr txBox="1">
              <a:spLocks noChangeArrowheads="1"/>
            </p:cNvSpPr>
            <p:nvPr/>
          </p:nvSpPr>
          <p:spPr bwMode="auto">
            <a:xfrm>
              <a:off x="295" y="2568"/>
              <a:ext cx="1289" cy="349"/>
            </a:xfrm>
            <a:prstGeom prst="rect">
              <a:avLst/>
            </a:prstGeom>
            <a:ln/>
          </p:spPr>
          <p:style>
            <a:lnRef idx="2">
              <a:schemeClr val="accent1"/>
            </a:lnRef>
            <a:fillRef idx="1">
              <a:schemeClr val="lt1"/>
            </a:fillRef>
            <a:effectRef idx="0">
              <a:schemeClr val="accent1"/>
            </a:effectRef>
            <a:fontRef idx="minor">
              <a:schemeClr val="dk1"/>
            </a:fontRef>
          </p:style>
          <p:txBody>
            <a:bodyPr wrap="none">
              <a:spAutoFit/>
            </a:bodyPr>
            <a:lstStyle>
              <a:lvl1pPr eaLnBrk="0" hangingPunct="0">
                <a:defRPr sz="2400">
                  <a:solidFill>
                    <a:schemeClr val="tx1"/>
                  </a:solidFill>
                  <a:latin typeface="Arial" charset="0"/>
                  <a:ea typeface="Arial"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it-IT" altLang="en-US" sz="2100" b="1" i="1" dirty="0" smtClean="0">
                  <a:solidFill>
                    <a:srgbClr val="FFC000"/>
                  </a:solidFill>
                </a:rPr>
                <a:t>BOTTOM-UP</a:t>
              </a:r>
              <a:endParaRPr lang="it-IT" altLang="en-US" sz="2100" b="1" i="1" dirty="0">
                <a:solidFill>
                  <a:srgbClr val="FFC000"/>
                </a:solidFill>
              </a:endParaRPr>
            </a:p>
          </p:txBody>
        </p:sp>
        <p:sp>
          <p:nvSpPr>
            <p:cNvPr id="14" name="AutoShape 12"/>
            <p:cNvSpPr>
              <a:spLocks noChangeArrowheads="1"/>
            </p:cNvSpPr>
            <p:nvPr/>
          </p:nvSpPr>
          <p:spPr bwMode="auto">
            <a:xfrm rot="10800000">
              <a:off x="3500" y="2648"/>
              <a:ext cx="1361" cy="1134"/>
            </a:xfrm>
            <a:prstGeom prst="downArrow">
              <a:avLst>
                <a:gd name="adj1" fmla="val 51361"/>
                <a:gd name="adj2" fmla="val 25662"/>
              </a:avLst>
            </a:prstGeom>
            <a:solidFill>
              <a:srgbClr val="1A60A6"/>
            </a:solidFill>
            <a:ln w="9525">
              <a:solidFill>
                <a:srgbClr val="1A60A6"/>
              </a:solidFill>
              <a:miter lim="800000"/>
              <a:headEnd/>
              <a:tailEnd/>
            </a:ln>
          </p:spPr>
          <p:txBody>
            <a:bodyPr wrap="none" anchor="ctr"/>
            <a:lstStyle>
              <a:lvl1pPr eaLnBrk="0" hangingPunct="0">
                <a:defRPr sz="2400">
                  <a:solidFill>
                    <a:schemeClr val="tx1"/>
                  </a:solidFill>
                  <a:latin typeface="Arial" charset="0"/>
                  <a:ea typeface="Arial"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endParaRPr lang="en-US" altLang="en-US" sz="1350"/>
            </a:p>
          </p:txBody>
        </p:sp>
        <p:sp>
          <p:nvSpPr>
            <p:cNvPr id="15" name="Text Box 15"/>
            <p:cNvSpPr txBox="1">
              <a:spLocks noChangeArrowheads="1"/>
            </p:cNvSpPr>
            <p:nvPr/>
          </p:nvSpPr>
          <p:spPr bwMode="auto">
            <a:xfrm>
              <a:off x="249" y="2931"/>
              <a:ext cx="3143" cy="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Arial"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just" eaLnBrk="1" hangingPunct="1"/>
              <a:r>
                <a:rPr lang="en-US" altLang="en-US" sz="1500" b="1" dirty="0" smtClean="0">
                  <a:solidFill>
                    <a:srgbClr val="0066CC"/>
                  </a:solidFill>
                </a:rPr>
                <a:t>Participatory </a:t>
              </a:r>
              <a:r>
                <a:rPr lang="en-US" altLang="en-US" sz="1500" b="1" dirty="0">
                  <a:solidFill>
                    <a:srgbClr val="0066CC"/>
                  </a:solidFill>
                </a:rPr>
                <a:t>process</a:t>
              </a:r>
              <a:r>
                <a:rPr lang="en-US" altLang="en-US" sz="1500" b="1" dirty="0"/>
                <a:t> </a:t>
              </a:r>
              <a:r>
                <a:rPr lang="en-US" altLang="en-US" sz="1500" b="1" dirty="0" smtClean="0"/>
                <a:t>– involvement of national </a:t>
              </a:r>
              <a:r>
                <a:rPr lang="en-US" altLang="en-US" sz="1500" b="1" dirty="0"/>
                <a:t>stakeholders </a:t>
              </a:r>
              <a:r>
                <a:rPr lang="en-US" altLang="en-US" sz="1500" b="1" dirty="0" smtClean="0"/>
                <a:t>at all levels (civil </a:t>
              </a:r>
              <a:r>
                <a:rPr lang="en-US" altLang="en-US" sz="1500" b="1" dirty="0"/>
                <a:t>society, scientific community, private sector…)</a:t>
              </a:r>
            </a:p>
          </p:txBody>
        </p:sp>
      </p:grpSp>
    </p:spTree>
    <p:extLst>
      <p:ext uri="{BB962C8B-B14F-4D97-AF65-F5344CB8AC3E}">
        <p14:creationId xmlns:p14="http://schemas.microsoft.com/office/powerpoint/2010/main" val="1909785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853440"/>
            <a:ext cx="8099699" cy="3543210"/>
          </a:xfrm>
        </p:spPr>
        <p:txBody>
          <a:bodyPr/>
          <a:lstStyle/>
          <a:p>
            <a:pPr eaLnBrk="1" hangingPunct="1">
              <a:buNone/>
            </a:pPr>
            <a:r>
              <a:rPr lang="it-IT" sz="1800" b="1" dirty="0" err="1" smtClean="0">
                <a:solidFill>
                  <a:srgbClr val="00B0F0"/>
                </a:solidFill>
                <a:latin typeface="Arial" charset="0"/>
                <a:ea typeface="Arial" charset="0"/>
                <a:cs typeface="Arial" charset="0"/>
              </a:rPr>
              <a:t>Participatory</a:t>
            </a:r>
            <a:r>
              <a:rPr lang="it-IT" sz="1800" b="1" dirty="0" smtClean="0">
                <a:solidFill>
                  <a:srgbClr val="00B0F0"/>
                </a:solidFill>
                <a:latin typeface="Arial" charset="0"/>
                <a:ea typeface="Arial" charset="0"/>
                <a:cs typeface="Arial" charset="0"/>
              </a:rPr>
              <a:t> </a:t>
            </a:r>
            <a:r>
              <a:rPr lang="it-IT" sz="1800" b="1" dirty="0" err="1" smtClean="0">
                <a:solidFill>
                  <a:srgbClr val="00B0F0"/>
                </a:solidFill>
                <a:latin typeface="Arial" charset="0"/>
                <a:ea typeface="Arial" charset="0"/>
                <a:cs typeface="Arial" charset="0"/>
              </a:rPr>
              <a:t>process</a:t>
            </a:r>
            <a:endParaRPr lang="it-IT" altLang="en-US" sz="1800" b="1" dirty="0">
              <a:solidFill>
                <a:srgbClr val="00B0F0"/>
              </a:solidFill>
              <a:latin typeface="Arial" charset="0"/>
              <a:ea typeface="Arial" charset="0"/>
              <a:cs typeface="Arial" charset="0"/>
            </a:endParaRPr>
          </a:p>
          <a:p>
            <a:pPr eaLnBrk="1" hangingPunct="1">
              <a:buNone/>
            </a:pPr>
            <a:r>
              <a:rPr lang="it-IT" altLang="en-US" sz="1800" b="1" dirty="0">
                <a:latin typeface="Arial" charset="0"/>
                <a:ea typeface="Arial" charset="0"/>
                <a:cs typeface="Arial" charset="0"/>
              </a:rPr>
              <a:t> </a:t>
            </a:r>
            <a:endParaRPr lang="it-IT" altLang="en-US" sz="1800" b="1" dirty="0" smtClean="0">
              <a:latin typeface="Arial" charset="0"/>
              <a:ea typeface="Arial" charset="0"/>
              <a:cs typeface="Arial" charset="0"/>
            </a:endParaRPr>
          </a:p>
          <a:p>
            <a:pPr eaLnBrk="1" hangingPunct="1">
              <a:buNone/>
            </a:pPr>
            <a:r>
              <a:rPr lang="it-IT" altLang="en-US" sz="1800" b="1" dirty="0" err="1" smtClean="0">
                <a:latin typeface="Arial" charset="0"/>
                <a:ea typeface="Arial" charset="0"/>
                <a:cs typeface="Arial" charset="0"/>
              </a:rPr>
              <a:t>Involvement</a:t>
            </a:r>
            <a:r>
              <a:rPr lang="it-IT" altLang="en-US" sz="1800" b="1" dirty="0" smtClean="0">
                <a:latin typeface="Arial" charset="0"/>
                <a:ea typeface="Arial" charset="0"/>
                <a:cs typeface="Arial" charset="0"/>
              </a:rPr>
              <a:t> of </a:t>
            </a:r>
            <a:r>
              <a:rPr lang="en-US" altLang="en-US" sz="1800" b="1" dirty="0">
                <a:solidFill>
                  <a:srgbClr val="00B050"/>
                </a:solidFill>
              </a:rPr>
              <a:t>scientific community</a:t>
            </a:r>
            <a:r>
              <a:rPr lang="en-US" altLang="en-US" sz="1800" b="1" dirty="0" smtClean="0">
                <a:solidFill>
                  <a:srgbClr val="00B050"/>
                </a:solidFill>
              </a:rPr>
              <a:t>,</a:t>
            </a:r>
            <a:r>
              <a:rPr lang="en-US" altLang="en-US" sz="1800" b="1" dirty="0" smtClean="0">
                <a:solidFill>
                  <a:schemeClr val="tx1"/>
                </a:solidFill>
              </a:rPr>
              <a:t> and </a:t>
            </a:r>
            <a:r>
              <a:rPr lang="en-US" altLang="en-US" sz="1800" b="1" dirty="0">
                <a:solidFill>
                  <a:srgbClr val="00B050"/>
                </a:solidFill>
              </a:rPr>
              <a:t>non-governmental </a:t>
            </a:r>
            <a:r>
              <a:rPr lang="en-US" altLang="en-US" sz="1800" b="1" dirty="0" smtClean="0">
                <a:solidFill>
                  <a:srgbClr val="00B050"/>
                </a:solidFill>
              </a:rPr>
              <a:t>stakeholders</a:t>
            </a:r>
            <a:r>
              <a:rPr lang="it-IT" altLang="en-US" sz="1800" b="1" dirty="0" smtClean="0">
                <a:latin typeface="Arial" charset="0"/>
                <a:ea typeface="Arial" charset="0"/>
                <a:cs typeface="Arial" charset="0"/>
              </a:rPr>
              <a:t> </a:t>
            </a:r>
            <a:r>
              <a:rPr lang="it-IT" altLang="en-US" sz="1800" b="1" dirty="0" err="1" smtClean="0">
                <a:latin typeface="Arial" charset="0"/>
                <a:ea typeface="Arial" charset="0"/>
                <a:cs typeface="Arial" charset="0"/>
              </a:rPr>
              <a:t>at</a:t>
            </a:r>
            <a:r>
              <a:rPr lang="it-IT" altLang="en-US" sz="1800" b="1" dirty="0" smtClean="0">
                <a:latin typeface="Arial" charset="0"/>
                <a:ea typeface="Arial" charset="0"/>
                <a:cs typeface="Arial" charset="0"/>
              </a:rPr>
              <a:t> </a:t>
            </a:r>
            <a:r>
              <a:rPr lang="it-IT" altLang="en-US" sz="1800" b="1" dirty="0" err="1">
                <a:latin typeface="Arial" charset="0"/>
                <a:ea typeface="Arial" charset="0"/>
                <a:cs typeface="Arial" charset="0"/>
              </a:rPr>
              <a:t>all</a:t>
            </a:r>
            <a:r>
              <a:rPr lang="it-IT" altLang="en-US" sz="1800" b="1" dirty="0">
                <a:latin typeface="Arial" charset="0"/>
                <a:ea typeface="Arial" charset="0"/>
                <a:cs typeface="Arial" charset="0"/>
              </a:rPr>
              <a:t> </a:t>
            </a:r>
            <a:r>
              <a:rPr lang="it-IT" altLang="en-US" sz="1800" b="1" dirty="0" err="1">
                <a:latin typeface="Arial" charset="0"/>
                <a:ea typeface="Arial" charset="0"/>
                <a:cs typeface="Arial" charset="0"/>
              </a:rPr>
              <a:t>levels</a:t>
            </a:r>
            <a:r>
              <a:rPr lang="it-IT" altLang="en-US" sz="1800" b="1" dirty="0">
                <a:latin typeface="Arial" charset="0"/>
                <a:ea typeface="Arial" charset="0"/>
                <a:cs typeface="Arial" charset="0"/>
              </a:rPr>
              <a:t> </a:t>
            </a:r>
            <a:r>
              <a:rPr lang="it-IT" altLang="en-US" sz="1800" b="1" dirty="0" err="1" smtClean="0">
                <a:latin typeface="Arial" charset="0"/>
                <a:ea typeface="Arial" charset="0"/>
                <a:cs typeface="Arial" charset="0"/>
              </a:rPr>
              <a:t>through</a:t>
            </a:r>
            <a:r>
              <a:rPr lang="it-IT" altLang="en-US" sz="1800" b="1" dirty="0" smtClean="0">
                <a:latin typeface="Arial" charset="0"/>
                <a:ea typeface="Arial" charset="0"/>
                <a:cs typeface="Arial" charset="0"/>
              </a:rPr>
              <a:t>:</a:t>
            </a:r>
          </a:p>
          <a:p>
            <a:pPr eaLnBrk="1" hangingPunct="1">
              <a:buNone/>
            </a:pPr>
            <a:endParaRPr lang="it-IT" altLang="en-US" sz="1800" b="1" dirty="0">
              <a:latin typeface="Arial" charset="0"/>
              <a:ea typeface="Arial" charset="0"/>
              <a:cs typeface="Arial" charset="0"/>
            </a:endParaRPr>
          </a:p>
          <a:p>
            <a:pPr marL="285750" indent="-285750"/>
            <a:r>
              <a:rPr lang="it-IT" altLang="en-US" sz="1800" b="1" dirty="0">
                <a:solidFill>
                  <a:schemeClr val="tx1"/>
                </a:solidFill>
                <a:latin typeface="Arial" charset="0"/>
                <a:ea typeface="Arial" charset="0"/>
                <a:cs typeface="Arial" charset="0"/>
              </a:rPr>
              <a:t> </a:t>
            </a:r>
            <a:r>
              <a:rPr lang="it-IT" altLang="en-US" sz="1800" b="1" dirty="0" smtClean="0">
                <a:solidFill>
                  <a:schemeClr val="tx1"/>
                </a:solidFill>
                <a:latin typeface="Arial" charset="0"/>
                <a:ea typeface="Arial" charset="0"/>
                <a:cs typeface="Arial" charset="0"/>
              </a:rPr>
              <a:t>On-line </a:t>
            </a:r>
            <a:r>
              <a:rPr lang="it-IT" altLang="en-US" sz="1800" b="1" dirty="0" err="1">
                <a:solidFill>
                  <a:schemeClr val="tx1"/>
                </a:solidFill>
                <a:latin typeface="Arial" charset="0"/>
                <a:ea typeface="Arial" charset="0"/>
                <a:cs typeface="Arial" charset="0"/>
              </a:rPr>
              <a:t>preparatory</a:t>
            </a:r>
            <a:r>
              <a:rPr lang="it-IT" altLang="en-US" sz="1800" b="1" dirty="0">
                <a:solidFill>
                  <a:schemeClr val="tx1"/>
                </a:solidFill>
                <a:latin typeface="Arial" charset="0"/>
                <a:ea typeface="Arial" charset="0"/>
                <a:cs typeface="Arial" charset="0"/>
              </a:rPr>
              <a:t> </a:t>
            </a:r>
            <a:r>
              <a:rPr lang="it-IT" altLang="en-US" sz="1800" b="1" dirty="0" err="1" smtClean="0">
                <a:solidFill>
                  <a:schemeClr val="tx1"/>
                </a:solidFill>
                <a:latin typeface="Arial" charset="0"/>
                <a:ea typeface="Arial" charset="0"/>
                <a:cs typeface="Arial" charset="0"/>
              </a:rPr>
              <a:t>survey</a:t>
            </a:r>
            <a:r>
              <a:rPr lang="it-IT" altLang="en-US" sz="1800" b="1" dirty="0" smtClean="0">
                <a:solidFill>
                  <a:schemeClr val="tx1"/>
                </a:solidFill>
                <a:latin typeface="Arial" charset="0"/>
                <a:ea typeface="Arial" charset="0"/>
                <a:cs typeface="Arial" charset="0"/>
              </a:rPr>
              <a:t> for public </a:t>
            </a:r>
            <a:r>
              <a:rPr lang="it-IT" altLang="en-US" sz="1800" dirty="0">
                <a:solidFill>
                  <a:schemeClr val="tx1"/>
                </a:solidFill>
                <a:latin typeface="Arial" charset="0"/>
                <a:ea typeface="Arial" charset="0"/>
                <a:cs typeface="Arial" charset="0"/>
              </a:rPr>
              <a:t>(</a:t>
            </a:r>
            <a:r>
              <a:rPr lang="it-IT" altLang="en-US" sz="1800" dirty="0" err="1">
                <a:solidFill>
                  <a:schemeClr val="tx1"/>
                </a:solidFill>
                <a:latin typeface="Arial" charset="0"/>
                <a:ea typeface="Arial" charset="0"/>
                <a:cs typeface="Arial" charset="0"/>
              </a:rPr>
              <a:t>October</a:t>
            </a:r>
            <a:r>
              <a:rPr lang="it-IT" altLang="en-US" sz="1800" dirty="0">
                <a:solidFill>
                  <a:schemeClr val="tx1"/>
                </a:solidFill>
                <a:latin typeface="Arial" charset="0"/>
                <a:ea typeface="Arial" charset="0"/>
                <a:cs typeface="Arial" charset="0"/>
              </a:rPr>
              <a:t> – </a:t>
            </a:r>
            <a:r>
              <a:rPr lang="it-IT" altLang="en-US" sz="1800" dirty="0" err="1">
                <a:solidFill>
                  <a:schemeClr val="tx1"/>
                </a:solidFill>
                <a:latin typeface="Arial" charset="0"/>
                <a:ea typeface="Arial" charset="0"/>
                <a:cs typeface="Arial" charset="0"/>
              </a:rPr>
              <a:t>November</a:t>
            </a:r>
            <a:r>
              <a:rPr lang="it-IT" altLang="en-US" sz="1800" dirty="0">
                <a:solidFill>
                  <a:schemeClr val="tx1"/>
                </a:solidFill>
                <a:latin typeface="Arial" charset="0"/>
                <a:ea typeface="Arial" charset="0"/>
                <a:cs typeface="Arial" charset="0"/>
              </a:rPr>
              <a:t> 2012</a:t>
            </a:r>
            <a:r>
              <a:rPr lang="it-IT" altLang="en-US" sz="1800" dirty="0" smtClean="0">
                <a:solidFill>
                  <a:schemeClr val="tx1"/>
                </a:solidFill>
                <a:latin typeface="Arial" charset="0"/>
                <a:ea typeface="Arial" charset="0"/>
                <a:cs typeface="Arial" charset="0"/>
              </a:rPr>
              <a:t>); </a:t>
            </a:r>
            <a:r>
              <a:rPr lang="it-IT" altLang="en-US" sz="1800" dirty="0" err="1" smtClean="0">
                <a:solidFill>
                  <a:schemeClr val="tx1"/>
                </a:solidFill>
                <a:latin typeface="Arial" charset="0"/>
                <a:ea typeface="Arial" charset="0"/>
                <a:cs typeface="Arial" charset="0"/>
              </a:rPr>
              <a:t>followed</a:t>
            </a:r>
            <a:r>
              <a:rPr lang="it-IT" altLang="en-US" sz="1800" dirty="0" smtClean="0">
                <a:solidFill>
                  <a:schemeClr val="tx1"/>
                </a:solidFill>
                <a:latin typeface="Arial" charset="0"/>
                <a:ea typeface="Arial" charset="0"/>
                <a:cs typeface="Arial" charset="0"/>
              </a:rPr>
              <a:t> by </a:t>
            </a:r>
            <a:r>
              <a:rPr lang="it-IT" altLang="en-US" sz="1800" dirty="0" err="1" smtClean="0">
                <a:solidFill>
                  <a:schemeClr val="tx1"/>
                </a:solidFill>
                <a:latin typeface="Arial" charset="0"/>
                <a:ea typeface="Arial" charset="0"/>
                <a:cs typeface="Arial" charset="0"/>
              </a:rPr>
              <a:t>further</a:t>
            </a:r>
            <a:r>
              <a:rPr lang="it-IT" altLang="en-US" sz="1800" dirty="0" smtClean="0">
                <a:solidFill>
                  <a:schemeClr val="tx1"/>
                </a:solidFill>
                <a:latin typeface="Arial" charset="0"/>
                <a:ea typeface="Arial" charset="0"/>
                <a:cs typeface="Arial" charset="0"/>
              </a:rPr>
              <a:t> </a:t>
            </a:r>
            <a:r>
              <a:rPr lang="it-IT" altLang="en-US" sz="1800" dirty="0" err="1" smtClean="0">
                <a:solidFill>
                  <a:schemeClr val="tx1"/>
                </a:solidFill>
                <a:latin typeface="Arial" charset="0"/>
                <a:ea typeface="Arial" charset="0"/>
                <a:cs typeface="Arial" charset="0"/>
              </a:rPr>
              <a:t>analysis</a:t>
            </a:r>
            <a:r>
              <a:rPr lang="it-IT" altLang="en-US" sz="1800" dirty="0" smtClean="0">
                <a:solidFill>
                  <a:schemeClr val="tx1"/>
                </a:solidFill>
                <a:latin typeface="Arial" charset="0"/>
                <a:ea typeface="Arial" charset="0"/>
                <a:cs typeface="Arial" charset="0"/>
              </a:rPr>
              <a:t> with </a:t>
            </a:r>
            <a:r>
              <a:rPr lang="it-IT" altLang="en-US" sz="1800" dirty="0" err="1" smtClean="0">
                <a:solidFill>
                  <a:schemeClr val="tx1"/>
                </a:solidFill>
                <a:latin typeface="Arial" charset="0"/>
                <a:ea typeface="Arial" charset="0"/>
                <a:cs typeface="Arial" charset="0"/>
              </a:rPr>
              <a:t>selected</a:t>
            </a:r>
            <a:r>
              <a:rPr lang="it-IT" altLang="en-US" sz="1800" dirty="0" smtClean="0">
                <a:solidFill>
                  <a:schemeClr val="tx1"/>
                </a:solidFill>
                <a:latin typeface="Arial" charset="0"/>
                <a:ea typeface="Arial" charset="0"/>
                <a:cs typeface="Arial" charset="0"/>
              </a:rPr>
              <a:t> sample</a:t>
            </a:r>
          </a:p>
          <a:p>
            <a:pPr marL="285750" indent="-285750"/>
            <a:endParaRPr lang="it-IT" altLang="en-US" sz="1800" dirty="0">
              <a:solidFill>
                <a:schemeClr val="tx1"/>
              </a:solidFill>
              <a:latin typeface="Arial" charset="0"/>
              <a:ea typeface="Arial" charset="0"/>
              <a:cs typeface="Arial" charset="0"/>
            </a:endParaRPr>
          </a:p>
          <a:p>
            <a:pPr marL="285750" indent="-285750"/>
            <a:r>
              <a:rPr lang="it-IT" altLang="en-US" sz="1800" b="1" dirty="0">
                <a:solidFill>
                  <a:schemeClr val="tx1"/>
                </a:solidFill>
                <a:latin typeface="Arial" charset="0"/>
                <a:ea typeface="Arial" charset="0"/>
                <a:cs typeface="Arial" charset="0"/>
              </a:rPr>
              <a:t> </a:t>
            </a:r>
            <a:r>
              <a:rPr lang="it-IT" altLang="en-US" sz="1800" b="1" dirty="0" smtClean="0">
                <a:solidFill>
                  <a:schemeClr val="tx1"/>
                </a:solidFill>
                <a:latin typeface="Arial" charset="0"/>
                <a:ea typeface="Arial" charset="0"/>
                <a:cs typeface="Arial" charset="0"/>
              </a:rPr>
              <a:t>Ad </a:t>
            </a:r>
            <a:r>
              <a:rPr lang="it-IT" altLang="en-US" sz="1800" b="1" dirty="0">
                <a:solidFill>
                  <a:schemeClr val="tx1"/>
                </a:solidFill>
                <a:latin typeface="Arial" charset="0"/>
                <a:ea typeface="Arial" charset="0"/>
                <a:cs typeface="Arial" charset="0"/>
              </a:rPr>
              <a:t>hoc Public </a:t>
            </a:r>
            <a:r>
              <a:rPr lang="it-IT" altLang="en-US" sz="1800" b="1" dirty="0" err="1" smtClean="0">
                <a:solidFill>
                  <a:schemeClr val="tx1"/>
                </a:solidFill>
                <a:latin typeface="Arial" charset="0"/>
                <a:ea typeface="Arial" charset="0"/>
                <a:cs typeface="Arial" charset="0"/>
              </a:rPr>
              <a:t>Consultations</a:t>
            </a:r>
            <a:r>
              <a:rPr lang="it-IT" altLang="en-US" sz="1800" b="1" dirty="0" smtClean="0">
                <a:solidFill>
                  <a:schemeClr val="tx1"/>
                </a:solidFill>
                <a:latin typeface="Arial" charset="0"/>
                <a:ea typeface="Arial" charset="0"/>
                <a:cs typeface="Arial" charset="0"/>
              </a:rPr>
              <a:t> for </a:t>
            </a:r>
            <a:r>
              <a:rPr lang="it-IT" altLang="en-US" sz="1800" b="1" dirty="0" err="1" smtClean="0">
                <a:solidFill>
                  <a:schemeClr val="tx1"/>
                </a:solidFill>
                <a:latin typeface="Arial" charset="0"/>
                <a:ea typeface="Arial" charset="0"/>
                <a:cs typeface="Arial" charset="0"/>
              </a:rPr>
              <a:t>civil</a:t>
            </a:r>
            <a:r>
              <a:rPr lang="it-IT" altLang="en-US" sz="1800" b="1" dirty="0" smtClean="0">
                <a:solidFill>
                  <a:schemeClr val="tx1"/>
                </a:solidFill>
                <a:latin typeface="Arial" charset="0"/>
                <a:ea typeface="Arial" charset="0"/>
                <a:cs typeface="Arial" charset="0"/>
              </a:rPr>
              <a:t> society, and sub-</a:t>
            </a:r>
            <a:r>
              <a:rPr lang="it-IT" altLang="en-US" sz="1800" b="1" dirty="0" err="1" smtClean="0">
                <a:solidFill>
                  <a:schemeClr val="tx1"/>
                </a:solidFill>
                <a:latin typeface="Arial" charset="0"/>
                <a:ea typeface="Arial" charset="0"/>
                <a:cs typeface="Arial" charset="0"/>
              </a:rPr>
              <a:t>national</a:t>
            </a:r>
            <a:r>
              <a:rPr lang="it-IT" altLang="en-US" sz="1800" b="1" dirty="0" smtClean="0">
                <a:solidFill>
                  <a:schemeClr val="tx1"/>
                </a:solidFill>
                <a:latin typeface="Arial" charset="0"/>
                <a:ea typeface="Arial" charset="0"/>
                <a:cs typeface="Arial" charset="0"/>
              </a:rPr>
              <a:t> </a:t>
            </a:r>
            <a:r>
              <a:rPr lang="it-IT" altLang="en-US" sz="1800" b="1" dirty="0" err="1" smtClean="0">
                <a:solidFill>
                  <a:schemeClr val="tx1"/>
                </a:solidFill>
                <a:latin typeface="Arial" charset="0"/>
                <a:ea typeface="Arial" charset="0"/>
                <a:cs typeface="Arial" charset="0"/>
              </a:rPr>
              <a:t>administrations</a:t>
            </a:r>
            <a:r>
              <a:rPr lang="it-IT" altLang="en-US" sz="1800" b="1" dirty="0" smtClean="0">
                <a:solidFill>
                  <a:schemeClr val="tx1"/>
                </a:solidFill>
                <a:latin typeface="Arial" charset="0"/>
                <a:ea typeface="Arial" charset="0"/>
                <a:cs typeface="Arial" charset="0"/>
              </a:rPr>
              <a:t> </a:t>
            </a:r>
            <a:r>
              <a:rPr lang="it-IT" altLang="en-US" sz="1800" dirty="0">
                <a:solidFill>
                  <a:schemeClr val="tx1"/>
                </a:solidFill>
                <a:latin typeface="Arial" charset="0"/>
                <a:ea typeface="Arial" charset="0"/>
                <a:cs typeface="Arial" charset="0"/>
              </a:rPr>
              <a:t>(Rome, 9-10 </a:t>
            </a:r>
            <a:r>
              <a:rPr lang="it-IT" altLang="en-US" sz="1800" dirty="0" err="1">
                <a:solidFill>
                  <a:schemeClr val="tx1"/>
                </a:solidFill>
                <a:latin typeface="Arial" charset="0"/>
                <a:ea typeface="Arial" charset="0"/>
                <a:cs typeface="Arial" charset="0"/>
              </a:rPr>
              <a:t>December</a:t>
            </a:r>
            <a:r>
              <a:rPr lang="it-IT" altLang="en-US" sz="1800" dirty="0">
                <a:solidFill>
                  <a:schemeClr val="tx1"/>
                </a:solidFill>
                <a:latin typeface="Arial" charset="0"/>
                <a:ea typeface="Arial" charset="0"/>
                <a:cs typeface="Arial" charset="0"/>
              </a:rPr>
              <a:t> 2013</a:t>
            </a:r>
            <a:r>
              <a:rPr lang="it-IT" altLang="en-US" sz="1800" dirty="0" smtClean="0">
                <a:solidFill>
                  <a:schemeClr val="tx1"/>
                </a:solidFill>
                <a:latin typeface="Arial" charset="0"/>
                <a:ea typeface="Arial" charset="0"/>
                <a:cs typeface="Arial" charset="0"/>
              </a:rPr>
              <a:t>)</a:t>
            </a:r>
          </a:p>
          <a:p>
            <a:pPr marL="285750" indent="-285750"/>
            <a:endParaRPr lang="it-IT" altLang="en-US" sz="1800" dirty="0">
              <a:solidFill>
                <a:schemeClr val="tx1"/>
              </a:solidFill>
              <a:latin typeface="Arial" charset="0"/>
              <a:ea typeface="Arial" charset="0"/>
              <a:cs typeface="Arial" charset="0"/>
            </a:endParaRPr>
          </a:p>
          <a:p>
            <a:pPr marL="285750" indent="-285750"/>
            <a:r>
              <a:rPr lang="it-IT" altLang="en-US" sz="1800" b="1" dirty="0">
                <a:solidFill>
                  <a:schemeClr val="tx1"/>
                </a:solidFill>
                <a:latin typeface="Arial" charset="0"/>
                <a:ea typeface="Arial" charset="0"/>
                <a:cs typeface="Arial" charset="0"/>
              </a:rPr>
              <a:t> Public on-line </a:t>
            </a:r>
            <a:r>
              <a:rPr lang="it-IT" altLang="en-US" sz="1800" b="1" dirty="0" err="1">
                <a:solidFill>
                  <a:schemeClr val="tx1"/>
                </a:solidFill>
                <a:latin typeface="Arial" charset="0"/>
                <a:ea typeface="Arial" charset="0"/>
                <a:cs typeface="Arial" charset="0"/>
              </a:rPr>
              <a:t>review</a:t>
            </a:r>
            <a:r>
              <a:rPr lang="it-IT" altLang="en-US" sz="1800" b="1" dirty="0">
                <a:solidFill>
                  <a:schemeClr val="tx1"/>
                </a:solidFill>
                <a:latin typeface="Arial" charset="0"/>
                <a:ea typeface="Arial" charset="0"/>
                <a:cs typeface="Arial" charset="0"/>
              </a:rPr>
              <a:t> of the </a:t>
            </a:r>
            <a:r>
              <a:rPr lang="it-IT" altLang="en-US" sz="1800" b="1" dirty="0" err="1">
                <a:solidFill>
                  <a:schemeClr val="tx1"/>
                </a:solidFill>
                <a:latin typeface="Arial" charset="0"/>
                <a:ea typeface="Arial" charset="0"/>
                <a:cs typeface="Arial" charset="0"/>
              </a:rPr>
              <a:t>Strategy</a:t>
            </a:r>
            <a:r>
              <a:rPr lang="it-IT" altLang="en-US" sz="1800" b="1" dirty="0">
                <a:solidFill>
                  <a:schemeClr val="tx1"/>
                </a:solidFill>
                <a:latin typeface="Arial" charset="0"/>
                <a:ea typeface="Arial" charset="0"/>
                <a:cs typeface="Arial" charset="0"/>
              </a:rPr>
              <a:t> </a:t>
            </a:r>
            <a:r>
              <a:rPr lang="it-IT" altLang="en-US" sz="1800" b="1" dirty="0" err="1" smtClean="0">
                <a:solidFill>
                  <a:schemeClr val="tx1"/>
                </a:solidFill>
                <a:latin typeface="Arial" charset="0"/>
                <a:ea typeface="Arial" charset="0"/>
                <a:cs typeface="Arial" charset="0"/>
              </a:rPr>
              <a:t>Document</a:t>
            </a:r>
            <a:r>
              <a:rPr lang="it-IT" altLang="en-US" sz="1800" b="1" dirty="0" smtClean="0">
                <a:solidFill>
                  <a:schemeClr val="tx1"/>
                </a:solidFill>
                <a:latin typeface="Arial" charset="0"/>
                <a:ea typeface="Arial" charset="0"/>
                <a:cs typeface="Arial" charset="0"/>
              </a:rPr>
              <a:t> </a:t>
            </a:r>
            <a:r>
              <a:rPr lang="it-IT" altLang="en-US" sz="1800" b="1" dirty="0" err="1" smtClean="0">
                <a:solidFill>
                  <a:schemeClr val="tx1"/>
                </a:solidFill>
                <a:latin typeface="Arial" charset="0"/>
                <a:ea typeface="Arial" charset="0"/>
                <a:cs typeface="Arial" charset="0"/>
              </a:rPr>
              <a:t>draft</a:t>
            </a:r>
            <a:r>
              <a:rPr lang="it-IT" altLang="en-US" sz="1800" b="1" dirty="0" smtClean="0">
                <a:solidFill>
                  <a:schemeClr val="tx1"/>
                </a:solidFill>
                <a:latin typeface="Arial" charset="0"/>
                <a:ea typeface="Arial" charset="0"/>
                <a:cs typeface="Arial" charset="0"/>
              </a:rPr>
              <a:t> </a:t>
            </a:r>
            <a:r>
              <a:rPr lang="it-IT" altLang="en-US" sz="1800" dirty="0">
                <a:solidFill>
                  <a:schemeClr val="tx1"/>
                </a:solidFill>
                <a:latin typeface="Arial" charset="0"/>
                <a:ea typeface="Arial" charset="0"/>
                <a:cs typeface="Arial" charset="0"/>
              </a:rPr>
              <a:t>(30 </a:t>
            </a:r>
            <a:r>
              <a:rPr lang="it-IT" altLang="en-US" sz="1800" dirty="0" err="1">
                <a:solidFill>
                  <a:schemeClr val="tx1"/>
                </a:solidFill>
                <a:latin typeface="Arial" charset="0"/>
                <a:ea typeface="Arial" charset="0"/>
                <a:cs typeface="Arial" charset="0"/>
              </a:rPr>
              <a:t>October</a:t>
            </a:r>
            <a:r>
              <a:rPr lang="it-IT" altLang="en-US" sz="1800" dirty="0">
                <a:solidFill>
                  <a:schemeClr val="tx1"/>
                </a:solidFill>
                <a:latin typeface="Arial" charset="0"/>
                <a:ea typeface="Arial" charset="0"/>
                <a:cs typeface="Arial" charset="0"/>
              </a:rPr>
              <a:t> 2013 – 20 </a:t>
            </a:r>
            <a:r>
              <a:rPr lang="it-IT" altLang="en-US" sz="1800" dirty="0" err="1">
                <a:solidFill>
                  <a:schemeClr val="tx1"/>
                </a:solidFill>
                <a:latin typeface="Arial" charset="0"/>
                <a:ea typeface="Arial" charset="0"/>
                <a:cs typeface="Arial" charset="0"/>
              </a:rPr>
              <a:t>January</a:t>
            </a:r>
            <a:r>
              <a:rPr lang="it-IT" altLang="en-US" sz="1800" dirty="0">
                <a:solidFill>
                  <a:schemeClr val="tx1"/>
                </a:solidFill>
                <a:latin typeface="Arial" charset="0"/>
                <a:ea typeface="Arial" charset="0"/>
                <a:cs typeface="Arial" charset="0"/>
              </a:rPr>
              <a:t> 2014)</a:t>
            </a:r>
            <a:r>
              <a:rPr lang="it-IT" altLang="en-US" sz="1800" b="1" dirty="0">
                <a:solidFill>
                  <a:schemeClr val="tx1"/>
                </a:solidFill>
                <a:latin typeface="Arial" charset="0"/>
                <a:ea typeface="Arial" charset="0"/>
                <a:cs typeface="Arial" charset="0"/>
              </a:rPr>
              <a:t> </a:t>
            </a:r>
            <a:endParaRPr lang="it-IT" altLang="en-US" sz="1800" dirty="0">
              <a:solidFill>
                <a:schemeClr val="tx1"/>
              </a:solidFill>
              <a:latin typeface="Arial" charset="0"/>
              <a:ea typeface="Arial" charset="0"/>
              <a:cs typeface="Arial" charset="0"/>
            </a:endParaRPr>
          </a:p>
          <a:p>
            <a:endParaRPr lang="en-US" sz="1800" dirty="0">
              <a:latin typeface="Arial" charset="0"/>
              <a:ea typeface="Arial" charset="0"/>
              <a:cs typeface="Arial" charset="0"/>
            </a:endParaRPr>
          </a:p>
        </p:txBody>
      </p:sp>
      <p:sp>
        <p:nvSpPr>
          <p:cNvPr id="12" name="Title 2"/>
          <p:cNvSpPr>
            <a:spLocks noGrp="1"/>
          </p:cNvSpPr>
          <p:nvPr>
            <p:ph type="title"/>
          </p:nvPr>
        </p:nvSpPr>
        <p:spPr>
          <a:xfrm>
            <a:off x="457200" y="38100"/>
            <a:ext cx="8229600" cy="611699"/>
          </a:xfrm>
        </p:spPr>
        <p:txBody>
          <a:bodyPr/>
          <a:lstStyle/>
          <a:p>
            <a:pPr lvl="3"/>
            <a:r>
              <a:rPr lang="en-US" sz="1400" dirty="0" smtClean="0"/>
              <a:t>THE NATIONAL ADAPTATION STRATEGY PROJECT / PARTICIPATION</a:t>
            </a:r>
            <a:endParaRPr lang="en-US" sz="1400" dirty="0"/>
          </a:p>
        </p:txBody>
      </p:sp>
      <p:sp>
        <p:nvSpPr>
          <p:cNvPr id="2" name="Slide Number Placeholder 1"/>
          <p:cNvSpPr>
            <a:spLocks noGrp="1"/>
          </p:cNvSpPr>
          <p:nvPr>
            <p:ph type="sldNum" idx="12"/>
          </p:nvPr>
        </p:nvSpPr>
        <p:spPr/>
        <p:txBody>
          <a:bodyPr/>
          <a:lstStyle/>
          <a:p>
            <a:pPr marL="0" lvl="0" indent="0">
              <a:spcBef>
                <a:spcPts val="0"/>
              </a:spcBef>
              <a:buClr>
                <a:schemeClr val="dk1"/>
              </a:buClr>
              <a:buSzPct val="25000"/>
              <a:buFont typeface="Arial"/>
              <a:buNone/>
            </a:pPr>
            <a:fld id="{00000000-1234-1234-1234-123412341234}" type="slidenum">
              <a:rPr lang="it" smtClean="0"/>
              <a:t>12</a:t>
            </a:fld>
            <a:endParaRPr lang="it"/>
          </a:p>
        </p:txBody>
      </p:sp>
      <p:sp>
        <p:nvSpPr>
          <p:cNvPr id="4" name="Rectangle 3"/>
          <p:cNvSpPr/>
          <p:nvPr/>
        </p:nvSpPr>
        <p:spPr>
          <a:xfrm>
            <a:off x="3210340" y="734171"/>
            <a:ext cx="5734878" cy="769441"/>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en-US" sz="1100" b="1" kern="1200" dirty="0">
                <a:solidFill>
                  <a:schemeClr val="tx1"/>
                </a:solidFill>
              </a:rPr>
              <a:t>S</a:t>
            </a:r>
            <a:r>
              <a:rPr lang="en-US" sz="1100" b="1" kern="1200" dirty="0" smtClean="0">
                <a:solidFill>
                  <a:schemeClr val="tx1"/>
                </a:solidFill>
              </a:rPr>
              <a:t>takeholders </a:t>
            </a:r>
            <a:r>
              <a:rPr lang="en-US" sz="1100" b="1" kern="1200" dirty="0">
                <a:solidFill>
                  <a:schemeClr val="tx1"/>
                </a:solidFill>
              </a:rPr>
              <a:t>participation is key when developing and implementing adaptation to guarantee efficiency, commitment as well as social justice</a:t>
            </a:r>
          </a:p>
          <a:p>
            <a:r>
              <a:rPr lang="nb-NO" sz="1100" kern="1200" dirty="0">
                <a:solidFill>
                  <a:schemeClr val="tx1"/>
                </a:solidFill>
              </a:rPr>
              <a:t>(Bauer et al., 2012; Preston et al., 2011; Smith et al., 2009; </a:t>
            </a:r>
            <a:r>
              <a:rPr lang="nb-NO" sz="1100" kern="1200" dirty="0" err="1">
                <a:solidFill>
                  <a:schemeClr val="tx1"/>
                </a:solidFill>
              </a:rPr>
              <a:t>Paavola</a:t>
            </a:r>
            <a:r>
              <a:rPr lang="nb-NO" sz="1100" kern="1200" dirty="0">
                <a:solidFill>
                  <a:schemeClr val="tx1"/>
                </a:solidFill>
              </a:rPr>
              <a:t>, 2008; </a:t>
            </a:r>
            <a:r>
              <a:rPr lang="nb-NO" sz="1100" kern="1200" dirty="0" err="1">
                <a:solidFill>
                  <a:schemeClr val="tx1"/>
                </a:solidFill>
              </a:rPr>
              <a:t>Beierle</a:t>
            </a:r>
            <a:r>
              <a:rPr lang="nb-NO" sz="1100" kern="1200" dirty="0">
                <a:solidFill>
                  <a:schemeClr val="tx1"/>
                </a:solidFill>
              </a:rPr>
              <a:t> &amp; </a:t>
            </a:r>
            <a:r>
              <a:rPr lang="nb-NO" sz="1100" kern="1200" dirty="0" err="1">
                <a:solidFill>
                  <a:schemeClr val="tx1"/>
                </a:solidFill>
              </a:rPr>
              <a:t>Cayford</a:t>
            </a:r>
            <a:r>
              <a:rPr lang="nb-NO" sz="1100" kern="1200" dirty="0">
                <a:solidFill>
                  <a:schemeClr val="tx1"/>
                </a:solidFill>
              </a:rPr>
              <a:t>, 2002; Reed, 2008)</a:t>
            </a:r>
            <a:endParaRPr lang="en-US" sz="1100" dirty="0"/>
          </a:p>
        </p:txBody>
      </p:sp>
    </p:spTree>
    <p:extLst>
      <p:ext uri="{BB962C8B-B14F-4D97-AF65-F5344CB8AC3E}">
        <p14:creationId xmlns:p14="http://schemas.microsoft.com/office/powerpoint/2010/main" val="9107955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853440"/>
            <a:ext cx="8099699" cy="3543210"/>
          </a:xfrm>
        </p:spPr>
        <p:txBody>
          <a:bodyPr/>
          <a:lstStyle/>
          <a:p>
            <a:pPr eaLnBrk="1" hangingPunct="1">
              <a:buNone/>
            </a:pPr>
            <a:r>
              <a:rPr lang="it-IT" sz="1800" b="1" dirty="0" err="1">
                <a:solidFill>
                  <a:srgbClr val="00B0F0"/>
                </a:solidFill>
                <a:latin typeface="Arial" charset="0"/>
                <a:ea typeface="Arial" charset="0"/>
                <a:cs typeface="Arial" charset="0"/>
              </a:rPr>
              <a:t>P</a:t>
            </a:r>
            <a:r>
              <a:rPr lang="it-IT" sz="1800" b="1" dirty="0" err="1" smtClean="0">
                <a:solidFill>
                  <a:srgbClr val="00B0F0"/>
                </a:solidFill>
                <a:latin typeface="Arial" charset="0"/>
                <a:ea typeface="Arial" charset="0"/>
                <a:cs typeface="Arial" charset="0"/>
              </a:rPr>
              <a:t>reparatory</a:t>
            </a:r>
            <a:r>
              <a:rPr lang="it-IT" sz="1800" b="1" dirty="0" smtClean="0">
                <a:solidFill>
                  <a:srgbClr val="00B0F0"/>
                </a:solidFill>
                <a:latin typeface="Arial" charset="0"/>
                <a:ea typeface="Arial" charset="0"/>
                <a:cs typeface="Arial" charset="0"/>
              </a:rPr>
              <a:t> </a:t>
            </a:r>
            <a:r>
              <a:rPr lang="it-IT" sz="1800" b="1" dirty="0" err="1" smtClean="0">
                <a:solidFill>
                  <a:srgbClr val="00B0F0"/>
                </a:solidFill>
                <a:latin typeface="Arial" charset="0"/>
                <a:ea typeface="Arial" charset="0"/>
                <a:cs typeface="Arial" charset="0"/>
              </a:rPr>
              <a:t>survey</a:t>
            </a:r>
            <a:endParaRPr lang="it-IT" altLang="en-US" sz="1800" b="1" dirty="0" smtClean="0">
              <a:latin typeface="Arial" charset="0"/>
              <a:ea typeface="Arial" charset="0"/>
              <a:cs typeface="Arial" charset="0"/>
            </a:endParaRPr>
          </a:p>
          <a:p>
            <a:endParaRPr lang="en-US" sz="1800" dirty="0">
              <a:latin typeface="Arial" charset="0"/>
              <a:ea typeface="Arial" charset="0"/>
              <a:cs typeface="Arial" charset="0"/>
            </a:endParaRPr>
          </a:p>
        </p:txBody>
      </p:sp>
      <p:sp>
        <p:nvSpPr>
          <p:cNvPr id="12" name="Title 2"/>
          <p:cNvSpPr>
            <a:spLocks noGrp="1"/>
          </p:cNvSpPr>
          <p:nvPr>
            <p:ph type="title"/>
          </p:nvPr>
        </p:nvSpPr>
        <p:spPr>
          <a:xfrm>
            <a:off x="457200" y="38100"/>
            <a:ext cx="8229600" cy="611699"/>
          </a:xfrm>
        </p:spPr>
        <p:txBody>
          <a:bodyPr/>
          <a:lstStyle/>
          <a:p>
            <a:pPr lvl="3"/>
            <a:r>
              <a:rPr lang="en-US" sz="1400" dirty="0" smtClean="0"/>
              <a:t>THE NATIONAL ADAPTATION STRATEGY PROJECT / PARTICIPATION</a:t>
            </a:r>
            <a:endParaRPr lang="en-US" sz="1400" dirty="0"/>
          </a:p>
        </p:txBody>
      </p:sp>
      <p:sp>
        <p:nvSpPr>
          <p:cNvPr id="2" name="Slide Number Placeholder 1"/>
          <p:cNvSpPr>
            <a:spLocks noGrp="1"/>
          </p:cNvSpPr>
          <p:nvPr>
            <p:ph type="sldNum" idx="12"/>
          </p:nvPr>
        </p:nvSpPr>
        <p:spPr/>
        <p:txBody>
          <a:bodyPr/>
          <a:lstStyle/>
          <a:p>
            <a:pPr marL="0" lvl="0" indent="0">
              <a:spcBef>
                <a:spcPts val="0"/>
              </a:spcBef>
              <a:buClr>
                <a:schemeClr val="dk1"/>
              </a:buClr>
              <a:buSzPct val="25000"/>
              <a:buFont typeface="Arial"/>
              <a:buNone/>
            </a:pPr>
            <a:fld id="{00000000-1234-1234-1234-123412341234}" type="slidenum">
              <a:rPr lang="it" smtClean="0"/>
              <a:t>13</a:t>
            </a:fld>
            <a:endParaRPr lang="it"/>
          </a:p>
        </p:txBody>
      </p:sp>
      <p:pic>
        <p:nvPicPr>
          <p:cNvPr id="4" name="Picture 3"/>
          <p:cNvPicPr>
            <a:picLocks noChangeAspect="1"/>
          </p:cNvPicPr>
          <p:nvPr/>
        </p:nvPicPr>
        <p:blipFill>
          <a:blip r:embed="rId3"/>
          <a:stretch>
            <a:fillRect/>
          </a:stretch>
        </p:blipFill>
        <p:spPr>
          <a:xfrm>
            <a:off x="5148467" y="720055"/>
            <a:ext cx="3737113" cy="3982170"/>
          </a:xfrm>
          <a:prstGeom prst="rect">
            <a:avLst/>
          </a:prstGeom>
        </p:spPr>
      </p:pic>
      <p:sp>
        <p:nvSpPr>
          <p:cNvPr id="5" name="Rectangle 4"/>
          <p:cNvSpPr/>
          <p:nvPr/>
        </p:nvSpPr>
        <p:spPr>
          <a:xfrm>
            <a:off x="546651" y="1600200"/>
            <a:ext cx="4512365" cy="2554545"/>
          </a:xfrm>
          <a:prstGeom prst="rect">
            <a:avLst/>
          </a:prstGeom>
        </p:spPr>
        <p:txBody>
          <a:bodyPr wrap="square">
            <a:spAutoFit/>
          </a:bodyPr>
          <a:lstStyle/>
          <a:p>
            <a:pPr marL="285750" indent="-285750">
              <a:buFont typeface="Arial" charset="0"/>
              <a:buChar char="•"/>
            </a:pPr>
            <a:r>
              <a:rPr lang="en-US" sz="1600" b="1" dirty="0" smtClean="0"/>
              <a:t>Open questionnaire: </a:t>
            </a:r>
            <a:r>
              <a:rPr lang="en-US" sz="1600" b="1" dirty="0" smtClean="0">
                <a:solidFill>
                  <a:srgbClr val="00B050"/>
                </a:solidFill>
              </a:rPr>
              <a:t>154 </a:t>
            </a:r>
            <a:r>
              <a:rPr lang="en-US" sz="1600" b="1" dirty="0">
                <a:solidFill>
                  <a:srgbClr val="00B050"/>
                </a:solidFill>
              </a:rPr>
              <a:t>respondents, mostly from non-governmental areas </a:t>
            </a:r>
            <a:r>
              <a:rPr lang="en-US" sz="1600" dirty="0"/>
              <a:t>(private sector 22%, scientific community 22%, NGOs </a:t>
            </a:r>
            <a:r>
              <a:rPr lang="en-US" sz="1600" dirty="0" err="1"/>
              <a:t>etc</a:t>
            </a:r>
            <a:r>
              <a:rPr lang="en-US" sz="1600" dirty="0"/>
              <a:t> 14%) </a:t>
            </a:r>
            <a:r>
              <a:rPr lang="en-US" sz="1600" b="1" dirty="0"/>
              <a:t>all responding on personal behalf</a:t>
            </a:r>
            <a:r>
              <a:rPr lang="en-US" sz="1600" dirty="0"/>
              <a:t> (73</a:t>
            </a:r>
            <a:r>
              <a:rPr lang="en-US" sz="1600" dirty="0" smtClean="0"/>
              <a:t>%)</a:t>
            </a:r>
          </a:p>
          <a:p>
            <a:pPr marL="285750" indent="-285750">
              <a:buFont typeface="Arial" charset="0"/>
              <a:buChar char="•"/>
            </a:pPr>
            <a:endParaRPr lang="en-US" sz="1600" dirty="0"/>
          </a:p>
          <a:p>
            <a:pPr marL="285750" indent="-285750">
              <a:buFont typeface="Arial" charset="0"/>
              <a:buChar char="•"/>
            </a:pPr>
            <a:r>
              <a:rPr lang="en-US" sz="1600" b="1" dirty="0" smtClean="0">
                <a:solidFill>
                  <a:srgbClr val="00B050"/>
                </a:solidFill>
              </a:rPr>
              <a:t>Respondents </a:t>
            </a:r>
            <a:r>
              <a:rPr lang="en-US" sz="1600" b="1" dirty="0">
                <a:solidFill>
                  <a:srgbClr val="00B050"/>
                </a:solidFill>
              </a:rPr>
              <a:t>mostly distributed along 4 </a:t>
            </a:r>
            <a:r>
              <a:rPr lang="en-US" sz="1600" b="1" dirty="0" smtClean="0">
                <a:solidFill>
                  <a:srgbClr val="00B050"/>
                </a:solidFill>
              </a:rPr>
              <a:t>sectors: </a:t>
            </a:r>
            <a:r>
              <a:rPr lang="en-US" sz="1600" b="1" dirty="0" smtClean="0"/>
              <a:t>Energy</a:t>
            </a:r>
            <a:r>
              <a:rPr lang="en-US" sz="1600" b="1" dirty="0"/>
              <a:t>, Biodiversity, Forestry, </a:t>
            </a:r>
            <a:r>
              <a:rPr lang="en-US" sz="1600" b="1" dirty="0" smtClean="0"/>
              <a:t>Agriculture </a:t>
            </a:r>
            <a:r>
              <a:rPr lang="en-US" sz="1600" dirty="0" smtClean="0">
                <a:sym typeface="Wingdings"/>
              </a:rPr>
              <a:t> these were contacted for further interview</a:t>
            </a:r>
            <a:endParaRPr lang="en-US" sz="1600" dirty="0"/>
          </a:p>
        </p:txBody>
      </p:sp>
    </p:spTree>
    <p:extLst>
      <p:ext uri="{BB962C8B-B14F-4D97-AF65-F5344CB8AC3E}">
        <p14:creationId xmlns:p14="http://schemas.microsoft.com/office/powerpoint/2010/main" val="6864897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5320221" y="829419"/>
            <a:ext cx="3540418" cy="1910246"/>
          </a:xfrm>
          <a:prstGeom prst="rect">
            <a:avLst/>
          </a:prstGeom>
        </p:spPr>
      </p:pic>
      <p:pic>
        <p:nvPicPr>
          <p:cNvPr id="7" name="Picture 6"/>
          <p:cNvPicPr>
            <a:picLocks noChangeAspect="1"/>
          </p:cNvPicPr>
          <p:nvPr/>
        </p:nvPicPr>
        <p:blipFill>
          <a:blip r:embed="rId4"/>
          <a:stretch>
            <a:fillRect/>
          </a:stretch>
        </p:blipFill>
        <p:spPr>
          <a:xfrm>
            <a:off x="5320221" y="2868002"/>
            <a:ext cx="3432406" cy="1705885"/>
          </a:xfrm>
          <a:prstGeom prst="rect">
            <a:avLst/>
          </a:prstGeom>
        </p:spPr>
      </p:pic>
      <p:sp>
        <p:nvSpPr>
          <p:cNvPr id="2" name="Text Placeholder 1"/>
          <p:cNvSpPr>
            <a:spLocks noGrp="1"/>
          </p:cNvSpPr>
          <p:nvPr>
            <p:ph type="body" idx="1"/>
          </p:nvPr>
        </p:nvSpPr>
        <p:spPr>
          <a:xfrm>
            <a:off x="457200" y="829419"/>
            <a:ext cx="4989443" cy="3252596"/>
          </a:xfrm>
        </p:spPr>
        <p:txBody>
          <a:bodyPr/>
          <a:lstStyle/>
          <a:p>
            <a:pPr>
              <a:buNone/>
            </a:pPr>
            <a:r>
              <a:rPr lang="en-US" sz="1600" b="1" dirty="0" smtClean="0">
                <a:solidFill>
                  <a:srgbClr val="00B0F0"/>
                </a:solidFill>
              </a:rPr>
              <a:t>Preparatory survey</a:t>
            </a:r>
          </a:p>
          <a:p>
            <a:pPr>
              <a:buNone/>
            </a:pPr>
            <a:r>
              <a:rPr lang="en-US" b="1" dirty="0" smtClean="0">
                <a:solidFill>
                  <a:srgbClr val="00B050"/>
                </a:solidFill>
              </a:rPr>
              <a:t>Results: citizens’ current perception of climate change</a:t>
            </a:r>
            <a:endParaRPr lang="en-US" b="1" dirty="0">
              <a:solidFill>
                <a:srgbClr val="00B050"/>
              </a:solidFill>
            </a:endParaRPr>
          </a:p>
          <a:p>
            <a:r>
              <a:rPr lang="en-US" kern="1200" dirty="0" smtClean="0">
                <a:solidFill>
                  <a:schemeClr val="tx1"/>
                </a:solidFill>
              </a:rPr>
              <a:t> High </a:t>
            </a:r>
            <a:r>
              <a:rPr lang="en-US" kern="1200" dirty="0">
                <a:solidFill>
                  <a:schemeClr val="tx1"/>
                </a:solidFill>
              </a:rPr>
              <a:t>or extremely high degree of risk related to impacts of climate change</a:t>
            </a:r>
          </a:p>
          <a:p>
            <a:r>
              <a:rPr lang="en-US" kern="1200" dirty="0" smtClean="0">
                <a:solidFill>
                  <a:schemeClr val="tx1"/>
                </a:solidFill>
              </a:rPr>
              <a:t> Great </a:t>
            </a:r>
            <a:r>
              <a:rPr lang="en-US" kern="1200" dirty="0">
                <a:solidFill>
                  <a:schemeClr val="tx1"/>
                </a:solidFill>
              </a:rPr>
              <a:t>vulnerability</a:t>
            </a:r>
          </a:p>
          <a:p>
            <a:r>
              <a:rPr lang="en-US" kern="1200" dirty="0" smtClean="0">
                <a:solidFill>
                  <a:schemeClr val="tx1"/>
                </a:solidFill>
              </a:rPr>
              <a:t> Low </a:t>
            </a:r>
            <a:r>
              <a:rPr lang="en-US" kern="1200" dirty="0">
                <a:solidFill>
                  <a:schemeClr val="tx1"/>
                </a:solidFill>
              </a:rPr>
              <a:t>sectoral adaptive capacity</a:t>
            </a:r>
          </a:p>
          <a:p>
            <a:r>
              <a:rPr lang="en-US" kern="1200" dirty="0" smtClean="0">
                <a:solidFill>
                  <a:schemeClr val="tx1"/>
                </a:solidFill>
              </a:rPr>
              <a:t> No </a:t>
            </a:r>
            <a:r>
              <a:rPr lang="en-US" kern="1200" dirty="0">
                <a:solidFill>
                  <a:schemeClr val="tx1"/>
                </a:solidFill>
              </a:rPr>
              <a:t>action (45%) or if so, fragmented</a:t>
            </a:r>
          </a:p>
          <a:p>
            <a:endParaRPr lang="en-US" dirty="0"/>
          </a:p>
        </p:txBody>
      </p:sp>
      <p:sp>
        <p:nvSpPr>
          <p:cNvPr id="3" name="Title 2"/>
          <p:cNvSpPr>
            <a:spLocks noGrp="1"/>
          </p:cNvSpPr>
          <p:nvPr>
            <p:ph type="title"/>
          </p:nvPr>
        </p:nvSpPr>
        <p:spPr/>
        <p:txBody>
          <a:bodyPr/>
          <a:lstStyle/>
          <a:p>
            <a:r>
              <a:rPr lang="en-US" dirty="0"/>
              <a:t>THE NATIONAL ADAPTATION STRATEGY PROJECT / </a:t>
            </a:r>
            <a:r>
              <a:rPr lang="en-US" dirty="0" smtClean="0"/>
              <a:t>PARTICIPATION</a:t>
            </a:r>
            <a:endParaRPr lang="en-US" dirty="0"/>
          </a:p>
        </p:txBody>
      </p:sp>
      <p:sp>
        <p:nvSpPr>
          <p:cNvPr id="4" name="Slide Number Placeholder 3"/>
          <p:cNvSpPr>
            <a:spLocks noGrp="1"/>
          </p:cNvSpPr>
          <p:nvPr>
            <p:ph type="sldNum" idx="12"/>
          </p:nvPr>
        </p:nvSpPr>
        <p:spPr/>
        <p:txBody>
          <a:bodyPr/>
          <a:lstStyle/>
          <a:p>
            <a:pPr marL="0" lvl="0" indent="0">
              <a:spcBef>
                <a:spcPts val="0"/>
              </a:spcBef>
              <a:buClr>
                <a:schemeClr val="dk1"/>
              </a:buClr>
              <a:buSzPct val="25000"/>
              <a:buFont typeface="Arial"/>
              <a:buNone/>
            </a:pPr>
            <a:fld id="{00000000-1234-1234-1234-123412341234}" type="slidenum">
              <a:rPr lang="it" smtClean="0"/>
              <a:t>14</a:t>
            </a:fld>
            <a:endParaRPr lang="it"/>
          </a:p>
        </p:txBody>
      </p:sp>
      <p:pic>
        <p:nvPicPr>
          <p:cNvPr id="6" name="Picture 5"/>
          <p:cNvPicPr>
            <a:picLocks noChangeAspect="1"/>
          </p:cNvPicPr>
          <p:nvPr/>
        </p:nvPicPr>
        <p:blipFill>
          <a:blip r:embed="rId5"/>
          <a:stretch>
            <a:fillRect/>
          </a:stretch>
        </p:blipFill>
        <p:spPr>
          <a:xfrm>
            <a:off x="707522" y="2589049"/>
            <a:ext cx="3993687" cy="1984838"/>
          </a:xfrm>
          <a:prstGeom prst="rect">
            <a:avLst/>
          </a:prstGeom>
        </p:spPr>
      </p:pic>
    </p:spTree>
    <p:extLst>
      <p:ext uri="{BB962C8B-B14F-4D97-AF65-F5344CB8AC3E}">
        <p14:creationId xmlns:p14="http://schemas.microsoft.com/office/powerpoint/2010/main" val="1846102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27992" y="739609"/>
            <a:ext cx="8686800" cy="2432197"/>
          </a:xfrm>
        </p:spPr>
        <p:txBody>
          <a:bodyPr/>
          <a:lstStyle/>
          <a:p>
            <a:pPr>
              <a:buNone/>
            </a:pPr>
            <a:r>
              <a:rPr lang="en-US" sz="1600" b="1" dirty="0" smtClean="0">
                <a:solidFill>
                  <a:srgbClr val="00B0F0"/>
                </a:solidFill>
              </a:rPr>
              <a:t>Preparatory survey</a:t>
            </a:r>
          </a:p>
          <a:p>
            <a:pPr>
              <a:buNone/>
            </a:pPr>
            <a:r>
              <a:rPr lang="en-US" b="1" dirty="0" smtClean="0">
                <a:solidFill>
                  <a:srgbClr val="00B050"/>
                </a:solidFill>
              </a:rPr>
              <a:t>Results</a:t>
            </a:r>
            <a:r>
              <a:rPr lang="en-US" b="1" dirty="0">
                <a:solidFill>
                  <a:srgbClr val="00B050"/>
                </a:solidFill>
              </a:rPr>
              <a:t>: </a:t>
            </a:r>
            <a:r>
              <a:rPr lang="en-US" b="1" dirty="0" smtClean="0">
                <a:solidFill>
                  <a:srgbClr val="00B050"/>
                </a:solidFill>
              </a:rPr>
              <a:t>characteristics that the NAS should have and </a:t>
            </a:r>
            <a:r>
              <a:rPr lang="en-US" b="1" dirty="0">
                <a:solidFill>
                  <a:srgbClr val="00B050"/>
                </a:solidFill>
              </a:rPr>
              <a:t>actions to </a:t>
            </a:r>
            <a:r>
              <a:rPr lang="en-US" b="1" dirty="0" smtClean="0">
                <a:solidFill>
                  <a:srgbClr val="00B050"/>
                </a:solidFill>
              </a:rPr>
              <a:t>take by the government</a:t>
            </a:r>
          </a:p>
          <a:p>
            <a:pPr>
              <a:buNone/>
            </a:pPr>
            <a:endParaRPr lang="en-US" b="1" dirty="0">
              <a:solidFill>
                <a:srgbClr val="00B050"/>
              </a:solidFill>
            </a:endParaRPr>
          </a:p>
          <a:p>
            <a:r>
              <a:rPr lang="en-US" kern="1200" dirty="0" smtClean="0">
                <a:solidFill>
                  <a:schemeClr val="tx1"/>
                </a:solidFill>
              </a:rPr>
              <a:t> </a:t>
            </a:r>
            <a:r>
              <a:rPr lang="en-US" b="1" kern="1200" dirty="0" smtClean="0">
                <a:solidFill>
                  <a:schemeClr val="tx1"/>
                </a:solidFill>
              </a:rPr>
              <a:t>Objective</a:t>
            </a:r>
            <a:r>
              <a:rPr lang="en-US" b="1" kern="1200" dirty="0">
                <a:solidFill>
                  <a:schemeClr val="tx1"/>
                </a:solidFill>
              </a:rPr>
              <a:t>: protection of territory </a:t>
            </a:r>
            <a:r>
              <a:rPr lang="en-US" kern="1200" dirty="0">
                <a:solidFill>
                  <a:schemeClr val="tx1"/>
                </a:solidFill>
              </a:rPr>
              <a:t>including monitoring and safeguarding areas at risk of floods and </a:t>
            </a:r>
            <a:r>
              <a:rPr lang="en-US" kern="1200" dirty="0" smtClean="0">
                <a:solidFill>
                  <a:schemeClr val="tx1"/>
                </a:solidFill>
              </a:rPr>
              <a:t>landslide</a:t>
            </a:r>
          </a:p>
          <a:p>
            <a:endParaRPr lang="en-US" kern="1200" dirty="0" smtClean="0">
              <a:solidFill>
                <a:schemeClr val="tx1"/>
              </a:solidFill>
            </a:endParaRPr>
          </a:p>
          <a:p>
            <a:endParaRPr lang="en-US" kern="1200" dirty="0">
              <a:solidFill>
                <a:schemeClr val="tx1"/>
              </a:solidFill>
            </a:endParaRPr>
          </a:p>
          <a:p>
            <a:endParaRPr lang="en-US" kern="1200" dirty="0" smtClean="0">
              <a:solidFill>
                <a:schemeClr val="tx1"/>
              </a:solidFill>
            </a:endParaRPr>
          </a:p>
          <a:p>
            <a:endParaRPr lang="en-US" kern="1200" dirty="0">
              <a:solidFill>
                <a:schemeClr val="tx1"/>
              </a:solidFill>
            </a:endParaRPr>
          </a:p>
          <a:p>
            <a:endParaRPr lang="en-US" kern="1200" dirty="0">
              <a:solidFill>
                <a:schemeClr val="tx1"/>
              </a:solidFill>
            </a:endParaRPr>
          </a:p>
          <a:p>
            <a:r>
              <a:rPr lang="en-US" b="1" kern="1200" dirty="0" smtClean="0">
                <a:solidFill>
                  <a:schemeClr val="tx1"/>
                </a:solidFill>
              </a:rPr>
              <a:t> Priorities</a:t>
            </a:r>
            <a:r>
              <a:rPr lang="en-US" b="1" kern="1200" dirty="0">
                <a:solidFill>
                  <a:schemeClr val="tx1"/>
                </a:solidFill>
              </a:rPr>
              <a:t>:</a:t>
            </a:r>
            <a:r>
              <a:rPr lang="en-US" kern="1200" dirty="0">
                <a:solidFill>
                  <a:schemeClr val="tx1"/>
                </a:solidFill>
              </a:rPr>
              <a:t> limiting land-use change, sustainable management of water and use of resources, reducing hydro-geological risk, improving energy </a:t>
            </a:r>
            <a:r>
              <a:rPr lang="en-US" kern="1200" dirty="0" smtClean="0">
                <a:solidFill>
                  <a:schemeClr val="tx1"/>
                </a:solidFill>
              </a:rPr>
              <a:t>efficiency</a:t>
            </a:r>
            <a:endParaRPr lang="en-US" kern="1200" dirty="0">
              <a:solidFill>
                <a:schemeClr val="tx1"/>
              </a:solidFill>
            </a:endParaRPr>
          </a:p>
          <a:p>
            <a:r>
              <a:rPr lang="en-US" b="1" kern="1200" dirty="0" smtClean="0">
                <a:solidFill>
                  <a:schemeClr val="tx1"/>
                </a:solidFill>
              </a:rPr>
              <a:t> Focus </a:t>
            </a:r>
            <a:r>
              <a:rPr lang="en-US" b="1" kern="1200" dirty="0">
                <a:solidFill>
                  <a:schemeClr val="tx1"/>
                </a:solidFill>
              </a:rPr>
              <a:t>on actions related to mitigation</a:t>
            </a:r>
            <a:r>
              <a:rPr lang="en-US" kern="1200" dirty="0">
                <a:solidFill>
                  <a:schemeClr val="tx1"/>
                </a:solidFill>
              </a:rPr>
              <a:t> (increase renewable energy, efficiency of public transportation, car-pooling) </a:t>
            </a:r>
            <a:r>
              <a:rPr lang="en-US" b="1" kern="1200" dirty="0">
                <a:solidFill>
                  <a:schemeClr val="tx1"/>
                </a:solidFill>
              </a:rPr>
              <a:t>and adaptation-mitigation synergies</a:t>
            </a:r>
            <a:r>
              <a:rPr lang="en-US" kern="1200" dirty="0">
                <a:solidFill>
                  <a:schemeClr val="tx1"/>
                </a:solidFill>
              </a:rPr>
              <a:t> (improve energy efficiency in buildings, expand green areas</a:t>
            </a:r>
            <a:r>
              <a:rPr lang="en-US" kern="1200" dirty="0" smtClean="0">
                <a:solidFill>
                  <a:schemeClr val="tx1"/>
                </a:solidFill>
              </a:rPr>
              <a:t>...)</a:t>
            </a:r>
          </a:p>
          <a:p>
            <a:endParaRPr lang="en-US" kern="1200" dirty="0">
              <a:solidFill>
                <a:schemeClr val="tx1"/>
              </a:solidFill>
            </a:endParaRPr>
          </a:p>
          <a:p>
            <a:r>
              <a:rPr lang="en-US" b="1" kern="1200" dirty="0" smtClean="0">
                <a:solidFill>
                  <a:schemeClr val="tx1"/>
                </a:solidFill>
              </a:rPr>
              <a:t> Legal nature of the adaptation policy: </a:t>
            </a:r>
            <a:r>
              <a:rPr lang="en-US" b="1" kern="1200" dirty="0">
                <a:solidFill>
                  <a:schemeClr val="tx1"/>
                </a:solidFill>
              </a:rPr>
              <a:t>binding</a:t>
            </a:r>
            <a:r>
              <a:rPr lang="en-US" kern="1200" dirty="0">
                <a:solidFill>
                  <a:schemeClr val="tx1"/>
                </a:solidFill>
              </a:rPr>
              <a:t> (82%)</a:t>
            </a:r>
            <a:endParaRPr lang="en-US" dirty="0"/>
          </a:p>
          <a:p>
            <a:endParaRPr lang="en-US" dirty="0"/>
          </a:p>
        </p:txBody>
      </p:sp>
      <p:sp>
        <p:nvSpPr>
          <p:cNvPr id="3" name="Title 2"/>
          <p:cNvSpPr>
            <a:spLocks noGrp="1"/>
          </p:cNvSpPr>
          <p:nvPr>
            <p:ph type="title"/>
          </p:nvPr>
        </p:nvSpPr>
        <p:spPr/>
        <p:txBody>
          <a:bodyPr/>
          <a:lstStyle/>
          <a:p>
            <a:r>
              <a:rPr lang="en-US" dirty="0"/>
              <a:t>THE NATIONAL ADAPTATION STRATEGY PROJECT / </a:t>
            </a:r>
            <a:r>
              <a:rPr lang="en-US" dirty="0" smtClean="0"/>
              <a:t>PARTICIPATION</a:t>
            </a:r>
            <a:endParaRPr lang="en-US" dirty="0"/>
          </a:p>
        </p:txBody>
      </p:sp>
      <p:sp>
        <p:nvSpPr>
          <p:cNvPr id="4" name="Slide Number Placeholder 3"/>
          <p:cNvSpPr>
            <a:spLocks noGrp="1"/>
          </p:cNvSpPr>
          <p:nvPr>
            <p:ph type="sldNum" idx="12"/>
          </p:nvPr>
        </p:nvSpPr>
        <p:spPr/>
        <p:txBody>
          <a:bodyPr/>
          <a:lstStyle/>
          <a:p>
            <a:pPr marL="0" lvl="0" indent="0">
              <a:spcBef>
                <a:spcPts val="0"/>
              </a:spcBef>
              <a:buClr>
                <a:schemeClr val="dk1"/>
              </a:buClr>
              <a:buSzPct val="25000"/>
              <a:buFont typeface="Arial"/>
              <a:buNone/>
            </a:pPr>
            <a:fld id="{00000000-1234-1234-1234-123412341234}" type="slidenum">
              <a:rPr lang="it" smtClean="0"/>
              <a:t>15</a:t>
            </a:fld>
            <a:endParaRPr lang="it"/>
          </a:p>
        </p:txBody>
      </p:sp>
      <p:pic>
        <p:nvPicPr>
          <p:cNvPr id="5" name="Picture 4"/>
          <p:cNvPicPr>
            <a:picLocks noChangeAspect="1"/>
          </p:cNvPicPr>
          <p:nvPr/>
        </p:nvPicPr>
        <p:blipFill>
          <a:blip r:embed="rId3"/>
          <a:stretch>
            <a:fillRect/>
          </a:stretch>
        </p:blipFill>
        <p:spPr>
          <a:xfrm>
            <a:off x="2305878" y="1776802"/>
            <a:ext cx="4532243" cy="1068738"/>
          </a:xfrm>
          <a:prstGeom prst="rect">
            <a:avLst/>
          </a:prstGeom>
        </p:spPr>
      </p:pic>
    </p:spTree>
    <p:extLst>
      <p:ext uri="{BB962C8B-B14F-4D97-AF65-F5344CB8AC3E}">
        <p14:creationId xmlns:p14="http://schemas.microsoft.com/office/powerpoint/2010/main" val="1805954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853440"/>
            <a:ext cx="8099699" cy="3543210"/>
          </a:xfrm>
        </p:spPr>
        <p:txBody>
          <a:bodyPr/>
          <a:lstStyle/>
          <a:p>
            <a:pPr eaLnBrk="1" hangingPunct="1">
              <a:buNone/>
            </a:pPr>
            <a:r>
              <a:rPr lang="it-IT" altLang="en-US" sz="2000" b="1" dirty="0" smtClean="0">
                <a:solidFill>
                  <a:srgbClr val="00B0F0"/>
                </a:solidFill>
                <a:latin typeface="Arial" charset="0"/>
                <a:ea typeface="Arial" charset="0"/>
                <a:cs typeface="Arial" charset="0"/>
              </a:rPr>
              <a:t>The </a:t>
            </a:r>
            <a:r>
              <a:rPr lang="it-IT" altLang="en-US" sz="2000" b="1" dirty="0" err="1">
                <a:solidFill>
                  <a:srgbClr val="00B0F0"/>
                </a:solidFill>
                <a:latin typeface="Arial" charset="0"/>
                <a:ea typeface="Arial" charset="0"/>
                <a:cs typeface="Arial" charset="0"/>
              </a:rPr>
              <a:t>Italian</a:t>
            </a:r>
            <a:r>
              <a:rPr lang="it-IT" altLang="en-US" sz="2000" b="1" dirty="0">
                <a:solidFill>
                  <a:srgbClr val="00B0F0"/>
                </a:solidFill>
                <a:latin typeface="Arial" charset="0"/>
                <a:ea typeface="Arial" charset="0"/>
                <a:cs typeface="Arial" charset="0"/>
              </a:rPr>
              <a:t> NAS </a:t>
            </a:r>
            <a:r>
              <a:rPr lang="it-IT" altLang="en-US" sz="2000" b="1" dirty="0" smtClean="0">
                <a:solidFill>
                  <a:srgbClr val="00B0F0"/>
                </a:solidFill>
                <a:latin typeface="Arial" charset="0"/>
                <a:ea typeface="Arial" charset="0"/>
                <a:cs typeface="Arial" charset="0"/>
              </a:rPr>
              <a:t>package</a:t>
            </a:r>
            <a:endParaRPr lang="it-IT" altLang="en-US" sz="2000" b="1" dirty="0">
              <a:solidFill>
                <a:srgbClr val="00B0F0"/>
              </a:solidFill>
              <a:latin typeface="Arial" charset="0"/>
              <a:ea typeface="Arial" charset="0"/>
              <a:cs typeface="Arial" charset="0"/>
            </a:endParaRPr>
          </a:p>
          <a:p>
            <a:pPr eaLnBrk="1" hangingPunct="1">
              <a:buNone/>
            </a:pPr>
            <a:endParaRPr lang="it-IT" sz="1800" b="1" dirty="0" smtClean="0">
              <a:solidFill>
                <a:srgbClr val="00B0F0"/>
              </a:solidFill>
              <a:latin typeface="Arial" charset="0"/>
              <a:ea typeface="Arial" charset="0"/>
              <a:cs typeface="Arial" charset="0"/>
            </a:endParaRPr>
          </a:p>
          <a:p>
            <a:pPr eaLnBrk="1" hangingPunct="1">
              <a:buNone/>
            </a:pPr>
            <a:r>
              <a:rPr lang="en-US" sz="1800" dirty="0" smtClean="0"/>
              <a:t>In </a:t>
            </a:r>
            <a:r>
              <a:rPr lang="en-US" sz="1800" dirty="0"/>
              <a:t>order to elaborate the NAS </a:t>
            </a:r>
            <a:r>
              <a:rPr lang="en-US" sz="1800" b="1" dirty="0" smtClean="0">
                <a:solidFill>
                  <a:srgbClr val="00B050"/>
                </a:solidFill>
              </a:rPr>
              <a:t>three main background documents </a:t>
            </a:r>
            <a:r>
              <a:rPr lang="en-US" sz="1800" dirty="0" smtClean="0">
                <a:solidFill>
                  <a:schemeClr val="tx1"/>
                </a:solidFill>
              </a:rPr>
              <a:t>have been published:</a:t>
            </a:r>
          </a:p>
          <a:p>
            <a:pPr eaLnBrk="1" hangingPunct="1">
              <a:buNone/>
            </a:pPr>
            <a:endParaRPr lang="en-US" sz="1800" dirty="0" smtClean="0">
              <a:hlinkClick r:id="rId2"/>
            </a:endParaRPr>
          </a:p>
          <a:p>
            <a:pPr marL="342900" indent="-342900">
              <a:buFont typeface="+mj-lt"/>
              <a:buAutoNum type="arabicPeriod"/>
            </a:pPr>
            <a:r>
              <a:rPr lang="en-US" sz="1800" b="1" dirty="0" smtClean="0"/>
              <a:t>A </a:t>
            </a:r>
            <a:r>
              <a:rPr lang="en-US" sz="1800" b="1" dirty="0"/>
              <a:t>national </a:t>
            </a:r>
            <a:r>
              <a:rPr lang="en-US" sz="1800" b="1" dirty="0" smtClean="0"/>
              <a:t>CCIVA </a:t>
            </a:r>
            <a:r>
              <a:rPr lang="en-US" sz="1800" b="1" dirty="0"/>
              <a:t>assessment concerning the national sectors</a:t>
            </a:r>
            <a:r>
              <a:rPr lang="en-US" sz="1800" b="1" dirty="0" smtClean="0"/>
              <a:t>;</a:t>
            </a:r>
          </a:p>
          <a:p>
            <a:pPr marL="342900" indent="-342900">
              <a:buFont typeface="+mj-lt"/>
              <a:buAutoNum type="arabicPeriod"/>
            </a:pPr>
            <a:endParaRPr lang="en-US" sz="1800" b="1" dirty="0"/>
          </a:p>
          <a:p>
            <a:pPr marL="342900" indent="-342900">
              <a:buFont typeface="+mj-lt"/>
              <a:buAutoNum type="arabicPeriod"/>
            </a:pPr>
            <a:r>
              <a:rPr lang="en-US" sz="1800" b="1" dirty="0"/>
              <a:t>An analysis of European and </a:t>
            </a:r>
            <a:r>
              <a:rPr lang="en-US" sz="1800" b="1" dirty="0" smtClean="0"/>
              <a:t>national </a:t>
            </a:r>
            <a:r>
              <a:rPr lang="en-US" sz="1800" b="1" dirty="0"/>
              <a:t>policy framework for adaptation</a:t>
            </a:r>
            <a:r>
              <a:rPr lang="en-US" sz="1800" b="1" dirty="0" smtClean="0"/>
              <a:t>;</a:t>
            </a:r>
          </a:p>
          <a:p>
            <a:pPr marL="342900" indent="-342900">
              <a:buFont typeface="+mj-lt"/>
              <a:buAutoNum type="arabicPeriod"/>
            </a:pPr>
            <a:endParaRPr lang="en-US" sz="1800" b="1" dirty="0"/>
          </a:p>
          <a:p>
            <a:pPr marL="342900" indent="-342900">
              <a:buFont typeface="+mj-lt"/>
              <a:buAutoNum type="arabicPeriod"/>
            </a:pPr>
            <a:r>
              <a:rPr lang="en-US" sz="1800" b="1" dirty="0"/>
              <a:t>Elements for a strategy document.</a:t>
            </a:r>
            <a:endParaRPr lang="it-IT" altLang="en-US" sz="1800" b="1" dirty="0" smtClean="0">
              <a:solidFill>
                <a:srgbClr val="003399"/>
              </a:solidFill>
              <a:latin typeface="Arial" charset="0"/>
              <a:ea typeface="Arial" charset="0"/>
              <a:cs typeface="Arial" charset="0"/>
            </a:endParaRPr>
          </a:p>
          <a:p>
            <a:endParaRPr lang="en-US" sz="1800" dirty="0">
              <a:latin typeface="Arial" charset="0"/>
              <a:ea typeface="Arial" charset="0"/>
              <a:cs typeface="Arial" charset="0"/>
            </a:endParaRPr>
          </a:p>
        </p:txBody>
      </p:sp>
      <p:sp>
        <p:nvSpPr>
          <p:cNvPr id="12" name="Title 2"/>
          <p:cNvSpPr>
            <a:spLocks noGrp="1"/>
          </p:cNvSpPr>
          <p:nvPr>
            <p:ph type="title"/>
          </p:nvPr>
        </p:nvSpPr>
        <p:spPr>
          <a:xfrm>
            <a:off x="457200" y="38100"/>
            <a:ext cx="8229600" cy="611699"/>
          </a:xfrm>
        </p:spPr>
        <p:txBody>
          <a:bodyPr/>
          <a:lstStyle/>
          <a:p>
            <a:pPr lvl="3"/>
            <a:r>
              <a:rPr lang="en-US" sz="1400" dirty="0" smtClean="0"/>
              <a:t>THE NATIONAL ADAPTATION STRATEGY PROJECT / KNOWLEDGE TOOLKIT</a:t>
            </a:r>
            <a:endParaRPr lang="en-US" sz="1400" dirty="0"/>
          </a:p>
        </p:txBody>
      </p:sp>
      <p:sp>
        <p:nvSpPr>
          <p:cNvPr id="2" name="Slide Number Placeholder 1"/>
          <p:cNvSpPr>
            <a:spLocks noGrp="1"/>
          </p:cNvSpPr>
          <p:nvPr>
            <p:ph type="sldNum" idx="12"/>
          </p:nvPr>
        </p:nvSpPr>
        <p:spPr/>
        <p:txBody>
          <a:bodyPr/>
          <a:lstStyle/>
          <a:p>
            <a:pPr marL="0" lvl="0" indent="0">
              <a:spcBef>
                <a:spcPts val="0"/>
              </a:spcBef>
              <a:buClr>
                <a:schemeClr val="dk1"/>
              </a:buClr>
              <a:buSzPct val="25000"/>
              <a:buFont typeface="Arial"/>
              <a:buNone/>
            </a:pPr>
            <a:fld id="{00000000-1234-1234-1234-123412341234}" type="slidenum">
              <a:rPr lang="it" smtClean="0"/>
              <a:t>16</a:t>
            </a:fld>
            <a:endParaRPr lang="it"/>
          </a:p>
        </p:txBody>
      </p:sp>
    </p:spTree>
    <p:extLst>
      <p:ext uri="{BB962C8B-B14F-4D97-AF65-F5344CB8AC3E}">
        <p14:creationId xmlns:p14="http://schemas.microsoft.com/office/powerpoint/2010/main" val="14359409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ChangeArrowheads="1"/>
          </p:cNvSpPr>
          <p:nvPr/>
        </p:nvSpPr>
        <p:spPr bwMode="auto">
          <a:xfrm>
            <a:off x="457200" y="807254"/>
            <a:ext cx="4859022" cy="507831"/>
          </a:xfrm>
          <a:prstGeom prst="rect">
            <a:avLst/>
          </a:prstGeom>
          <a:noFill/>
          <a:ln w="9525">
            <a:noFill/>
            <a:miter lim="800000"/>
            <a:headEnd/>
            <a:tailEnd/>
          </a:ln>
        </p:spPr>
        <p:txBody>
          <a:bodyPr wrap="none" anchor="ctr">
            <a:spAutoFit/>
          </a:bodyPr>
          <a:lstStyle>
            <a:lvl1pPr eaLnBrk="0" hangingPunct="0">
              <a:tabLst>
                <a:tab pos="906463" algn="l"/>
              </a:tabLst>
              <a:defRPr sz="2400">
                <a:solidFill>
                  <a:schemeClr val="tx1"/>
                </a:solidFill>
                <a:latin typeface="Arial" charset="0"/>
                <a:ea typeface="Arial" charset="0"/>
                <a:cs typeface="Arial" charset="0"/>
              </a:defRPr>
            </a:lvl1pPr>
            <a:lvl2pPr marL="37931725" indent="-37474525" eaLnBrk="0" hangingPunct="0">
              <a:tabLst>
                <a:tab pos="906463" algn="l"/>
              </a:tabLst>
              <a:defRPr sz="2400">
                <a:solidFill>
                  <a:schemeClr val="tx1"/>
                </a:solidFill>
                <a:latin typeface="Arial" charset="0"/>
                <a:ea typeface="Arial" charset="0"/>
                <a:cs typeface="Arial" charset="0"/>
              </a:defRPr>
            </a:lvl2pPr>
            <a:lvl3pPr eaLnBrk="0" hangingPunct="0">
              <a:tabLst>
                <a:tab pos="906463" algn="l"/>
              </a:tabLst>
              <a:defRPr sz="2400">
                <a:solidFill>
                  <a:schemeClr val="tx1"/>
                </a:solidFill>
                <a:latin typeface="Arial" charset="0"/>
                <a:ea typeface="Arial" charset="0"/>
                <a:cs typeface="Arial" charset="0"/>
              </a:defRPr>
            </a:lvl3pPr>
            <a:lvl4pPr eaLnBrk="0" hangingPunct="0">
              <a:tabLst>
                <a:tab pos="906463" algn="l"/>
              </a:tabLst>
              <a:defRPr sz="2400">
                <a:solidFill>
                  <a:schemeClr val="tx1"/>
                </a:solidFill>
                <a:latin typeface="Arial" charset="0"/>
                <a:ea typeface="Arial" charset="0"/>
                <a:cs typeface="Arial" charset="0"/>
              </a:defRPr>
            </a:lvl4pPr>
            <a:lvl5pPr eaLnBrk="0" hangingPunct="0">
              <a:tabLst>
                <a:tab pos="906463" algn="l"/>
              </a:tabLst>
              <a:defRPr sz="2400">
                <a:solidFill>
                  <a:schemeClr val="tx1"/>
                </a:solidFill>
                <a:latin typeface="Arial" charset="0"/>
                <a:ea typeface="Arial" charset="0"/>
                <a:cs typeface="Arial" charset="0"/>
              </a:defRPr>
            </a:lvl5pPr>
            <a:lvl6pPr marL="457200" eaLnBrk="0" fontAlgn="base" hangingPunct="0">
              <a:spcBef>
                <a:spcPct val="0"/>
              </a:spcBef>
              <a:spcAft>
                <a:spcPct val="0"/>
              </a:spcAft>
              <a:tabLst>
                <a:tab pos="906463" algn="l"/>
              </a:tabLst>
              <a:defRPr sz="2400">
                <a:solidFill>
                  <a:schemeClr val="tx1"/>
                </a:solidFill>
                <a:latin typeface="Arial" charset="0"/>
                <a:ea typeface="Arial" charset="0"/>
                <a:cs typeface="Arial" charset="0"/>
              </a:defRPr>
            </a:lvl6pPr>
            <a:lvl7pPr marL="914400" eaLnBrk="0" fontAlgn="base" hangingPunct="0">
              <a:spcBef>
                <a:spcPct val="0"/>
              </a:spcBef>
              <a:spcAft>
                <a:spcPct val="0"/>
              </a:spcAft>
              <a:tabLst>
                <a:tab pos="906463" algn="l"/>
              </a:tabLst>
              <a:defRPr sz="2400">
                <a:solidFill>
                  <a:schemeClr val="tx1"/>
                </a:solidFill>
                <a:latin typeface="Arial" charset="0"/>
                <a:ea typeface="Arial" charset="0"/>
                <a:cs typeface="Arial" charset="0"/>
              </a:defRPr>
            </a:lvl7pPr>
            <a:lvl8pPr marL="1371600" eaLnBrk="0" fontAlgn="base" hangingPunct="0">
              <a:spcBef>
                <a:spcPct val="0"/>
              </a:spcBef>
              <a:spcAft>
                <a:spcPct val="0"/>
              </a:spcAft>
              <a:tabLst>
                <a:tab pos="906463" algn="l"/>
              </a:tabLst>
              <a:defRPr sz="2400">
                <a:solidFill>
                  <a:schemeClr val="tx1"/>
                </a:solidFill>
                <a:latin typeface="Arial" charset="0"/>
                <a:ea typeface="Arial" charset="0"/>
                <a:cs typeface="Arial" charset="0"/>
              </a:defRPr>
            </a:lvl8pPr>
            <a:lvl9pPr marL="1828800" eaLnBrk="0" fontAlgn="base" hangingPunct="0">
              <a:spcBef>
                <a:spcPct val="0"/>
              </a:spcBef>
              <a:spcAft>
                <a:spcPct val="0"/>
              </a:spcAft>
              <a:tabLst>
                <a:tab pos="906463" algn="l"/>
              </a:tabLst>
              <a:defRPr sz="2400">
                <a:solidFill>
                  <a:schemeClr val="tx1"/>
                </a:solidFill>
                <a:latin typeface="Arial" charset="0"/>
                <a:ea typeface="Arial" charset="0"/>
                <a:cs typeface="Arial" charset="0"/>
              </a:defRPr>
            </a:lvl9pPr>
          </a:lstStyle>
          <a:p>
            <a:pPr algn="ctr" eaLnBrk="1" hangingPunct="1"/>
            <a:r>
              <a:rPr lang="it-IT" altLang="en-US" sz="2700" b="1" dirty="0" smtClean="0">
                <a:solidFill>
                  <a:srgbClr val="00B0F0"/>
                </a:solidFill>
              </a:rPr>
              <a:t>National </a:t>
            </a:r>
            <a:r>
              <a:rPr lang="it-IT" altLang="en-US" sz="2700" b="1" dirty="0">
                <a:solidFill>
                  <a:srgbClr val="00B0F0"/>
                </a:solidFill>
              </a:rPr>
              <a:t>CCIVA </a:t>
            </a:r>
            <a:r>
              <a:rPr lang="it-IT" altLang="en-US" sz="2700" b="1" dirty="0" err="1" smtClean="0">
                <a:solidFill>
                  <a:srgbClr val="00B0F0"/>
                </a:solidFill>
              </a:rPr>
              <a:t>Assessment</a:t>
            </a:r>
            <a:endParaRPr lang="it-IT" altLang="en-US" sz="2700" b="1" dirty="0">
              <a:solidFill>
                <a:srgbClr val="00B0F0"/>
              </a:solidFill>
            </a:endParaRPr>
          </a:p>
        </p:txBody>
      </p:sp>
      <p:sp>
        <p:nvSpPr>
          <p:cNvPr id="30726" name="Segnaposto contenuto 3"/>
          <p:cNvSpPr>
            <a:spLocks noGrp="1"/>
          </p:cNvSpPr>
          <p:nvPr>
            <p:ph type="body" idx="1"/>
          </p:nvPr>
        </p:nvSpPr>
        <p:spPr>
          <a:xfrm>
            <a:off x="457200" y="1472540"/>
            <a:ext cx="8403439" cy="2924110"/>
          </a:xfrm>
        </p:spPr>
        <p:txBody>
          <a:bodyPr/>
          <a:lstStyle/>
          <a:p>
            <a:pPr marL="285750" indent="-285750"/>
            <a:r>
              <a:rPr lang="it-IT" altLang="en-US" sz="1800" dirty="0"/>
              <a:t>Definition and </a:t>
            </a:r>
            <a:r>
              <a:rPr lang="it-IT" altLang="en-US" sz="1800" dirty="0" err="1"/>
              <a:t>identification</a:t>
            </a:r>
            <a:r>
              <a:rPr lang="it-IT" altLang="en-US" sz="1800" dirty="0"/>
              <a:t> </a:t>
            </a:r>
            <a:r>
              <a:rPr lang="it-IT" altLang="en-US" sz="1800" dirty="0" smtClean="0"/>
              <a:t>of </a:t>
            </a:r>
            <a:r>
              <a:rPr lang="it-IT" altLang="en-US" sz="1800" dirty="0" err="1" smtClean="0"/>
              <a:t>vulnerable</a:t>
            </a:r>
            <a:r>
              <a:rPr lang="it-IT" altLang="en-US" sz="1800" dirty="0" smtClean="0"/>
              <a:t> </a:t>
            </a:r>
            <a:r>
              <a:rPr lang="it-IT" altLang="en-US" sz="1800" b="1" dirty="0" err="1">
                <a:solidFill>
                  <a:srgbClr val="00B0F0"/>
                </a:solidFill>
              </a:rPr>
              <a:t>sectors</a:t>
            </a:r>
            <a:r>
              <a:rPr lang="it-IT" altLang="en-US" sz="1800" b="1" dirty="0">
                <a:solidFill>
                  <a:srgbClr val="00B0F0"/>
                </a:solidFill>
              </a:rPr>
              <a:t> </a:t>
            </a:r>
            <a:endParaRPr lang="it-IT" altLang="en-US" sz="600" dirty="0"/>
          </a:p>
          <a:p>
            <a:pPr marL="285750" indent="-285750"/>
            <a:r>
              <a:rPr lang="it-IT" altLang="en-US" sz="1800" dirty="0" err="1" smtClean="0"/>
              <a:t>Assessment</a:t>
            </a:r>
            <a:r>
              <a:rPr lang="it-IT" altLang="en-US" sz="1800" dirty="0" smtClean="0"/>
              <a:t> of </a:t>
            </a:r>
            <a:r>
              <a:rPr lang="it-IT" altLang="en-US" sz="1800" b="1" dirty="0" err="1" smtClean="0">
                <a:solidFill>
                  <a:srgbClr val="00B0F0"/>
                </a:solidFill>
              </a:rPr>
              <a:t>past</a:t>
            </a:r>
            <a:r>
              <a:rPr lang="it-IT" altLang="en-US" sz="1800" b="1" dirty="0" smtClean="0">
                <a:solidFill>
                  <a:srgbClr val="00B0F0"/>
                </a:solidFill>
              </a:rPr>
              <a:t>, </a:t>
            </a:r>
            <a:r>
              <a:rPr lang="it-IT" altLang="en-US" sz="1800" b="1" dirty="0" err="1" smtClean="0">
                <a:solidFill>
                  <a:srgbClr val="00B0F0"/>
                </a:solidFill>
              </a:rPr>
              <a:t>present</a:t>
            </a:r>
            <a:r>
              <a:rPr lang="it-IT" altLang="en-US" sz="1800" b="1" dirty="0" smtClean="0">
                <a:solidFill>
                  <a:srgbClr val="00B0F0"/>
                </a:solidFill>
              </a:rPr>
              <a:t> and future </a:t>
            </a:r>
            <a:r>
              <a:rPr lang="it-IT" altLang="en-US" sz="1800" b="1" dirty="0" err="1" smtClean="0">
                <a:solidFill>
                  <a:srgbClr val="00B0F0"/>
                </a:solidFill>
              </a:rPr>
              <a:t>climate</a:t>
            </a:r>
            <a:r>
              <a:rPr lang="it-IT" altLang="en-US" sz="1800" b="1" dirty="0" smtClean="0">
                <a:solidFill>
                  <a:srgbClr val="00B0F0"/>
                </a:solidFill>
              </a:rPr>
              <a:t> </a:t>
            </a:r>
            <a:r>
              <a:rPr lang="it-IT" altLang="en-US" sz="1800" b="1" dirty="0" err="1" smtClean="0">
                <a:solidFill>
                  <a:srgbClr val="00B0F0"/>
                </a:solidFill>
              </a:rPr>
              <a:t>variability</a:t>
            </a:r>
            <a:r>
              <a:rPr lang="it-IT" altLang="en-US" sz="1800" b="1" dirty="0" smtClean="0">
                <a:solidFill>
                  <a:srgbClr val="00B0F0"/>
                </a:solidFill>
              </a:rPr>
              <a:t> and </a:t>
            </a:r>
            <a:r>
              <a:rPr lang="it-IT" altLang="en-US" sz="1800" b="1" dirty="0" err="1" smtClean="0">
                <a:solidFill>
                  <a:srgbClr val="00B0F0"/>
                </a:solidFill>
              </a:rPr>
              <a:t>change</a:t>
            </a:r>
            <a:r>
              <a:rPr lang="it-IT" altLang="en-US" sz="1800" b="1" dirty="0" smtClean="0">
                <a:solidFill>
                  <a:srgbClr val="00B0F0"/>
                </a:solidFill>
              </a:rPr>
              <a:t> </a:t>
            </a:r>
            <a:r>
              <a:rPr lang="it-IT" altLang="en-US" sz="1800" dirty="0" smtClean="0">
                <a:solidFill>
                  <a:schemeClr val="tx1"/>
                </a:solidFill>
              </a:rPr>
              <a:t>(</a:t>
            </a:r>
            <a:r>
              <a:rPr lang="it-IT" altLang="en-US" sz="1800" dirty="0" err="1" smtClean="0">
                <a:solidFill>
                  <a:schemeClr val="tx1"/>
                </a:solidFill>
              </a:rPr>
              <a:t>regional</a:t>
            </a:r>
            <a:r>
              <a:rPr lang="it-IT" altLang="en-US" sz="1800" dirty="0" smtClean="0">
                <a:solidFill>
                  <a:schemeClr val="tx1"/>
                </a:solidFill>
              </a:rPr>
              <a:t> </a:t>
            </a:r>
            <a:r>
              <a:rPr lang="it-IT" altLang="en-US" sz="1800" dirty="0" err="1" smtClean="0">
                <a:solidFill>
                  <a:schemeClr val="tx1"/>
                </a:solidFill>
              </a:rPr>
              <a:t>projections</a:t>
            </a:r>
            <a:r>
              <a:rPr lang="it-IT" altLang="en-US" sz="1800" dirty="0" smtClean="0">
                <a:solidFill>
                  <a:schemeClr val="tx1"/>
                </a:solidFill>
              </a:rPr>
              <a:t> from CIRCE </a:t>
            </a:r>
            <a:r>
              <a:rPr lang="it-IT" altLang="en-US" sz="1800" dirty="0" err="1" smtClean="0">
                <a:solidFill>
                  <a:schemeClr val="tx1"/>
                </a:solidFill>
              </a:rPr>
              <a:t>project</a:t>
            </a:r>
            <a:r>
              <a:rPr lang="it-IT" altLang="en-US" sz="1800" dirty="0" smtClean="0">
                <a:solidFill>
                  <a:schemeClr val="tx1"/>
                </a:solidFill>
              </a:rPr>
              <a:t>)</a:t>
            </a:r>
          </a:p>
          <a:p>
            <a:pPr marL="285750" indent="-285750"/>
            <a:r>
              <a:rPr lang="it-IT" altLang="en-US" sz="1800" dirty="0" err="1" smtClean="0"/>
              <a:t>Assessment</a:t>
            </a:r>
            <a:r>
              <a:rPr lang="it-IT" altLang="en-US" sz="1800" dirty="0" smtClean="0"/>
              <a:t> </a:t>
            </a:r>
            <a:r>
              <a:rPr lang="it-IT" altLang="en-US" sz="1800" dirty="0"/>
              <a:t>of </a:t>
            </a:r>
            <a:r>
              <a:rPr lang="it-IT" altLang="en-US" sz="1800" b="1" dirty="0" err="1">
                <a:solidFill>
                  <a:srgbClr val="00B0F0"/>
                </a:solidFill>
              </a:rPr>
              <a:t>present</a:t>
            </a:r>
            <a:r>
              <a:rPr lang="it-IT" altLang="en-US" sz="1800" b="1" dirty="0">
                <a:solidFill>
                  <a:srgbClr val="00B0F0"/>
                </a:solidFill>
              </a:rPr>
              <a:t> and </a:t>
            </a:r>
            <a:r>
              <a:rPr lang="it-IT" altLang="en-US" sz="1800" b="1" dirty="0" err="1">
                <a:solidFill>
                  <a:srgbClr val="00B0F0"/>
                </a:solidFill>
              </a:rPr>
              <a:t>expected</a:t>
            </a:r>
            <a:r>
              <a:rPr lang="it-IT" altLang="en-US" sz="1800" b="1" dirty="0">
                <a:solidFill>
                  <a:srgbClr val="00B0F0"/>
                </a:solidFill>
              </a:rPr>
              <a:t> </a:t>
            </a:r>
            <a:r>
              <a:rPr lang="it-IT" altLang="en-US" sz="1800" b="1" dirty="0" err="1">
                <a:solidFill>
                  <a:srgbClr val="00B0F0"/>
                </a:solidFill>
              </a:rPr>
              <a:t>impacts</a:t>
            </a:r>
            <a:r>
              <a:rPr lang="it-IT" altLang="en-US" sz="1800" b="1" dirty="0">
                <a:solidFill>
                  <a:srgbClr val="1A60A6"/>
                </a:solidFill>
              </a:rPr>
              <a:t> </a:t>
            </a:r>
            <a:r>
              <a:rPr lang="it-IT" altLang="en-US" sz="1800" dirty="0"/>
              <a:t>of </a:t>
            </a:r>
            <a:r>
              <a:rPr lang="it-IT" altLang="en-US" sz="1800" dirty="0" err="1"/>
              <a:t>climate</a:t>
            </a:r>
            <a:r>
              <a:rPr lang="it-IT" altLang="en-US" sz="1800" dirty="0"/>
              <a:t> </a:t>
            </a:r>
            <a:r>
              <a:rPr lang="it-IT" altLang="en-US" sz="1800" dirty="0" err="1"/>
              <a:t>change</a:t>
            </a:r>
            <a:r>
              <a:rPr lang="it-IT" altLang="en-US" sz="1800" dirty="0"/>
              <a:t> for </a:t>
            </a:r>
            <a:r>
              <a:rPr lang="it-IT" altLang="en-US" sz="1800" dirty="0" err="1"/>
              <a:t>each</a:t>
            </a:r>
            <a:r>
              <a:rPr lang="it-IT" altLang="en-US" sz="1800" dirty="0"/>
              <a:t> </a:t>
            </a:r>
            <a:r>
              <a:rPr lang="it-IT" altLang="en-US" sz="1800" dirty="0" err="1" smtClean="0"/>
              <a:t>sector</a:t>
            </a:r>
            <a:endParaRPr lang="it-IT" altLang="en-US" sz="500" dirty="0"/>
          </a:p>
          <a:p>
            <a:pPr marL="285750" indent="-285750"/>
            <a:r>
              <a:rPr lang="it-IT" altLang="en-US" sz="1800" dirty="0" err="1"/>
              <a:t>Assessment</a:t>
            </a:r>
            <a:r>
              <a:rPr lang="it-IT" altLang="en-US" sz="1800" dirty="0"/>
              <a:t> of </a:t>
            </a:r>
            <a:r>
              <a:rPr lang="it-IT" altLang="en-US" sz="1800" b="1" dirty="0" err="1" smtClean="0">
                <a:solidFill>
                  <a:srgbClr val="00B0F0"/>
                </a:solidFill>
              </a:rPr>
              <a:t>vulnerability</a:t>
            </a:r>
            <a:r>
              <a:rPr lang="it-IT" altLang="en-US" sz="1800" b="1" dirty="0" smtClean="0">
                <a:solidFill>
                  <a:srgbClr val="00B0F0"/>
                </a:solidFill>
              </a:rPr>
              <a:t>/</a:t>
            </a:r>
            <a:r>
              <a:rPr lang="it-IT" altLang="en-US" sz="1800" b="1" dirty="0" err="1" smtClean="0">
                <a:solidFill>
                  <a:srgbClr val="00B0F0"/>
                </a:solidFill>
              </a:rPr>
              <a:t>risk</a:t>
            </a:r>
            <a:r>
              <a:rPr lang="it-IT" altLang="en-US" sz="1800" dirty="0" smtClean="0"/>
              <a:t> </a:t>
            </a:r>
            <a:r>
              <a:rPr lang="it-IT" altLang="en-US" sz="1800" dirty="0"/>
              <a:t>of </a:t>
            </a:r>
            <a:r>
              <a:rPr lang="it-IT" altLang="en-US" sz="1800" dirty="0" err="1"/>
              <a:t>each</a:t>
            </a:r>
            <a:r>
              <a:rPr lang="it-IT" altLang="en-US" sz="1800" dirty="0"/>
              <a:t> </a:t>
            </a:r>
            <a:r>
              <a:rPr lang="it-IT" altLang="en-US" sz="1800" dirty="0" err="1"/>
              <a:t>sector</a:t>
            </a:r>
            <a:r>
              <a:rPr lang="it-IT" altLang="en-US" sz="1800" dirty="0"/>
              <a:t> to the </a:t>
            </a:r>
            <a:r>
              <a:rPr lang="it-IT" altLang="en-US" sz="1800" dirty="0" err="1"/>
              <a:t>present</a:t>
            </a:r>
            <a:r>
              <a:rPr lang="it-IT" altLang="en-US" sz="1800" dirty="0"/>
              <a:t> and future </a:t>
            </a:r>
            <a:r>
              <a:rPr lang="it-IT" altLang="en-US" sz="1800" dirty="0" err="1"/>
              <a:t>climate</a:t>
            </a:r>
            <a:r>
              <a:rPr lang="it-IT" altLang="en-US" sz="1800" dirty="0"/>
              <a:t>  </a:t>
            </a:r>
            <a:endParaRPr lang="it-IT" altLang="en-US" sz="600" dirty="0"/>
          </a:p>
          <a:p>
            <a:pPr marL="285750" indent="-285750"/>
            <a:r>
              <a:rPr lang="it-IT" altLang="en-US" sz="1800" dirty="0" err="1"/>
              <a:t>Assessment</a:t>
            </a:r>
            <a:r>
              <a:rPr lang="it-IT" altLang="en-US" sz="1800" dirty="0"/>
              <a:t> of </a:t>
            </a:r>
            <a:r>
              <a:rPr lang="it-IT" altLang="en-US" sz="1800" b="1" dirty="0" err="1" smtClean="0">
                <a:solidFill>
                  <a:srgbClr val="00B0F0"/>
                </a:solidFill>
              </a:rPr>
              <a:t>adaptive</a:t>
            </a:r>
            <a:r>
              <a:rPr lang="it-IT" altLang="en-US" sz="1800" b="1" dirty="0" smtClean="0">
                <a:solidFill>
                  <a:srgbClr val="00B0F0"/>
                </a:solidFill>
              </a:rPr>
              <a:t> </a:t>
            </a:r>
            <a:r>
              <a:rPr lang="it-IT" altLang="en-US" sz="1800" b="1" dirty="0" err="1">
                <a:solidFill>
                  <a:srgbClr val="00B0F0"/>
                </a:solidFill>
              </a:rPr>
              <a:t>capacity</a:t>
            </a:r>
            <a:r>
              <a:rPr lang="it-IT" altLang="en-US" sz="1800" b="1" dirty="0">
                <a:solidFill>
                  <a:srgbClr val="00B0F0"/>
                </a:solidFill>
              </a:rPr>
              <a:t> </a:t>
            </a:r>
            <a:r>
              <a:rPr lang="it-IT" altLang="en-US" sz="1800" dirty="0"/>
              <a:t>of </a:t>
            </a:r>
            <a:r>
              <a:rPr lang="it-IT" altLang="en-US" sz="1800" dirty="0" err="1"/>
              <a:t>each</a:t>
            </a:r>
            <a:r>
              <a:rPr lang="it-IT" altLang="en-US" sz="1800" dirty="0"/>
              <a:t> </a:t>
            </a:r>
            <a:r>
              <a:rPr lang="it-IT" altLang="en-US" sz="1800" dirty="0" err="1" smtClean="0"/>
              <a:t>sector</a:t>
            </a:r>
            <a:endParaRPr lang="it-IT" altLang="en-US" sz="1800" i="1" dirty="0"/>
          </a:p>
          <a:p>
            <a:pPr marL="285750" indent="-285750"/>
            <a:r>
              <a:rPr lang="it-IT" altLang="en-US" sz="1800" dirty="0"/>
              <a:t>Evaluation of </a:t>
            </a:r>
            <a:r>
              <a:rPr lang="it-IT" altLang="en-US" sz="1800" b="1" dirty="0" err="1">
                <a:solidFill>
                  <a:srgbClr val="00B0F0"/>
                </a:solidFill>
              </a:rPr>
              <a:t>already</a:t>
            </a:r>
            <a:r>
              <a:rPr lang="it-IT" altLang="en-US" sz="1800" b="1" dirty="0">
                <a:solidFill>
                  <a:srgbClr val="00B0F0"/>
                </a:solidFill>
              </a:rPr>
              <a:t> </a:t>
            </a:r>
            <a:r>
              <a:rPr lang="it-IT" altLang="en-US" sz="1800" b="1" dirty="0" err="1">
                <a:solidFill>
                  <a:srgbClr val="00B0F0"/>
                </a:solidFill>
              </a:rPr>
              <a:t>implemented</a:t>
            </a:r>
            <a:r>
              <a:rPr lang="it-IT" altLang="en-US" sz="1800" b="1" dirty="0">
                <a:solidFill>
                  <a:srgbClr val="00B0F0"/>
                </a:solidFill>
              </a:rPr>
              <a:t> </a:t>
            </a:r>
            <a:r>
              <a:rPr lang="it-IT" altLang="en-US" sz="1800" b="1" dirty="0" err="1">
                <a:solidFill>
                  <a:srgbClr val="00B0F0"/>
                </a:solidFill>
              </a:rPr>
              <a:t>adaptation</a:t>
            </a:r>
            <a:r>
              <a:rPr lang="it-IT" altLang="en-US" sz="1800" b="1" dirty="0">
                <a:solidFill>
                  <a:srgbClr val="00B0F0"/>
                </a:solidFill>
              </a:rPr>
              <a:t> </a:t>
            </a:r>
            <a:r>
              <a:rPr lang="it-IT" altLang="en-US" sz="1800" b="1" dirty="0" err="1">
                <a:solidFill>
                  <a:srgbClr val="00B0F0"/>
                </a:solidFill>
              </a:rPr>
              <a:t>measures</a:t>
            </a:r>
            <a:r>
              <a:rPr lang="it-IT" altLang="en-US" sz="1800" b="1" dirty="0">
                <a:solidFill>
                  <a:srgbClr val="00B0F0"/>
                </a:solidFill>
              </a:rPr>
              <a:t> </a:t>
            </a:r>
            <a:r>
              <a:rPr lang="it-IT" altLang="en-US" sz="1800" dirty="0"/>
              <a:t>in </a:t>
            </a:r>
            <a:r>
              <a:rPr lang="it-IT" altLang="en-US" sz="1800" dirty="0" err="1" smtClean="0"/>
              <a:t>sectors</a:t>
            </a:r>
            <a:endParaRPr lang="it-IT" altLang="en-US" sz="1800" dirty="0"/>
          </a:p>
          <a:p>
            <a:pPr marL="285750" indent="-285750"/>
            <a:r>
              <a:rPr lang="it-IT" altLang="en-US" sz="1800" dirty="0" err="1"/>
              <a:t>Tentative</a:t>
            </a:r>
            <a:r>
              <a:rPr lang="it-IT" altLang="en-US" sz="1800" dirty="0"/>
              <a:t> </a:t>
            </a:r>
            <a:r>
              <a:rPr lang="it-IT" altLang="en-US" sz="1800" b="1" dirty="0">
                <a:solidFill>
                  <a:srgbClr val="00B050"/>
                </a:solidFill>
              </a:rPr>
              <a:t>estimate of </a:t>
            </a:r>
            <a:r>
              <a:rPr lang="it-IT" altLang="en-US" sz="1800" b="1" dirty="0" err="1" smtClean="0">
                <a:solidFill>
                  <a:srgbClr val="00B050"/>
                </a:solidFill>
              </a:rPr>
              <a:t>sectoral</a:t>
            </a:r>
            <a:r>
              <a:rPr lang="it-IT" altLang="en-US" sz="1800" b="1" dirty="0" smtClean="0">
                <a:solidFill>
                  <a:srgbClr val="00B050"/>
                </a:solidFill>
              </a:rPr>
              <a:t> </a:t>
            </a:r>
            <a:r>
              <a:rPr lang="it-IT" altLang="en-US" sz="1800" b="1" dirty="0" err="1" smtClean="0">
                <a:solidFill>
                  <a:srgbClr val="00B050"/>
                </a:solidFill>
              </a:rPr>
              <a:t>costs</a:t>
            </a:r>
            <a:r>
              <a:rPr lang="it-IT" altLang="en-US" sz="1800" b="1" dirty="0" smtClean="0">
                <a:solidFill>
                  <a:srgbClr val="00B050"/>
                </a:solidFill>
              </a:rPr>
              <a:t> </a:t>
            </a:r>
            <a:r>
              <a:rPr lang="it-IT" altLang="en-US" sz="1800" b="1" dirty="0">
                <a:solidFill>
                  <a:srgbClr val="00B050"/>
                </a:solidFill>
              </a:rPr>
              <a:t>of </a:t>
            </a:r>
            <a:r>
              <a:rPr lang="it-IT" altLang="en-US" sz="1800" b="1" dirty="0" err="1">
                <a:solidFill>
                  <a:srgbClr val="00B050"/>
                </a:solidFill>
              </a:rPr>
              <a:t>inaction</a:t>
            </a:r>
            <a:r>
              <a:rPr lang="it-IT" altLang="en-US" sz="1800" b="1" dirty="0">
                <a:solidFill>
                  <a:srgbClr val="00B050"/>
                </a:solidFill>
              </a:rPr>
              <a:t> and </a:t>
            </a:r>
            <a:r>
              <a:rPr lang="it-IT" altLang="en-US" sz="1800" b="1" dirty="0" err="1">
                <a:solidFill>
                  <a:srgbClr val="00B050"/>
                </a:solidFill>
              </a:rPr>
              <a:t>adaptation</a:t>
            </a:r>
            <a:r>
              <a:rPr lang="it-IT" altLang="en-US" sz="1800" b="1" dirty="0">
                <a:solidFill>
                  <a:srgbClr val="FF0000"/>
                </a:solidFill>
              </a:rPr>
              <a:t> </a:t>
            </a:r>
            <a:r>
              <a:rPr lang="it-IT" altLang="en-US" sz="1800" dirty="0" smtClean="0">
                <a:solidFill>
                  <a:srgbClr val="FF0000"/>
                </a:solidFill>
              </a:rPr>
              <a:t>- </a:t>
            </a:r>
            <a:r>
              <a:rPr lang="it-IT" altLang="en-US" sz="1800" dirty="0" err="1" smtClean="0">
                <a:solidFill>
                  <a:srgbClr val="FF0000"/>
                </a:solidFill>
              </a:rPr>
              <a:t>only</a:t>
            </a:r>
            <a:r>
              <a:rPr lang="it-IT" altLang="en-US" sz="1800" dirty="0" smtClean="0">
                <a:solidFill>
                  <a:srgbClr val="FF0000"/>
                </a:solidFill>
              </a:rPr>
              <a:t> for </a:t>
            </a:r>
            <a:r>
              <a:rPr lang="it-IT" altLang="en-US" sz="1800" dirty="0" err="1" smtClean="0">
                <a:solidFill>
                  <a:srgbClr val="FF0000"/>
                </a:solidFill>
              </a:rPr>
              <a:t>few</a:t>
            </a:r>
            <a:r>
              <a:rPr lang="it-IT" altLang="en-US" sz="1800" dirty="0" smtClean="0">
                <a:solidFill>
                  <a:srgbClr val="FF0000"/>
                </a:solidFill>
              </a:rPr>
              <a:t> </a:t>
            </a:r>
            <a:r>
              <a:rPr lang="it-IT" altLang="en-US" sz="1800" dirty="0" err="1" smtClean="0">
                <a:solidFill>
                  <a:srgbClr val="FF0000"/>
                </a:solidFill>
              </a:rPr>
              <a:t>sectors</a:t>
            </a:r>
            <a:r>
              <a:rPr lang="it-IT" altLang="en-US" sz="1800" dirty="0" smtClean="0">
                <a:solidFill>
                  <a:srgbClr val="FF0000"/>
                </a:solidFill>
              </a:rPr>
              <a:t> and </a:t>
            </a:r>
            <a:r>
              <a:rPr lang="it-IT" altLang="en-US" sz="1800" dirty="0" err="1" smtClean="0">
                <a:solidFill>
                  <a:srgbClr val="FF0000"/>
                </a:solidFill>
              </a:rPr>
              <a:t>not</a:t>
            </a:r>
            <a:r>
              <a:rPr lang="it-IT" altLang="en-US" sz="1800" dirty="0" smtClean="0">
                <a:solidFill>
                  <a:srgbClr val="FF0000"/>
                </a:solidFill>
              </a:rPr>
              <a:t> </a:t>
            </a:r>
            <a:r>
              <a:rPr lang="it-IT" altLang="en-US" sz="1800" dirty="0" err="1" smtClean="0">
                <a:solidFill>
                  <a:srgbClr val="FF0000"/>
                </a:solidFill>
              </a:rPr>
              <a:t>comparable</a:t>
            </a:r>
            <a:endParaRPr lang="it-IT" altLang="en-US" sz="1800" dirty="0">
              <a:solidFill>
                <a:srgbClr val="FF0000"/>
              </a:solidFill>
            </a:endParaRPr>
          </a:p>
          <a:p>
            <a:pPr eaLnBrk="1" hangingPunct="1">
              <a:lnSpc>
                <a:spcPct val="80000"/>
              </a:lnSpc>
            </a:pPr>
            <a:endParaRPr lang="it-IT" altLang="en-US" sz="1650" b="1" dirty="0"/>
          </a:p>
        </p:txBody>
      </p:sp>
      <p:sp>
        <p:nvSpPr>
          <p:cNvPr id="2" name="Title 1"/>
          <p:cNvSpPr>
            <a:spLocks noGrp="1"/>
          </p:cNvSpPr>
          <p:nvPr>
            <p:ph type="title"/>
          </p:nvPr>
        </p:nvSpPr>
        <p:spPr>
          <a:xfrm>
            <a:off x="457200" y="38100"/>
            <a:ext cx="8099699" cy="611699"/>
          </a:xfrm>
        </p:spPr>
        <p:txBody>
          <a:bodyPr/>
          <a:lstStyle/>
          <a:p>
            <a:r>
              <a:rPr lang="en-US" dirty="0"/>
              <a:t>THE NATIONAL ADAPTATION STRATEGY </a:t>
            </a:r>
            <a:r>
              <a:rPr lang="en-US" dirty="0" smtClean="0"/>
              <a:t>PROJECT / KNOWLEDGE TOOLKIT</a:t>
            </a:r>
            <a:endParaRPr lang="en-US" dirty="0"/>
          </a:p>
        </p:txBody>
      </p:sp>
      <p:sp>
        <p:nvSpPr>
          <p:cNvPr id="3" name="Slide Number Placeholder 2"/>
          <p:cNvSpPr>
            <a:spLocks noGrp="1"/>
          </p:cNvSpPr>
          <p:nvPr>
            <p:ph type="sldNum" idx="12"/>
          </p:nvPr>
        </p:nvSpPr>
        <p:spPr/>
        <p:txBody>
          <a:bodyPr/>
          <a:lstStyle/>
          <a:p>
            <a:pPr marL="0" lvl="0" indent="0">
              <a:spcBef>
                <a:spcPts val="0"/>
              </a:spcBef>
              <a:buClr>
                <a:schemeClr val="dk1"/>
              </a:buClr>
              <a:buSzPct val="25000"/>
              <a:buFont typeface="Arial"/>
              <a:buNone/>
            </a:pPr>
            <a:fld id="{00000000-1234-1234-1234-123412341234}" type="slidenum">
              <a:rPr lang="it" smtClean="0"/>
              <a:t>17</a:t>
            </a:fld>
            <a:endParaRPr lang="it"/>
          </a:p>
        </p:txBody>
      </p:sp>
      <p:sp>
        <p:nvSpPr>
          <p:cNvPr id="4" name="Rectangle 3"/>
          <p:cNvSpPr/>
          <p:nvPr/>
        </p:nvSpPr>
        <p:spPr>
          <a:xfrm>
            <a:off x="5396948" y="759743"/>
            <a:ext cx="3463691" cy="738664"/>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a:spAutoFit/>
          </a:bodyPr>
          <a:lstStyle/>
          <a:p>
            <a:r>
              <a:rPr lang="en-US" dirty="0" smtClean="0">
                <a:solidFill>
                  <a:srgbClr val="FF0000"/>
                </a:solidFill>
              </a:rPr>
              <a:t>Methodology: </a:t>
            </a:r>
            <a:r>
              <a:rPr lang="en-US" dirty="0" err="1" smtClean="0">
                <a:solidFill>
                  <a:srgbClr val="FF0000"/>
                </a:solidFill>
              </a:rPr>
              <a:t>systmatic</a:t>
            </a:r>
            <a:r>
              <a:rPr lang="en-US" dirty="0" smtClean="0">
                <a:solidFill>
                  <a:srgbClr val="FF0000"/>
                </a:solidFill>
              </a:rPr>
              <a:t> and coherent review of existing literature </a:t>
            </a:r>
            <a:r>
              <a:rPr lang="en-US" dirty="0">
                <a:solidFill>
                  <a:srgbClr val="FF0000"/>
                </a:solidFill>
              </a:rPr>
              <a:t>and experts </a:t>
            </a:r>
            <a:r>
              <a:rPr lang="en-US" dirty="0" smtClean="0">
                <a:solidFill>
                  <a:srgbClr val="FF0000"/>
                </a:solidFill>
              </a:rPr>
              <a:t>appraisal, no new research</a:t>
            </a:r>
            <a:endParaRPr lang="en-US" dirty="0">
              <a:solidFill>
                <a:srgbClr val="FF0000"/>
              </a:solidFill>
            </a:endParaRPr>
          </a:p>
        </p:txBody>
      </p:sp>
    </p:spTree>
    <p:extLst>
      <p:ext uri="{BB962C8B-B14F-4D97-AF65-F5344CB8AC3E}">
        <p14:creationId xmlns:p14="http://schemas.microsoft.com/office/powerpoint/2010/main" val="4390443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ChangeArrowheads="1"/>
          </p:cNvSpPr>
          <p:nvPr/>
        </p:nvSpPr>
        <p:spPr bwMode="auto">
          <a:xfrm>
            <a:off x="522150" y="867655"/>
            <a:ext cx="82296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tabLst>
                <a:tab pos="906463" algn="l"/>
              </a:tabLst>
              <a:defRPr sz="2400">
                <a:solidFill>
                  <a:schemeClr val="tx1"/>
                </a:solidFill>
                <a:latin typeface="Arial" charset="0"/>
                <a:ea typeface="Arial" charset="0"/>
                <a:cs typeface="Arial" charset="0"/>
              </a:defRPr>
            </a:lvl1pPr>
            <a:lvl2pPr marL="37931725" indent="-37474525" eaLnBrk="0" hangingPunct="0">
              <a:tabLst>
                <a:tab pos="906463" algn="l"/>
              </a:tabLst>
              <a:defRPr sz="2400">
                <a:solidFill>
                  <a:schemeClr val="tx1"/>
                </a:solidFill>
                <a:latin typeface="Arial" charset="0"/>
                <a:ea typeface="Arial" charset="0"/>
                <a:cs typeface="Arial" charset="0"/>
              </a:defRPr>
            </a:lvl2pPr>
            <a:lvl3pPr eaLnBrk="0" hangingPunct="0">
              <a:tabLst>
                <a:tab pos="906463" algn="l"/>
              </a:tabLst>
              <a:defRPr sz="2400">
                <a:solidFill>
                  <a:schemeClr val="tx1"/>
                </a:solidFill>
                <a:latin typeface="Arial" charset="0"/>
                <a:ea typeface="Arial" charset="0"/>
                <a:cs typeface="Arial" charset="0"/>
              </a:defRPr>
            </a:lvl3pPr>
            <a:lvl4pPr eaLnBrk="0" hangingPunct="0">
              <a:tabLst>
                <a:tab pos="906463" algn="l"/>
              </a:tabLst>
              <a:defRPr sz="2400">
                <a:solidFill>
                  <a:schemeClr val="tx1"/>
                </a:solidFill>
                <a:latin typeface="Arial" charset="0"/>
                <a:ea typeface="Arial" charset="0"/>
                <a:cs typeface="Arial" charset="0"/>
              </a:defRPr>
            </a:lvl4pPr>
            <a:lvl5pPr eaLnBrk="0" hangingPunct="0">
              <a:tabLst>
                <a:tab pos="906463" algn="l"/>
              </a:tabLst>
              <a:defRPr sz="2400">
                <a:solidFill>
                  <a:schemeClr val="tx1"/>
                </a:solidFill>
                <a:latin typeface="Arial" charset="0"/>
                <a:ea typeface="Arial" charset="0"/>
                <a:cs typeface="Arial" charset="0"/>
              </a:defRPr>
            </a:lvl5pPr>
            <a:lvl6pPr marL="457200" eaLnBrk="0" fontAlgn="base" hangingPunct="0">
              <a:spcBef>
                <a:spcPct val="0"/>
              </a:spcBef>
              <a:spcAft>
                <a:spcPct val="0"/>
              </a:spcAft>
              <a:tabLst>
                <a:tab pos="906463" algn="l"/>
              </a:tabLst>
              <a:defRPr sz="2400">
                <a:solidFill>
                  <a:schemeClr val="tx1"/>
                </a:solidFill>
                <a:latin typeface="Arial" charset="0"/>
                <a:ea typeface="Arial" charset="0"/>
                <a:cs typeface="Arial" charset="0"/>
              </a:defRPr>
            </a:lvl6pPr>
            <a:lvl7pPr marL="914400" eaLnBrk="0" fontAlgn="base" hangingPunct="0">
              <a:spcBef>
                <a:spcPct val="0"/>
              </a:spcBef>
              <a:spcAft>
                <a:spcPct val="0"/>
              </a:spcAft>
              <a:tabLst>
                <a:tab pos="906463" algn="l"/>
              </a:tabLst>
              <a:defRPr sz="2400">
                <a:solidFill>
                  <a:schemeClr val="tx1"/>
                </a:solidFill>
                <a:latin typeface="Arial" charset="0"/>
                <a:ea typeface="Arial" charset="0"/>
                <a:cs typeface="Arial" charset="0"/>
              </a:defRPr>
            </a:lvl7pPr>
            <a:lvl8pPr marL="1371600" eaLnBrk="0" fontAlgn="base" hangingPunct="0">
              <a:spcBef>
                <a:spcPct val="0"/>
              </a:spcBef>
              <a:spcAft>
                <a:spcPct val="0"/>
              </a:spcAft>
              <a:tabLst>
                <a:tab pos="906463" algn="l"/>
              </a:tabLst>
              <a:defRPr sz="2400">
                <a:solidFill>
                  <a:schemeClr val="tx1"/>
                </a:solidFill>
                <a:latin typeface="Arial" charset="0"/>
                <a:ea typeface="Arial" charset="0"/>
                <a:cs typeface="Arial" charset="0"/>
              </a:defRPr>
            </a:lvl8pPr>
            <a:lvl9pPr marL="1828800" eaLnBrk="0" fontAlgn="base" hangingPunct="0">
              <a:spcBef>
                <a:spcPct val="0"/>
              </a:spcBef>
              <a:spcAft>
                <a:spcPct val="0"/>
              </a:spcAft>
              <a:tabLst>
                <a:tab pos="906463" algn="l"/>
              </a:tabLst>
              <a:defRPr sz="2400">
                <a:solidFill>
                  <a:schemeClr val="tx1"/>
                </a:solidFill>
                <a:latin typeface="Arial" charset="0"/>
                <a:ea typeface="Arial" charset="0"/>
                <a:cs typeface="Arial" charset="0"/>
              </a:defRPr>
            </a:lvl9pPr>
          </a:lstStyle>
          <a:p>
            <a:pPr eaLnBrk="1" hangingPunct="1"/>
            <a:r>
              <a:rPr lang="it-IT" altLang="en-US" sz="2700" b="1" dirty="0">
                <a:solidFill>
                  <a:srgbClr val="00B0F0"/>
                </a:solidFill>
              </a:rPr>
              <a:t>Analysis of EU and </a:t>
            </a:r>
            <a:r>
              <a:rPr lang="it-IT" altLang="en-US" sz="2700" b="1" dirty="0" err="1">
                <a:solidFill>
                  <a:srgbClr val="00B0F0"/>
                </a:solidFill>
              </a:rPr>
              <a:t>n</a:t>
            </a:r>
            <a:r>
              <a:rPr lang="it-IT" altLang="en-US" sz="2700" b="1" dirty="0" err="1" smtClean="0">
                <a:solidFill>
                  <a:srgbClr val="00B0F0"/>
                </a:solidFill>
              </a:rPr>
              <a:t>ational</a:t>
            </a:r>
            <a:r>
              <a:rPr lang="it-IT" altLang="en-US" sz="2700" b="1" dirty="0" smtClean="0">
                <a:solidFill>
                  <a:srgbClr val="00B0F0"/>
                </a:solidFill>
              </a:rPr>
              <a:t> policy</a:t>
            </a:r>
            <a:r>
              <a:rPr lang="en-US" altLang="en-US" sz="2700" b="1" dirty="0" smtClean="0">
                <a:solidFill>
                  <a:srgbClr val="00B0F0"/>
                </a:solidFill>
              </a:rPr>
              <a:t> </a:t>
            </a:r>
            <a:r>
              <a:rPr lang="en-US" altLang="en-US" sz="2700" b="1" dirty="0">
                <a:solidFill>
                  <a:srgbClr val="00B0F0"/>
                </a:solidFill>
              </a:rPr>
              <a:t>framework</a:t>
            </a:r>
          </a:p>
        </p:txBody>
      </p:sp>
      <p:sp>
        <p:nvSpPr>
          <p:cNvPr id="4" name="Segnaposto contenuto 3"/>
          <p:cNvSpPr>
            <a:spLocks noGrp="1"/>
          </p:cNvSpPr>
          <p:nvPr>
            <p:ph type="body" idx="1"/>
          </p:nvPr>
        </p:nvSpPr>
        <p:spPr>
          <a:xfrm>
            <a:off x="486590" y="1505725"/>
            <a:ext cx="8099699" cy="3196500"/>
          </a:xfrm>
        </p:spPr>
        <p:txBody>
          <a:bodyPr>
            <a:normAutofit lnSpcReduction="10000"/>
          </a:bodyPr>
          <a:lstStyle/>
          <a:p>
            <a:pPr marL="285750" lvl="1" indent="-285750" eaLnBrk="1" hangingPunct="1">
              <a:buFont typeface="Arial" charset="0"/>
              <a:buChar char="•"/>
              <a:defRPr/>
            </a:pPr>
            <a:r>
              <a:rPr lang="en-US" sz="1800" dirty="0" smtClean="0">
                <a:ea typeface="ＭＳ Ｐゴシック" pitchFamily="-84" charset="-128"/>
                <a:cs typeface="Arial" pitchFamily="34" charset="0"/>
              </a:rPr>
              <a:t>Analysis of the </a:t>
            </a:r>
            <a:r>
              <a:rPr lang="en-US" sz="1800" b="1" dirty="0" smtClean="0">
                <a:solidFill>
                  <a:srgbClr val="00B050"/>
                </a:solidFill>
                <a:ea typeface="ＭＳ Ｐゴシック" pitchFamily="-84" charset="-128"/>
                <a:cs typeface="Arial" pitchFamily="34" charset="0"/>
              </a:rPr>
              <a:t>EU Adaptation Strategy </a:t>
            </a:r>
            <a:r>
              <a:rPr lang="en-US" sz="1800" dirty="0" smtClean="0">
                <a:ea typeface="ＭＳ Ｐゴシック" pitchFamily="-84" charset="-128"/>
                <a:cs typeface="Arial" pitchFamily="34" charset="0"/>
              </a:rPr>
              <a:t>(</a:t>
            </a:r>
            <a:r>
              <a:rPr lang="en-US" sz="1800" i="1" dirty="0" smtClean="0">
                <a:ea typeface="ＭＳ Ｐゴシック" pitchFamily="-84" charset="-128"/>
                <a:cs typeface="Arial" pitchFamily="34" charset="0"/>
              </a:rPr>
              <a:t>launched on April 29</a:t>
            </a:r>
            <a:r>
              <a:rPr lang="en-US" sz="1800" i="1" baseline="30000" dirty="0" smtClean="0">
                <a:ea typeface="ＭＳ Ｐゴシック" pitchFamily="-84" charset="-128"/>
                <a:cs typeface="Arial" pitchFamily="34" charset="0"/>
              </a:rPr>
              <a:t>th</a:t>
            </a:r>
            <a:r>
              <a:rPr lang="en-US" sz="1800" i="1" dirty="0" smtClean="0">
                <a:ea typeface="ＭＳ Ｐゴシック" pitchFamily="-84" charset="-128"/>
                <a:cs typeface="Arial" pitchFamily="34" charset="0"/>
              </a:rPr>
              <a:t>, 2013</a:t>
            </a:r>
            <a:r>
              <a:rPr lang="en-US" sz="1800" dirty="0" smtClean="0">
                <a:ea typeface="ＭＳ Ｐゴシック" pitchFamily="-84" charset="-128"/>
                <a:cs typeface="Arial" pitchFamily="34" charset="0"/>
              </a:rPr>
              <a:t>) </a:t>
            </a:r>
          </a:p>
          <a:p>
            <a:pPr marL="285750" lvl="1" indent="-285750" eaLnBrk="1" hangingPunct="1">
              <a:buFont typeface="Arial" charset="0"/>
              <a:buChar char="•"/>
              <a:defRPr/>
            </a:pPr>
            <a:endParaRPr lang="en-US" sz="1800" dirty="0" smtClean="0">
              <a:ea typeface="ＭＳ Ｐゴシック" pitchFamily="-84" charset="-128"/>
              <a:cs typeface="Arial" pitchFamily="34" charset="0"/>
            </a:endParaRPr>
          </a:p>
          <a:p>
            <a:pPr marL="285750" lvl="1" indent="-285750" eaLnBrk="1" hangingPunct="1">
              <a:buFont typeface="Arial" charset="0"/>
              <a:buChar char="•"/>
              <a:defRPr/>
            </a:pPr>
            <a:r>
              <a:rPr lang="en-US" sz="1800" dirty="0" smtClean="0">
                <a:ea typeface="ＭＳ Ｐゴシック" pitchFamily="-84" charset="-128"/>
                <a:cs typeface="Arial" pitchFamily="34" charset="0"/>
              </a:rPr>
              <a:t>Overview of </a:t>
            </a:r>
            <a:r>
              <a:rPr lang="en-US" sz="1800" b="1" dirty="0" smtClean="0">
                <a:solidFill>
                  <a:srgbClr val="00B050"/>
                </a:solidFill>
                <a:ea typeface="ＭＳ Ｐゴシック" pitchFamily="-84" charset="-128"/>
                <a:cs typeface="Arial" pitchFamily="34" charset="0"/>
              </a:rPr>
              <a:t>EU legislation for mainstreaming adaptation</a:t>
            </a:r>
            <a:r>
              <a:rPr lang="en-US" sz="1800" dirty="0" smtClean="0">
                <a:ea typeface="ＭＳ Ｐゴシック" pitchFamily="-84" charset="-128"/>
                <a:cs typeface="Arial" pitchFamily="34" charset="0"/>
              </a:rPr>
              <a:t> in EU sectoral policies (directives and regulations): water, agriculture, environment and biodiversity</a:t>
            </a:r>
            <a:r>
              <a:rPr lang="is-IS" sz="1800" dirty="0" smtClean="0">
                <a:ea typeface="ＭＳ Ｐゴシック" pitchFamily="-84" charset="-128"/>
                <a:cs typeface="Arial" pitchFamily="34" charset="0"/>
              </a:rPr>
              <a:t>….</a:t>
            </a:r>
          </a:p>
          <a:p>
            <a:pPr marL="285750" lvl="1" indent="-285750" eaLnBrk="1" hangingPunct="1">
              <a:buFont typeface="Arial" charset="0"/>
              <a:buChar char="•"/>
              <a:defRPr/>
            </a:pPr>
            <a:endParaRPr lang="en-US" sz="1800" dirty="0" smtClean="0">
              <a:ea typeface="ＭＳ Ｐゴシック" pitchFamily="-84" charset="-128"/>
              <a:cs typeface="Arial" pitchFamily="34" charset="0"/>
            </a:endParaRPr>
          </a:p>
          <a:p>
            <a:pPr marL="285750" lvl="1" indent="-285750" eaLnBrk="1" hangingPunct="1">
              <a:buFont typeface="Arial" charset="0"/>
              <a:buChar char="•"/>
              <a:defRPr/>
            </a:pPr>
            <a:r>
              <a:rPr lang="en-US" sz="1800" dirty="0" err="1" smtClean="0">
                <a:solidFill>
                  <a:srgbClr val="000000"/>
                </a:solidFill>
                <a:ea typeface="ＭＳ Ｐゴシック" pitchFamily="-84" charset="-128"/>
                <a:cs typeface="Arial" pitchFamily="34" charset="0"/>
              </a:rPr>
              <a:t>Asessement</a:t>
            </a:r>
            <a:r>
              <a:rPr lang="en-US" sz="1800" dirty="0" smtClean="0">
                <a:solidFill>
                  <a:srgbClr val="000000"/>
                </a:solidFill>
                <a:ea typeface="ＭＳ Ｐゴシック" pitchFamily="-84" charset="-128"/>
                <a:cs typeface="Arial" pitchFamily="34" charset="0"/>
              </a:rPr>
              <a:t> of the degree of </a:t>
            </a:r>
            <a:r>
              <a:rPr lang="en-US" sz="1800" b="1" dirty="0" smtClean="0">
                <a:solidFill>
                  <a:srgbClr val="00B050"/>
                </a:solidFill>
                <a:ea typeface="ＭＳ Ｐゴシック" pitchFamily="-84" charset="-128"/>
                <a:cs typeface="Arial" pitchFamily="34" charset="0"/>
              </a:rPr>
              <a:t>national implementation of </a:t>
            </a:r>
            <a:r>
              <a:rPr lang="en-US" sz="1800" b="1" i="1" dirty="0" smtClean="0">
                <a:solidFill>
                  <a:srgbClr val="00B050"/>
                </a:solidFill>
                <a:ea typeface="ＭＳ Ｐゴシック" pitchFamily="-84" charset="-128"/>
                <a:cs typeface="Arial" pitchFamily="34" charset="0"/>
              </a:rPr>
              <a:t>Acquis </a:t>
            </a:r>
            <a:r>
              <a:rPr lang="en-US" sz="1800" b="1" i="1" dirty="0" err="1" smtClean="0">
                <a:solidFill>
                  <a:srgbClr val="00B050"/>
                </a:solidFill>
                <a:ea typeface="ＭＳ Ｐゴシック" pitchFamily="-84" charset="-128"/>
                <a:cs typeface="Arial" pitchFamily="34" charset="0"/>
              </a:rPr>
              <a:t>communautaire</a:t>
            </a:r>
            <a:r>
              <a:rPr lang="en-US" sz="1800" b="1" i="1" dirty="0" smtClean="0">
                <a:solidFill>
                  <a:srgbClr val="00B050"/>
                </a:solidFill>
                <a:ea typeface="ＭＳ Ｐゴシック" pitchFamily="-84" charset="-128"/>
                <a:cs typeface="Arial" pitchFamily="34" charset="0"/>
              </a:rPr>
              <a:t> </a:t>
            </a:r>
            <a:r>
              <a:rPr lang="en-US" sz="1800" dirty="0" smtClean="0">
                <a:ea typeface="ＭＳ Ｐゴシック" pitchFamily="-84" charset="-128"/>
                <a:cs typeface="Arial" pitchFamily="34" charset="0"/>
              </a:rPr>
              <a:t>for the different sectors of Italian NAS and remaining gap areas</a:t>
            </a:r>
          </a:p>
          <a:p>
            <a:pPr marL="285750" lvl="1" indent="-285750" eaLnBrk="1" hangingPunct="1">
              <a:buFont typeface="Arial" charset="0"/>
              <a:buChar char="•"/>
              <a:defRPr/>
            </a:pPr>
            <a:endParaRPr lang="en-US" sz="1800" dirty="0">
              <a:ea typeface="ＭＳ Ｐゴシック" pitchFamily="-84" charset="-128"/>
              <a:cs typeface="Arial" pitchFamily="34" charset="0"/>
            </a:endParaRPr>
          </a:p>
          <a:p>
            <a:pPr marL="285750" lvl="1" indent="-285750">
              <a:buFont typeface="Arial" charset="0"/>
              <a:buChar char="•"/>
              <a:defRPr/>
            </a:pPr>
            <a:r>
              <a:rPr lang="en-US" altLang="en-US" sz="1800" dirty="0">
                <a:ea typeface="Arial" charset="0"/>
                <a:cs typeface="Arial" charset="0"/>
              </a:rPr>
              <a:t>Analysis of </a:t>
            </a:r>
            <a:r>
              <a:rPr lang="en-US" altLang="en-US" sz="1800" b="1" dirty="0">
                <a:solidFill>
                  <a:srgbClr val="00B050"/>
                </a:solidFill>
                <a:ea typeface="Arial" charset="0"/>
                <a:cs typeface="Arial" charset="0"/>
              </a:rPr>
              <a:t>NAS adopted in Europe </a:t>
            </a:r>
            <a:r>
              <a:rPr lang="en-US" altLang="en-US" sz="1800" dirty="0">
                <a:ea typeface="Arial" charset="0"/>
                <a:cs typeface="Arial" charset="0"/>
              </a:rPr>
              <a:t>with focus on governance settings and sectoral </a:t>
            </a:r>
            <a:r>
              <a:rPr lang="en-US" altLang="en-US" sz="1800" dirty="0" smtClean="0">
                <a:ea typeface="Arial" charset="0"/>
                <a:cs typeface="Arial" charset="0"/>
              </a:rPr>
              <a:t>approaches (</a:t>
            </a:r>
            <a:r>
              <a:rPr lang="it-IT" altLang="en-US" sz="1800" dirty="0"/>
              <a:t>18 </a:t>
            </a:r>
            <a:r>
              <a:rPr lang="it-IT" altLang="en-US" sz="1800" dirty="0" err="1"/>
              <a:t>European</a:t>
            </a:r>
            <a:r>
              <a:rPr lang="it-IT" altLang="en-US" sz="1800" dirty="0"/>
              <a:t> </a:t>
            </a:r>
            <a:r>
              <a:rPr lang="it-IT" altLang="en-US" sz="1800" dirty="0" err="1"/>
              <a:t>countries</a:t>
            </a:r>
            <a:r>
              <a:rPr lang="it-IT" altLang="en-US" sz="1800" dirty="0"/>
              <a:t> with a NAS </a:t>
            </a:r>
            <a:r>
              <a:rPr lang="it-IT" altLang="en-US" sz="1800" dirty="0" smtClean="0"/>
              <a:t>in </a:t>
            </a:r>
            <a:r>
              <a:rPr lang="it-IT" altLang="en-US" sz="1800" dirty="0"/>
              <a:t>2014</a:t>
            </a:r>
            <a:r>
              <a:rPr lang="it-IT" altLang="en-US" sz="1800" dirty="0" smtClean="0"/>
              <a:t>) </a:t>
            </a:r>
            <a:endParaRPr lang="it-IT" altLang="en-US" sz="1800" dirty="0"/>
          </a:p>
          <a:p>
            <a:pPr marL="285750" lvl="1" indent="-285750">
              <a:buFont typeface="Arial" charset="0"/>
              <a:buChar char="•"/>
              <a:defRPr/>
            </a:pPr>
            <a:endParaRPr lang="en-US" altLang="en-US" sz="1800" dirty="0">
              <a:ea typeface="Arial" charset="0"/>
              <a:cs typeface="Arial" charset="0"/>
            </a:endParaRPr>
          </a:p>
          <a:p>
            <a:pPr marL="285750" lvl="1" indent="-285750" eaLnBrk="1" hangingPunct="1">
              <a:buFont typeface="Arial" charset="0"/>
              <a:buChar char="•"/>
              <a:defRPr/>
            </a:pPr>
            <a:endParaRPr lang="en-US" sz="1800" dirty="0" smtClean="0">
              <a:ea typeface="ＭＳ Ｐゴシック" pitchFamily="-84" charset="-128"/>
              <a:cs typeface="Arial" pitchFamily="34" charset="0"/>
            </a:endParaRPr>
          </a:p>
        </p:txBody>
      </p:sp>
      <p:sp>
        <p:nvSpPr>
          <p:cNvPr id="3" name="Title 2"/>
          <p:cNvSpPr>
            <a:spLocks noGrp="1"/>
          </p:cNvSpPr>
          <p:nvPr>
            <p:ph type="title"/>
          </p:nvPr>
        </p:nvSpPr>
        <p:spPr/>
        <p:txBody>
          <a:bodyPr/>
          <a:lstStyle/>
          <a:p>
            <a:r>
              <a:rPr lang="en-US" dirty="0"/>
              <a:t>THE NATIONAL ADAPTATION STRATEGY PROJECT / </a:t>
            </a:r>
            <a:r>
              <a:rPr lang="en-US" dirty="0" smtClean="0"/>
              <a:t>KNOWLEDGE TOOLKIT</a:t>
            </a:r>
            <a:endParaRPr lang="en-US" dirty="0"/>
          </a:p>
        </p:txBody>
      </p:sp>
      <p:sp>
        <p:nvSpPr>
          <p:cNvPr id="2" name="Slide Number Placeholder 1"/>
          <p:cNvSpPr>
            <a:spLocks noGrp="1"/>
          </p:cNvSpPr>
          <p:nvPr>
            <p:ph type="sldNum" idx="12"/>
          </p:nvPr>
        </p:nvSpPr>
        <p:spPr/>
        <p:txBody>
          <a:bodyPr/>
          <a:lstStyle/>
          <a:p>
            <a:fld id="{1451B0D2-A0A3-F74F-8C60-9F85782EBA0E}" type="slidenum">
              <a:rPr lang="it-IT" altLang="en-US" smtClean="0"/>
              <a:pPr/>
              <a:t>18</a:t>
            </a:fld>
            <a:endParaRPr lang="it-IT" altLang="en-US"/>
          </a:p>
        </p:txBody>
      </p:sp>
    </p:spTree>
    <p:extLst>
      <p:ext uri="{BB962C8B-B14F-4D97-AF65-F5344CB8AC3E}">
        <p14:creationId xmlns:p14="http://schemas.microsoft.com/office/powerpoint/2010/main" val="14362820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328684" y="693409"/>
            <a:ext cx="7682255" cy="507831"/>
          </a:xfrm>
          <a:prstGeom prst="rect">
            <a:avLst/>
          </a:prstGeom>
          <a:noFill/>
          <a:ln w="9525">
            <a:noFill/>
            <a:miter lim="800000"/>
            <a:headEnd/>
            <a:tailEnd/>
          </a:ln>
        </p:spPr>
        <p:txBody>
          <a:bodyPr wrap="square" anchor="ctr">
            <a:spAutoFit/>
          </a:bodyPr>
          <a:lstStyle/>
          <a:p>
            <a:pPr>
              <a:tabLst>
                <a:tab pos="679847" algn="l"/>
              </a:tabLst>
              <a:defRPr/>
            </a:pPr>
            <a:r>
              <a:rPr lang="it-IT" sz="2700" b="1" dirty="0" err="1" smtClean="0">
                <a:solidFill>
                  <a:srgbClr val="00B0F0"/>
                </a:solidFill>
                <a:latin typeface="Arial" charset="0"/>
                <a:ea typeface="Arial" charset="0"/>
                <a:cs typeface="Arial" charset="0"/>
              </a:rPr>
              <a:t>Elements</a:t>
            </a:r>
            <a:r>
              <a:rPr lang="it-IT" sz="2700" b="1" dirty="0" smtClean="0">
                <a:solidFill>
                  <a:srgbClr val="00B0F0"/>
                </a:solidFill>
                <a:latin typeface="Arial" charset="0"/>
                <a:ea typeface="Arial" charset="0"/>
                <a:cs typeface="Arial" charset="0"/>
              </a:rPr>
              <a:t> </a:t>
            </a:r>
            <a:r>
              <a:rPr lang="it-IT" sz="2700" b="1" dirty="0">
                <a:solidFill>
                  <a:srgbClr val="00B0F0"/>
                </a:solidFill>
                <a:latin typeface="Arial" charset="0"/>
                <a:ea typeface="Arial" charset="0"/>
                <a:cs typeface="Arial" charset="0"/>
              </a:rPr>
              <a:t>of an </a:t>
            </a:r>
            <a:r>
              <a:rPr lang="it-IT" sz="2700" b="1" dirty="0" err="1">
                <a:solidFill>
                  <a:srgbClr val="00B0F0"/>
                </a:solidFill>
                <a:latin typeface="Arial" charset="0"/>
                <a:ea typeface="Arial" charset="0"/>
                <a:cs typeface="Arial" charset="0"/>
              </a:rPr>
              <a:t>Italian</a:t>
            </a:r>
            <a:r>
              <a:rPr lang="it-IT" sz="2700" b="1" dirty="0">
                <a:solidFill>
                  <a:srgbClr val="00B0F0"/>
                </a:solidFill>
                <a:latin typeface="Arial" charset="0"/>
                <a:ea typeface="Arial" charset="0"/>
                <a:cs typeface="Arial" charset="0"/>
              </a:rPr>
              <a:t> NAS</a:t>
            </a:r>
          </a:p>
        </p:txBody>
      </p:sp>
      <p:sp>
        <p:nvSpPr>
          <p:cNvPr id="4" name="Segnaposto contenuto 3"/>
          <p:cNvSpPr>
            <a:spLocks noGrp="1"/>
          </p:cNvSpPr>
          <p:nvPr>
            <p:ph type="body" idx="1"/>
          </p:nvPr>
        </p:nvSpPr>
        <p:spPr>
          <a:xfrm>
            <a:off x="457200" y="1406996"/>
            <a:ext cx="8099699" cy="2538032"/>
          </a:xfrm>
        </p:spPr>
        <p:txBody>
          <a:bodyPr/>
          <a:lstStyle/>
          <a:p>
            <a:pPr marL="342900" lvl="1" indent="-342900">
              <a:spcAft>
                <a:spcPts val="1800"/>
              </a:spcAft>
              <a:buFont typeface="Arial" charset="0"/>
              <a:buChar char="•"/>
            </a:pPr>
            <a:r>
              <a:rPr lang="en-US" altLang="en-US" sz="2000" b="1" dirty="0">
                <a:solidFill>
                  <a:srgbClr val="00B050"/>
                </a:solidFill>
                <a:ea typeface="Arial" charset="0"/>
                <a:cs typeface="Arial" charset="0"/>
              </a:rPr>
              <a:t>General principles </a:t>
            </a:r>
            <a:r>
              <a:rPr lang="en-US" altLang="en-US" sz="2000" dirty="0">
                <a:ea typeface="Arial" charset="0"/>
                <a:cs typeface="Arial" charset="0"/>
              </a:rPr>
              <a:t>and</a:t>
            </a:r>
            <a:r>
              <a:rPr lang="en-US" altLang="en-US" sz="2000" b="1" dirty="0">
                <a:ea typeface="Arial" charset="0"/>
                <a:cs typeface="Arial" charset="0"/>
              </a:rPr>
              <a:t> </a:t>
            </a:r>
            <a:r>
              <a:rPr lang="en-US" altLang="en-US" sz="2000" b="1" dirty="0" smtClean="0">
                <a:solidFill>
                  <a:srgbClr val="00B050"/>
                </a:solidFill>
                <a:ea typeface="Arial" charset="0"/>
                <a:cs typeface="Arial" charset="0"/>
              </a:rPr>
              <a:t>objectives </a:t>
            </a:r>
            <a:r>
              <a:rPr lang="en-US" altLang="en-US" sz="2000" dirty="0" smtClean="0">
                <a:solidFill>
                  <a:schemeClr val="tx1"/>
                </a:solidFill>
                <a:ea typeface="Arial" charset="0"/>
                <a:cs typeface="Arial" charset="0"/>
              </a:rPr>
              <a:t>based on international guidance and lessons learnt from other EU countries. </a:t>
            </a:r>
            <a:r>
              <a:rPr lang="en-US" altLang="en-US" sz="2000" dirty="0" smtClean="0">
                <a:solidFill>
                  <a:srgbClr val="FF0000"/>
                </a:solidFill>
                <a:ea typeface="Arial" charset="0"/>
                <a:cs typeface="Arial" charset="0"/>
              </a:rPr>
              <a:t>NAS provides a vision, reference framework for adaptation, as a basis for further action.</a:t>
            </a:r>
          </a:p>
          <a:p>
            <a:pPr marL="342900" lvl="1" indent="-342900">
              <a:spcAft>
                <a:spcPts val="1800"/>
              </a:spcAft>
              <a:buFont typeface="Arial" charset="0"/>
              <a:buChar char="•"/>
            </a:pPr>
            <a:r>
              <a:rPr lang="it-IT" altLang="en-US" sz="2000" b="1" dirty="0" smtClean="0">
                <a:solidFill>
                  <a:srgbClr val="00B050"/>
                </a:solidFill>
                <a:ea typeface="Arial" charset="0"/>
                <a:cs typeface="Arial" charset="0"/>
              </a:rPr>
              <a:t>A set of </a:t>
            </a:r>
            <a:r>
              <a:rPr lang="it-IT" altLang="en-US" sz="2000" b="1" dirty="0" err="1" smtClean="0">
                <a:solidFill>
                  <a:srgbClr val="00B050"/>
                </a:solidFill>
                <a:ea typeface="Arial" charset="0"/>
                <a:cs typeface="Arial" charset="0"/>
              </a:rPr>
              <a:t>guidelines</a:t>
            </a:r>
            <a:r>
              <a:rPr lang="it-IT" altLang="en-US" sz="2000" b="1" dirty="0" smtClean="0">
                <a:solidFill>
                  <a:srgbClr val="00B050"/>
                </a:solidFill>
                <a:ea typeface="Arial" charset="0"/>
                <a:cs typeface="Arial" charset="0"/>
              </a:rPr>
              <a:t> and </a:t>
            </a:r>
            <a:r>
              <a:rPr lang="it-IT" altLang="en-US" sz="2000" b="1" dirty="0" err="1" smtClean="0">
                <a:solidFill>
                  <a:srgbClr val="00B050"/>
                </a:solidFill>
                <a:ea typeface="Arial" charset="0"/>
                <a:cs typeface="Arial" charset="0"/>
              </a:rPr>
              <a:t>measures</a:t>
            </a:r>
            <a:r>
              <a:rPr lang="it-IT" altLang="en-US" sz="2000" b="1" dirty="0" smtClean="0">
                <a:ea typeface="Arial" charset="0"/>
                <a:cs typeface="Arial" charset="0"/>
              </a:rPr>
              <a:t> </a:t>
            </a:r>
            <a:r>
              <a:rPr lang="it-IT" altLang="en-US" sz="2000" dirty="0" smtClean="0">
                <a:ea typeface="Arial" charset="0"/>
                <a:cs typeface="Arial" charset="0"/>
              </a:rPr>
              <a:t>to reduce </a:t>
            </a:r>
            <a:r>
              <a:rPr lang="it-IT" altLang="en-US" sz="2000" dirty="0" err="1" smtClean="0">
                <a:ea typeface="Arial" charset="0"/>
                <a:cs typeface="Arial" charset="0"/>
              </a:rPr>
              <a:t>risks</a:t>
            </a:r>
            <a:r>
              <a:rPr lang="it-IT" altLang="en-US" sz="2000" dirty="0" smtClean="0">
                <a:ea typeface="Arial" charset="0"/>
                <a:cs typeface="Arial" charset="0"/>
              </a:rPr>
              <a:t>, </a:t>
            </a:r>
            <a:r>
              <a:rPr lang="it-IT" altLang="en-US" sz="2000" dirty="0" err="1" smtClean="0">
                <a:ea typeface="Arial" charset="0"/>
                <a:cs typeface="Arial" charset="0"/>
              </a:rPr>
              <a:t>build</a:t>
            </a:r>
            <a:r>
              <a:rPr lang="it-IT" altLang="en-US" sz="2000" dirty="0" smtClean="0">
                <a:ea typeface="Arial" charset="0"/>
                <a:cs typeface="Arial" charset="0"/>
              </a:rPr>
              <a:t> </a:t>
            </a:r>
            <a:r>
              <a:rPr lang="it-IT" altLang="en-US" sz="2000" dirty="0" err="1" smtClean="0">
                <a:ea typeface="Arial" charset="0"/>
                <a:cs typeface="Arial" charset="0"/>
              </a:rPr>
              <a:t>resilience</a:t>
            </a:r>
            <a:r>
              <a:rPr lang="it-IT" altLang="en-US" sz="2000" dirty="0" smtClean="0">
                <a:ea typeface="Arial" charset="0"/>
                <a:cs typeface="Arial" charset="0"/>
              </a:rPr>
              <a:t> and take </a:t>
            </a:r>
            <a:r>
              <a:rPr lang="it-IT" altLang="en-US" sz="2000" dirty="0" err="1" smtClean="0">
                <a:ea typeface="Arial" charset="0"/>
                <a:cs typeface="Arial" charset="0"/>
              </a:rPr>
              <a:t>advantage</a:t>
            </a:r>
            <a:r>
              <a:rPr lang="it-IT" altLang="en-US" sz="2000" dirty="0" smtClean="0">
                <a:ea typeface="Arial" charset="0"/>
                <a:cs typeface="Arial" charset="0"/>
              </a:rPr>
              <a:t> of </a:t>
            </a:r>
            <a:r>
              <a:rPr lang="it-IT" altLang="en-US" sz="2000" dirty="0" err="1" smtClean="0">
                <a:ea typeface="Arial" charset="0"/>
                <a:cs typeface="Arial" charset="0"/>
              </a:rPr>
              <a:t>opportunities</a:t>
            </a:r>
            <a:r>
              <a:rPr lang="it-IT" altLang="en-US" sz="2000" dirty="0" smtClean="0">
                <a:ea typeface="Arial" charset="0"/>
                <a:cs typeface="Arial" charset="0"/>
              </a:rPr>
              <a:t> in </a:t>
            </a:r>
            <a:r>
              <a:rPr lang="it-IT" altLang="en-US" sz="2000" dirty="0" err="1">
                <a:ea typeface="Arial" charset="0"/>
                <a:cs typeface="Arial" charset="0"/>
              </a:rPr>
              <a:t>various</a:t>
            </a:r>
            <a:r>
              <a:rPr lang="it-IT" altLang="en-US" sz="2000" dirty="0">
                <a:ea typeface="Arial" charset="0"/>
                <a:cs typeface="Arial" charset="0"/>
              </a:rPr>
              <a:t> </a:t>
            </a:r>
            <a:r>
              <a:rPr lang="it-IT" altLang="en-US" sz="2000" dirty="0" err="1" smtClean="0">
                <a:ea typeface="Arial" charset="0"/>
                <a:cs typeface="Arial" charset="0"/>
              </a:rPr>
              <a:t>sectors</a:t>
            </a:r>
            <a:r>
              <a:rPr lang="it-IT" altLang="en-US" sz="2000" dirty="0" smtClean="0">
                <a:ea typeface="Arial" charset="0"/>
                <a:cs typeface="Arial" charset="0"/>
              </a:rPr>
              <a:t>, </a:t>
            </a:r>
            <a:r>
              <a:rPr lang="it-IT" altLang="en-US" sz="2000" dirty="0" err="1" smtClean="0">
                <a:ea typeface="Arial" charset="0"/>
                <a:cs typeface="Arial" charset="0"/>
              </a:rPr>
              <a:t>across</a:t>
            </a:r>
            <a:r>
              <a:rPr lang="it-IT" altLang="en-US" sz="2000" dirty="0" smtClean="0">
                <a:ea typeface="Arial" charset="0"/>
                <a:cs typeface="Arial" charset="0"/>
              </a:rPr>
              <a:t> multiple </a:t>
            </a:r>
            <a:r>
              <a:rPr lang="it-IT" altLang="en-US" sz="2000" dirty="0" err="1" smtClean="0">
                <a:ea typeface="Arial" charset="0"/>
                <a:cs typeface="Arial" charset="0"/>
              </a:rPr>
              <a:t>sectors</a:t>
            </a:r>
            <a:r>
              <a:rPr lang="it-IT" altLang="en-US" sz="2000" dirty="0" smtClean="0">
                <a:ea typeface="Arial" charset="0"/>
                <a:cs typeface="Arial" charset="0"/>
              </a:rPr>
              <a:t> </a:t>
            </a:r>
            <a:r>
              <a:rPr lang="it-IT" altLang="en-US" sz="2000" dirty="0">
                <a:ea typeface="Arial" charset="0"/>
                <a:cs typeface="Arial" charset="0"/>
              </a:rPr>
              <a:t>and </a:t>
            </a:r>
            <a:r>
              <a:rPr lang="it-IT" altLang="en-US" sz="2000" dirty="0" err="1">
                <a:ea typeface="Arial" charset="0"/>
                <a:cs typeface="Arial" charset="0"/>
              </a:rPr>
              <a:t>at</a:t>
            </a:r>
            <a:r>
              <a:rPr lang="it-IT" altLang="en-US" sz="2000" dirty="0">
                <a:ea typeface="Arial" charset="0"/>
                <a:cs typeface="Arial" charset="0"/>
              </a:rPr>
              <a:t> </a:t>
            </a:r>
            <a:r>
              <a:rPr lang="it-IT" altLang="en-US" sz="2000" dirty="0" err="1" smtClean="0">
                <a:ea typeface="Arial" charset="0"/>
                <a:cs typeface="Arial" charset="0"/>
              </a:rPr>
              <a:t>different</a:t>
            </a:r>
            <a:r>
              <a:rPr lang="it-IT" altLang="en-US" sz="2000" dirty="0" smtClean="0">
                <a:ea typeface="Arial" charset="0"/>
                <a:cs typeface="Arial" charset="0"/>
              </a:rPr>
              <a:t> </a:t>
            </a:r>
            <a:r>
              <a:rPr lang="it-IT" altLang="en-US" sz="2000" dirty="0" err="1" smtClean="0">
                <a:ea typeface="Arial" charset="0"/>
                <a:cs typeface="Arial" charset="0"/>
              </a:rPr>
              <a:t>geographical</a:t>
            </a:r>
            <a:r>
              <a:rPr lang="it-IT" altLang="en-US" sz="2000" dirty="0" smtClean="0">
                <a:ea typeface="Arial" charset="0"/>
                <a:cs typeface="Arial" charset="0"/>
              </a:rPr>
              <a:t> (</a:t>
            </a:r>
            <a:r>
              <a:rPr lang="it-IT" altLang="en-US" sz="2000" dirty="0" err="1" smtClean="0">
                <a:ea typeface="Arial" charset="0"/>
                <a:cs typeface="Arial" charset="0"/>
              </a:rPr>
              <a:t>also</a:t>
            </a:r>
            <a:r>
              <a:rPr lang="it-IT" altLang="en-US" sz="2000" dirty="0" smtClean="0">
                <a:ea typeface="Arial" charset="0"/>
                <a:cs typeface="Arial" charset="0"/>
              </a:rPr>
              <a:t> </a:t>
            </a:r>
            <a:r>
              <a:rPr lang="it-IT" altLang="en-US" sz="2000" dirty="0" err="1" smtClean="0">
                <a:ea typeface="Arial" charset="0"/>
                <a:cs typeface="Arial" charset="0"/>
              </a:rPr>
              <a:t>transnational</a:t>
            </a:r>
            <a:r>
              <a:rPr lang="it-IT" altLang="en-US" sz="2000" dirty="0" smtClean="0">
                <a:ea typeface="Arial" charset="0"/>
                <a:cs typeface="Arial" charset="0"/>
              </a:rPr>
              <a:t>) </a:t>
            </a:r>
            <a:r>
              <a:rPr lang="it-IT" altLang="en-US" sz="2000" dirty="0" err="1" smtClean="0">
                <a:ea typeface="Arial" charset="0"/>
                <a:cs typeface="Arial" charset="0"/>
              </a:rPr>
              <a:t>scales</a:t>
            </a:r>
            <a:r>
              <a:rPr lang="it-IT" altLang="en-US" sz="2000" dirty="0" smtClean="0">
                <a:ea typeface="Arial" charset="0"/>
                <a:cs typeface="Arial" charset="0"/>
              </a:rPr>
              <a:t> and time </a:t>
            </a:r>
            <a:r>
              <a:rPr lang="it-IT" altLang="en-US" sz="2000" dirty="0" err="1" smtClean="0">
                <a:ea typeface="Arial" charset="0"/>
                <a:cs typeface="Arial" charset="0"/>
              </a:rPr>
              <a:t>horizons</a:t>
            </a:r>
            <a:r>
              <a:rPr lang="it-IT" altLang="en-US" sz="2000" smtClean="0">
                <a:ea typeface="Arial" charset="0"/>
                <a:cs typeface="Arial" charset="0"/>
              </a:rPr>
              <a:t>.</a:t>
            </a:r>
            <a:endParaRPr lang="it-IT" altLang="en-US" sz="2000" dirty="0">
              <a:ea typeface="Arial" charset="0"/>
              <a:cs typeface="Arial" charset="0"/>
            </a:endParaRPr>
          </a:p>
          <a:p>
            <a:pPr marL="285750" lvl="1" indent="-285750">
              <a:buFont typeface="Arial" charset="0"/>
              <a:buChar char="•"/>
            </a:pPr>
            <a:endParaRPr lang="it-IT" altLang="en-US" sz="1200" b="1" dirty="0"/>
          </a:p>
        </p:txBody>
      </p:sp>
      <p:sp>
        <p:nvSpPr>
          <p:cNvPr id="3" name="Title 2"/>
          <p:cNvSpPr>
            <a:spLocks noGrp="1"/>
          </p:cNvSpPr>
          <p:nvPr>
            <p:ph type="title"/>
          </p:nvPr>
        </p:nvSpPr>
        <p:spPr/>
        <p:txBody>
          <a:bodyPr/>
          <a:lstStyle/>
          <a:p>
            <a:r>
              <a:rPr lang="en-US" dirty="0"/>
              <a:t>THE NATIONAL ADAPTATION STRATEGY PROJECT / </a:t>
            </a:r>
            <a:r>
              <a:rPr lang="en-US" dirty="0" smtClean="0"/>
              <a:t>KNOWLEDGE TOOLKIT</a:t>
            </a:r>
            <a:endParaRPr lang="en-US" dirty="0"/>
          </a:p>
        </p:txBody>
      </p:sp>
      <p:sp>
        <p:nvSpPr>
          <p:cNvPr id="2" name="Slide Number Placeholder 1"/>
          <p:cNvSpPr>
            <a:spLocks noGrp="1"/>
          </p:cNvSpPr>
          <p:nvPr>
            <p:ph type="sldNum" idx="12"/>
          </p:nvPr>
        </p:nvSpPr>
        <p:spPr/>
        <p:txBody>
          <a:bodyPr/>
          <a:lstStyle/>
          <a:p>
            <a:fld id="{1451B0D2-A0A3-F74F-8C60-9F85782EBA0E}" type="slidenum">
              <a:rPr lang="it-IT" altLang="en-US" smtClean="0"/>
              <a:pPr/>
              <a:t>19</a:t>
            </a:fld>
            <a:endParaRPr lang="it-IT" altLang="en-US"/>
          </a:p>
        </p:txBody>
      </p:sp>
    </p:spTree>
    <p:extLst>
      <p:ext uri="{BB962C8B-B14F-4D97-AF65-F5344CB8AC3E}">
        <p14:creationId xmlns:p14="http://schemas.microsoft.com/office/powerpoint/2010/main" val="19917846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868680"/>
            <a:ext cx="8099699" cy="3527970"/>
          </a:xfrm>
        </p:spPr>
        <p:txBody>
          <a:bodyPr/>
          <a:lstStyle/>
          <a:p>
            <a:pPr>
              <a:lnSpc>
                <a:spcPct val="150000"/>
              </a:lnSpc>
            </a:pPr>
            <a:r>
              <a:rPr lang="en-US" sz="1800" dirty="0" smtClean="0"/>
              <a:t> </a:t>
            </a:r>
            <a:r>
              <a:rPr lang="en-US" sz="1800" dirty="0"/>
              <a:t>K</a:t>
            </a:r>
            <a:r>
              <a:rPr lang="en-US" sz="1800" dirty="0" smtClean="0"/>
              <a:t>ey drivers for policy action in Italy</a:t>
            </a:r>
          </a:p>
          <a:p>
            <a:pPr lvl="3">
              <a:lnSpc>
                <a:spcPct val="150000"/>
              </a:lnSpc>
            </a:pPr>
            <a:r>
              <a:rPr lang="en-US" sz="1800" dirty="0" smtClean="0"/>
              <a:t> Alignment </a:t>
            </a:r>
            <a:r>
              <a:rPr lang="en-US" sz="1800" dirty="0"/>
              <a:t>to the EU </a:t>
            </a:r>
            <a:r>
              <a:rPr lang="en-US" sz="1800" dirty="0" smtClean="0"/>
              <a:t>guidance</a:t>
            </a:r>
            <a:endParaRPr lang="en-US" sz="1800" dirty="0"/>
          </a:p>
          <a:p>
            <a:pPr lvl="3">
              <a:lnSpc>
                <a:spcPct val="150000"/>
              </a:lnSpc>
            </a:pPr>
            <a:r>
              <a:rPr lang="en-US" sz="1800" dirty="0" smtClean="0"/>
              <a:t> The </a:t>
            </a:r>
            <a:r>
              <a:rPr lang="en-US" sz="1800" dirty="0"/>
              <a:t>National Adaptation Strategy </a:t>
            </a:r>
            <a:r>
              <a:rPr lang="en-US" sz="1800" dirty="0" smtClean="0"/>
              <a:t>project</a:t>
            </a:r>
          </a:p>
          <a:p>
            <a:pPr lvl="3">
              <a:lnSpc>
                <a:spcPct val="150000"/>
              </a:lnSpc>
            </a:pPr>
            <a:r>
              <a:rPr lang="en-US" sz="1800" dirty="0"/>
              <a:t> </a:t>
            </a:r>
            <a:r>
              <a:rPr lang="en-US" sz="1800" dirty="0" smtClean="0"/>
              <a:t>Adoption process</a:t>
            </a:r>
          </a:p>
          <a:p>
            <a:pPr lvl="3">
              <a:lnSpc>
                <a:spcPct val="150000"/>
              </a:lnSpc>
            </a:pPr>
            <a:r>
              <a:rPr lang="en-US" sz="1800" dirty="0" smtClean="0"/>
              <a:t> Conclusions</a:t>
            </a:r>
            <a:endParaRPr lang="en-US" sz="1800" dirty="0"/>
          </a:p>
        </p:txBody>
      </p:sp>
      <p:sp>
        <p:nvSpPr>
          <p:cNvPr id="3" name="Title 2"/>
          <p:cNvSpPr>
            <a:spLocks noGrp="1"/>
          </p:cNvSpPr>
          <p:nvPr>
            <p:ph type="title"/>
          </p:nvPr>
        </p:nvSpPr>
        <p:spPr/>
        <p:txBody>
          <a:bodyPr/>
          <a:lstStyle/>
          <a:p>
            <a:r>
              <a:rPr lang="en-US" dirty="0" smtClean="0"/>
              <a:t>OVERVIEW</a:t>
            </a:r>
            <a:endParaRPr lang="en-US" dirty="0"/>
          </a:p>
        </p:txBody>
      </p:sp>
      <p:sp>
        <p:nvSpPr>
          <p:cNvPr id="4" name="Slide Number Placeholder 3"/>
          <p:cNvSpPr>
            <a:spLocks noGrp="1"/>
          </p:cNvSpPr>
          <p:nvPr>
            <p:ph type="sldNum" idx="12"/>
          </p:nvPr>
        </p:nvSpPr>
        <p:spPr/>
        <p:txBody>
          <a:bodyPr/>
          <a:lstStyle/>
          <a:p>
            <a:pPr marL="0" lvl="0" indent="0">
              <a:spcBef>
                <a:spcPts val="0"/>
              </a:spcBef>
              <a:buClr>
                <a:schemeClr val="dk1"/>
              </a:buClr>
              <a:buSzPct val="25000"/>
              <a:buFont typeface="Arial"/>
              <a:buNone/>
            </a:pPr>
            <a:fld id="{00000000-1234-1234-1234-123412341234}" type="slidenum">
              <a:rPr lang="it" smtClean="0"/>
              <a:t>2</a:t>
            </a:fld>
            <a:endParaRPr lang="it"/>
          </a:p>
        </p:txBody>
      </p:sp>
    </p:spTree>
    <p:extLst>
      <p:ext uri="{BB962C8B-B14F-4D97-AF65-F5344CB8AC3E}">
        <p14:creationId xmlns:p14="http://schemas.microsoft.com/office/powerpoint/2010/main" val="13342821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328684" y="693409"/>
            <a:ext cx="7682255" cy="507831"/>
          </a:xfrm>
          <a:prstGeom prst="rect">
            <a:avLst/>
          </a:prstGeom>
          <a:noFill/>
          <a:ln w="9525">
            <a:noFill/>
            <a:miter lim="800000"/>
            <a:headEnd/>
            <a:tailEnd/>
          </a:ln>
        </p:spPr>
        <p:txBody>
          <a:bodyPr wrap="square" anchor="ctr">
            <a:spAutoFit/>
          </a:bodyPr>
          <a:lstStyle/>
          <a:p>
            <a:pPr>
              <a:tabLst>
                <a:tab pos="679847" algn="l"/>
              </a:tabLst>
              <a:defRPr/>
            </a:pPr>
            <a:r>
              <a:rPr lang="it-IT" sz="2700" b="1" dirty="0" err="1" smtClean="0">
                <a:solidFill>
                  <a:srgbClr val="FF0000"/>
                </a:solidFill>
                <a:latin typeface="Arial" charset="0"/>
                <a:ea typeface="Arial" charset="0"/>
                <a:cs typeface="Arial" charset="0"/>
              </a:rPr>
              <a:t>Italian</a:t>
            </a:r>
            <a:r>
              <a:rPr lang="it-IT" sz="2700" b="1" dirty="0" smtClean="0">
                <a:solidFill>
                  <a:srgbClr val="FF0000"/>
                </a:solidFill>
                <a:latin typeface="Arial" charset="0"/>
                <a:ea typeface="Arial" charset="0"/>
                <a:cs typeface="Arial" charset="0"/>
              </a:rPr>
              <a:t> National Adaptation </a:t>
            </a:r>
            <a:r>
              <a:rPr lang="it-IT" sz="2700" b="1" dirty="0" err="1" smtClean="0">
                <a:solidFill>
                  <a:srgbClr val="FF0000"/>
                </a:solidFill>
                <a:latin typeface="Arial" charset="0"/>
                <a:ea typeface="Arial" charset="0"/>
                <a:cs typeface="Arial" charset="0"/>
              </a:rPr>
              <a:t>Strategy</a:t>
            </a:r>
            <a:endParaRPr lang="it-IT" sz="2700" b="1" dirty="0">
              <a:solidFill>
                <a:srgbClr val="FF0000"/>
              </a:solidFill>
              <a:latin typeface="Arial" charset="0"/>
              <a:ea typeface="Arial" charset="0"/>
              <a:cs typeface="Arial" charset="0"/>
            </a:endParaRPr>
          </a:p>
        </p:txBody>
      </p:sp>
      <p:sp>
        <p:nvSpPr>
          <p:cNvPr id="3" name="Title 2"/>
          <p:cNvSpPr>
            <a:spLocks noGrp="1"/>
          </p:cNvSpPr>
          <p:nvPr>
            <p:ph type="title"/>
          </p:nvPr>
        </p:nvSpPr>
        <p:spPr/>
        <p:txBody>
          <a:bodyPr/>
          <a:lstStyle/>
          <a:p>
            <a:r>
              <a:rPr lang="en-US" dirty="0"/>
              <a:t>THE NATIONAL ADAPTATION STRATEGY PROJECT / </a:t>
            </a:r>
            <a:r>
              <a:rPr lang="en-US" dirty="0" smtClean="0"/>
              <a:t>STRATEGIC DOCUMENT</a:t>
            </a:r>
            <a:endParaRPr lang="en-US" dirty="0"/>
          </a:p>
        </p:txBody>
      </p:sp>
      <p:sp>
        <p:nvSpPr>
          <p:cNvPr id="2" name="Slide Number Placeholder 1"/>
          <p:cNvSpPr>
            <a:spLocks noGrp="1"/>
          </p:cNvSpPr>
          <p:nvPr>
            <p:ph type="sldNum" idx="12"/>
          </p:nvPr>
        </p:nvSpPr>
        <p:spPr/>
        <p:txBody>
          <a:bodyPr/>
          <a:lstStyle/>
          <a:p>
            <a:fld id="{1451B0D2-A0A3-F74F-8C60-9F85782EBA0E}" type="slidenum">
              <a:rPr lang="it-IT" altLang="en-US" smtClean="0"/>
              <a:pPr/>
              <a:t>20</a:t>
            </a:fld>
            <a:endParaRPr lang="it-IT" altLang="en-US"/>
          </a:p>
        </p:txBody>
      </p:sp>
      <p:sp>
        <p:nvSpPr>
          <p:cNvPr id="5" name="Text Placeholder 4"/>
          <p:cNvSpPr>
            <a:spLocks noGrp="1"/>
          </p:cNvSpPr>
          <p:nvPr>
            <p:ph type="body" idx="1"/>
          </p:nvPr>
        </p:nvSpPr>
        <p:spPr>
          <a:xfrm>
            <a:off x="457201" y="1431236"/>
            <a:ext cx="6221896" cy="2965414"/>
          </a:xfrm>
        </p:spPr>
        <p:txBody>
          <a:bodyPr/>
          <a:lstStyle/>
          <a:p>
            <a:pPr>
              <a:buNone/>
            </a:pPr>
            <a:r>
              <a:rPr lang="en-US" b="1" dirty="0" smtClean="0"/>
              <a:t>Contains and </a:t>
            </a:r>
            <a:r>
              <a:rPr lang="en-US" b="1" dirty="0" err="1" smtClean="0"/>
              <a:t>summarises</a:t>
            </a:r>
            <a:r>
              <a:rPr lang="en-US" b="1" dirty="0" smtClean="0"/>
              <a:t> the 3 background documents:</a:t>
            </a:r>
          </a:p>
          <a:p>
            <a:pPr marL="285750" indent="-285750"/>
            <a:r>
              <a:rPr lang="en-US" dirty="0" smtClean="0"/>
              <a:t>General objectives and principles for adaptation</a:t>
            </a:r>
          </a:p>
          <a:p>
            <a:pPr marL="285750" indent="-285750"/>
            <a:r>
              <a:rPr lang="en-US" dirty="0" smtClean="0"/>
              <a:t>European context on adaptation</a:t>
            </a:r>
          </a:p>
          <a:p>
            <a:pPr marL="285750" indent="-285750"/>
            <a:r>
              <a:rPr lang="en-US" b="1" dirty="0" smtClean="0">
                <a:solidFill>
                  <a:srgbClr val="00B050"/>
                </a:solidFill>
              </a:rPr>
              <a:t>Sectoral issues: key messages on existing impacts and vulnerability, and adaptation actions, (cost-benefit analysis)</a:t>
            </a:r>
          </a:p>
          <a:p>
            <a:pPr marL="285750" indent="-285750"/>
            <a:r>
              <a:rPr lang="en-US" b="1" dirty="0" smtClean="0">
                <a:solidFill>
                  <a:srgbClr val="00B050"/>
                </a:solidFill>
              </a:rPr>
              <a:t>Cross-sectoral issues</a:t>
            </a:r>
          </a:p>
          <a:p>
            <a:pPr marL="285750" indent="-285750"/>
            <a:r>
              <a:rPr lang="en-US" b="1" dirty="0" smtClean="0">
                <a:solidFill>
                  <a:srgbClr val="00B050"/>
                </a:solidFill>
              </a:rPr>
              <a:t>Conclusions and outlook</a:t>
            </a:r>
          </a:p>
          <a:p>
            <a:pPr marL="285750" indent="-285750"/>
            <a:r>
              <a:rPr lang="en-US" dirty="0" smtClean="0"/>
              <a:t>Glossary</a:t>
            </a:r>
          </a:p>
          <a:p>
            <a:pPr marL="285750" indent="-285750"/>
            <a:r>
              <a:rPr lang="en-US" dirty="0" smtClean="0"/>
              <a:t>Attachments:</a:t>
            </a:r>
          </a:p>
          <a:p>
            <a:pPr marL="285750" lvl="1" indent="-285750"/>
            <a:r>
              <a:rPr lang="en-US" dirty="0" smtClean="0"/>
              <a:t>List of relevant EU legislation (directives, regulations)</a:t>
            </a:r>
          </a:p>
          <a:p>
            <a:pPr marL="285750" lvl="1" indent="-285750"/>
            <a:r>
              <a:rPr lang="en-US" dirty="0" smtClean="0"/>
              <a:t>Summary of analysis of EU Adaptation Strategy and lessons learnt from other countries</a:t>
            </a:r>
          </a:p>
          <a:p>
            <a:pPr marL="285750" lvl="1" indent="-285750"/>
            <a:r>
              <a:rPr lang="en-US" b="1" dirty="0" smtClean="0">
                <a:solidFill>
                  <a:srgbClr val="00B050"/>
                </a:solidFill>
              </a:rPr>
              <a:t>Long list of proposed adaptation actions</a:t>
            </a:r>
          </a:p>
          <a:p>
            <a:pPr marL="285750" lvl="1" indent="-285750"/>
            <a:endParaRPr lang="en-US" dirty="0" smtClean="0"/>
          </a:p>
        </p:txBody>
      </p:sp>
      <p:pic>
        <p:nvPicPr>
          <p:cNvPr id="4" name="Picture 3"/>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6848731" y="1391233"/>
            <a:ext cx="1741827" cy="24649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6679097" y="4086133"/>
            <a:ext cx="2334293" cy="307777"/>
          </a:xfrm>
          <a:prstGeom prst="rect">
            <a:avLst/>
          </a:prstGeom>
          <a:noFill/>
        </p:spPr>
        <p:txBody>
          <a:bodyPr wrap="none" rtlCol="0">
            <a:spAutoFit/>
          </a:bodyPr>
          <a:lstStyle/>
          <a:p>
            <a:r>
              <a:rPr lang="en-US" dirty="0" smtClean="0"/>
              <a:t>Available online (in IT only)</a:t>
            </a:r>
            <a:endParaRPr lang="en-US" dirty="0"/>
          </a:p>
        </p:txBody>
      </p:sp>
    </p:spTree>
    <p:extLst>
      <p:ext uri="{BB962C8B-B14F-4D97-AF65-F5344CB8AC3E}">
        <p14:creationId xmlns:p14="http://schemas.microsoft.com/office/powerpoint/2010/main" val="8007619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p:cNvSpPr/>
          <p:nvPr/>
        </p:nvSpPr>
        <p:spPr>
          <a:xfrm>
            <a:off x="1143000" y="0"/>
            <a:ext cx="6858000" cy="141685"/>
          </a:xfrm>
          <a:prstGeom prst="rect">
            <a:avLst/>
          </a:prstGeom>
          <a:solidFill>
            <a:srgbClr val="1A60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1050">
              <a:solidFill>
                <a:srgbClr val="FFFFFF"/>
              </a:solidFill>
              <a:ea typeface="MS PGothic" charset="0"/>
              <a:cs typeface="MS PGothic" charset="0"/>
            </a:endParaRPr>
          </a:p>
        </p:txBody>
      </p:sp>
      <p:sp>
        <p:nvSpPr>
          <p:cNvPr id="31751" name="Segnaposto contenuto 16"/>
          <p:cNvSpPr>
            <a:spLocks noGrp="1"/>
          </p:cNvSpPr>
          <p:nvPr>
            <p:ph type="body" idx="1"/>
          </p:nvPr>
        </p:nvSpPr>
        <p:spPr>
          <a:xfrm>
            <a:off x="381466" y="1109318"/>
            <a:ext cx="4695635" cy="2938082"/>
          </a:xfrm>
        </p:spPr>
        <p:txBody>
          <a:bodyPr/>
          <a:lstStyle/>
          <a:p>
            <a:pPr marL="385763" indent="-385763">
              <a:lnSpc>
                <a:spcPct val="80000"/>
              </a:lnSpc>
              <a:buFont typeface="Calibri" charset="0"/>
              <a:buAutoNum type="arabicPeriod"/>
            </a:pPr>
            <a:r>
              <a:rPr lang="en-GB" altLang="en-US" sz="1500" b="1" dirty="0"/>
              <a:t>WATER RESOURCES </a:t>
            </a:r>
            <a:r>
              <a:rPr lang="en-GB" altLang="en-US" sz="1500" dirty="0"/>
              <a:t>(quantity and quality)</a:t>
            </a:r>
          </a:p>
          <a:p>
            <a:pPr marL="385763" indent="-385763">
              <a:lnSpc>
                <a:spcPct val="80000"/>
              </a:lnSpc>
              <a:buFont typeface="Calibri" charset="0"/>
              <a:buAutoNum type="arabicPeriod"/>
            </a:pPr>
            <a:endParaRPr lang="en-GB" altLang="en-US" sz="525" dirty="0"/>
          </a:p>
          <a:p>
            <a:pPr marL="385763" indent="-385763">
              <a:lnSpc>
                <a:spcPct val="80000"/>
              </a:lnSpc>
              <a:buFont typeface="Calibri" charset="0"/>
              <a:buAutoNum type="arabicPeriod"/>
            </a:pPr>
            <a:r>
              <a:rPr lang="en-GB" altLang="en-US" sz="1500" b="1" dirty="0"/>
              <a:t>DESERTIFICATION, SOIL DEGRADATION and </a:t>
            </a:r>
            <a:r>
              <a:rPr lang="en-GB" altLang="en-US" sz="1500" b="1" dirty="0" smtClean="0"/>
              <a:t>DROUGHT</a:t>
            </a:r>
            <a:endParaRPr lang="en-GB" altLang="en-US" sz="1500" b="1" dirty="0"/>
          </a:p>
          <a:p>
            <a:pPr marL="385763" indent="-385763">
              <a:lnSpc>
                <a:spcPct val="80000"/>
              </a:lnSpc>
              <a:buFont typeface="Calibri" charset="0"/>
              <a:buAutoNum type="arabicPeriod"/>
            </a:pPr>
            <a:endParaRPr lang="en-GB" altLang="en-US" sz="525" b="1" dirty="0">
              <a:solidFill>
                <a:srgbClr val="0066CC"/>
              </a:solidFill>
            </a:endParaRPr>
          </a:p>
          <a:p>
            <a:pPr marL="385763" indent="-385763">
              <a:lnSpc>
                <a:spcPct val="80000"/>
              </a:lnSpc>
              <a:buFont typeface="Calibri" charset="0"/>
              <a:buAutoNum type="arabicPeriod"/>
            </a:pPr>
            <a:r>
              <a:rPr lang="en-GB" altLang="en-US" sz="1500" b="1" dirty="0" smtClean="0"/>
              <a:t>HYDRO-GEOLOGICAL RISK</a:t>
            </a:r>
            <a:r>
              <a:rPr lang="en-GB" altLang="en-US" sz="1500" b="1" dirty="0" smtClean="0">
                <a:solidFill>
                  <a:srgbClr val="FF0000"/>
                </a:solidFill>
              </a:rPr>
              <a:t>*</a:t>
            </a:r>
          </a:p>
          <a:p>
            <a:pPr marL="385763" indent="-385763">
              <a:lnSpc>
                <a:spcPct val="80000"/>
              </a:lnSpc>
              <a:buFont typeface="Calibri" charset="0"/>
              <a:buAutoNum type="arabicPeriod"/>
            </a:pPr>
            <a:endParaRPr lang="en-GB" altLang="en-US" sz="525" b="1" dirty="0"/>
          </a:p>
          <a:p>
            <a:pPr marL="385763" indent="-385763">
              <a:lnSpc>
                <a:spcPct val="80000"/>
              </a:lnSpc>
              <a:buFont typeface="Calibri" charset="0"/>
              <a:buAutoNum type="arabicPeriod"/>
            </a:pPr>
            <a:r>
              <a:rPr lang="en-GB" altLang="en-US" sz="1500" b="1" dirty="0"/>
              <a:t>BIODIVERSITY and ECOSYSTEMS</a:t>
            </a:r>
            <a:r>
              <a:rPr lang="en-GB" altLang="en-US" sz="1500" dirty="0"/>
              <a:t>:</a:t>
            </a:r>
          </a:p>
          <a:p>
            <a:pPr marL="550069" lvl="1" indent="-183356">
              <a:buFont typeface="Arial" charset="0"/>
              <a:buChar char="•"/>
            </a:pPr>
            <a:r>
              <a:rPr lang="en-GB" altLang="en-US" sz="1350" i="1" dirty="0"/>
              <a:t>Terrestrial ecosystems </a:t>
            </a:r>
            <a:endParaRPr lang="it-IT" altLang="en-US" sz="1350" i="1" dirty="0">
              <a:ea typeface="Times New Roman" charset="0"/>
              <a:cs typeface="Times New Roman" charset="0"/>
            </a:endParaRPr>
          </a:p>
          <a:p>
            <a:pPr marL="550069" lvl="1" indent="-183356">
              <a:buFont typeface="Arial" charset="0"/>
              <a:buChar char="•"/>
            </a:pPr>
            <a:r>
              <a:rPr lang="en-GB" altLang="en-US" sz="1350" i="1" dirty="0"/>
              <a:t>Marine ecosystems </a:t>
            </a:r>
            <a:endParaRPr lang="it-IT" altLang="en-US" sz="1350" i="1" dirty="0">
              <a:ea typeface="Times New Roman" charset="0"/>
              <a:cs typeface="Times New Roman" charset="0"/>
            </a:endParaRPr>
          </a:p>
          <a:p>
            <a:pPr marL="550069" lvl="1" indent="-183356">
              <a:buFont typeface="Arial" charset="0"/>
              <a:buChar char="•"/>
            </a:pPr>
            <a:r>
              <a:rPr lang="en-GB" altLang="en-US" sz="1350" i="1" dirty="0"/>
              <a:t>Inland water ecosystems and transition ecosystems </a:t>
            </a:r>
            <a:endParaRPr lang="en-GB" altLang="en-US" sz="1350" b="1" i="1" dirty="0"/>
          </a:p>
          <a:p>
            <a:pPr marL="385763" indent="-385763">
              <a:lnSpc>
                <a:spcPct val="80000"/>
              </a:lnSpc>
              <a:buFont typeface="Calibri" charset="0"/>
              <a:buAutoNum type="arabicPeriod" startAt="5"/>
            </a:pPr>
            <a:r>
              <a:rPr lang="en-GB" altLang="en-US" sz="1500" b="1" dirty="0"/>
              <a:t>HEALTH</a:t>
            </a:r>
          </a:p>
          <a:p>
            <a:pPr marL="385763" indent="-385763">
              <a:lnSpc>
                <a:spcPct val="80000"/>
              </a:lnSpc>
              <a:buFont typeface="Calibri" charset="0"/>
              <a:buAutoNum type="arabicPeriod" startAt="5"/>
            </a:pPr>
            <a:endParaRPr lang="en-GB" altLang="en-US" sz="600" b="1" dirty="0"/>
          </a:p>
          <a:p>
            <a:pPr marL="385763" indent="-385763">
              <a:lnSpc>
                <a:spcPct val="80000"/>
              </a:lnSpc>
              <a:buFont typeface="Calibri" charset="0"/>
              <a:buAutoNum type="arabicPeriod" startAt="5"/>
            </a:pPr>
            <a:r>
              <a:rPr lang="en-GB" altLang="en-US" sz="1500" b="1" dirty="0"/>
              <a:t>FORESTRY</a:t>
            </a:r>
          </a:p>
          <a:p>
            <a:pPr marL="385763" indent="-385763">
              <a:lnSpc>
                <a:spcPct val="80000"/>
              </a:lnSpc>
              <a:buFont typeface="Calibri" charset="0"/>
              <a:buAutoNum type="arabicPeriod" startAt="5"/>
            </a:pPr>
            <a:endParaRPr lang="en-GB" altLang="en-US" sz="600" b="1" dirty="0"/>
          </a:p>
          <a:p>
            <a:pPr marL="385763" indent="-385763">
              <a:lnSpc>
                <a:spcPct val="80000"/>
              </a:lnSpc>
              <a:buFont typeface="Calibri" charset="0"/>
              <a:buAutoNum type="arabicPeriod" startAt="5"/>
            </a:pPr>
            <a:r>
              <a:rPr lang="en-GB" altLang="en-US" sz="1500" b="1" dirty="0" smtClean="0"/>
              <a:t>AGRICULTURE</a:t>
            </a:r>
            <a:r>
              <a:rPr lang="en-GB" altLang="en-US" sz="1500" b="1" dirty="0" smtClean="0">
                <a:solidFill>
                  <a:srgbClr val="FF0000"/>
                </a:solidFill>
              </a:rPr>
              <a:t>*</a:t>
            </a:r>
            <a:r>
              <a:rPr lang="en-GB" altLang="en-US" sz="1500" b="1" dirty="0" smtClean="0"/>
              <a:t>, AQUACULTURE</a:t>
            </a:r>
            <a:r>
              <a:rPr lang="en-GB" altLang="en-US" sz="1500" b="1" dirty="0"/>
              <a:t>, </a:t>
            </a:r>
            <a:r>
              <a:rPr lang="en-GB" altLang="en-US" sz="1500" b="1" dirty="0" smtClean="0"/>
              <a:t>FISHERIES</a:t>
            </a:r>
            <a:r>
              <a:rPr lang="en-GB" altLang="en-US" sz="1500" b="1" dirty="0" smtClean="0">
                <a:solidFill>
                  <a:srgbClr val="FF0000"/>
                </a:solidFill>
              </a:rPr>
              <a:t>*</a:t>
            </a:r>
            <a:r>
              <a:rPr lang="en-GB" altLang="en-US" sz="1500" b="1" dirty="0" smtClean="0"/>
              <a:t>:</a:t>
            </a:r>
            <a:endParaRPr lang="en-GB" altLang="en-US" sz="1500" b="1" dirty="0"/>
          </a:p>
          <a:p>
            <a:pPr marL="550069" lvl="1" indent="-183356">
              <a:buFont typeface="Arial" charset="0"/>
              <a:buChar char="•"/>
            </a:pPr>
            <a:r>
              <a:rPr lang="en-GB" altLang="en-US" sz="1350" i="1" dirty="0"/>
              <a:t>Agriculture and Food Production </a:t>
            </a:r>
          </a:p>
          <a:p>
            <a:pPr marL="550069" lvl="1" indent="-183356">
              <a:buFont typeface="Arial" charset="0"/>
              <a:buChar char="•"/>
            </a:pPr>
            <a:r>
              <a:rPr lang="en-GB" altLang="en-US" sz="1350" i="1" dirty="0"/>
              <a:t>Marine </a:t>
            </a:r>
            <a:r>
              <a:rPr lang="en-GB" altLang="en-US" sz="1350" i="1" dirty="0" smtClean="0"/>
              <a:t>Fisheries</a:t>
            </a:r>
            <a:endParaRPr lang="en-GB" altLang="en-US" sz="1350" i="1" dirty="0"/>
          </a:p>
          <a:p>
            <a:pPr marL="550069" lvl="1" indent="-183356">
              <a:buFont typeface="Arial" charset="0"/>
              <a:buChar char="•"/>
            </a:pPr>
            <a:r>
              <a:rPr lang="en-GB" altLang="en-US" sz="1350" i="1" dirty="0"/>
              <a:t>Aquaculture</a:t>
            </a:r>
          </a:p>
          <a:p>
            <a:pPr marL="385763" indent="-385763">
              <a:lnSpc>
                <a:spcPct val="80000"/>
              </a:lnSpc>
            </a:pPr>
            <a:endParaRPr lang="it-IT" altLang="en-US" sz="1050" dirty="0"/>
          </a:p>
        </p:txBody>
      </p:sp>
      <p:sp>
        <p:nvSpPr>
          <p:cNvPr id="31752" name="Segnaposto contenuto 18"/>
          <p:cNvSpPr>
            <a:spLocks noGrp="1"/>
          </p:cNvSpPr>
          <p:nvPr>
            <p:ph sz="half" idx="4294967295"/>
          </p:nvPr>
        </p:nvSpPr>
        <p:spPr>
          <a:xfrm>
            <a:off x="5077100" y="1109318"/>
            <a:ext cx="4066899" cy="3395663"/>
          </a:xfrm>
        </p:spPr>
        <p:txBody>
          <a:bodyPr/>
          <a:lstStyle/>
          <a:p>
            <a:pPr marL="385763" indent="-385763">
              <a:lnSpc>
                <a:spcPct val="80000"/>
              </a:lnSpc>
              <a:buFont typeface="Calibri" charset="0"/>
              <a:buAutoNum type="arabicPeriod" startAt="8"/>
            </a:pPr>
            <a:r>
              <a:rPr lang="en-GB" altLang="en-US" sz="1500" b="1" dirty="0"/>
              <a:t>ENERGY </a:t>
            </a:r>
            <a:r>
              <a:rPr lang="en-GB" altLang="en-US" sz="1500" dirty="0"/>
              <a:t>(production and consumption) </a:t>
            </a:r>
          </a:p>
          <a:p>
            <a:pPr marL="385763" indent="-385763">
              <a:lnSpc>
                <a:spcPct val="80000"/>
              </a:lnSpc>
              <a:buFont typeface="Calibri" charset="0"/>
              <a:buAutoNum type="arabicPeriod" startAt="8"/>
            </a:pPr>
            <a:endParaRPr lang="en-GB" altLang="en-US" sz="525" dirty="0"/>
          </a:p>
          <a:p>
            <a:pPr marL="385763" indent="-385763">
              <a:lnSpc>
                <a:spcPct val="80000"/>
              </a:lnSpc>
              <a:buFont typeface="Calibri" charset="0"/>
              <a:buAutoNum type="arabicPeriod" startAt="8"/>
            </a:pPr>
            <a:r>
              <a:rPr lang="en-GB" altLang="en-US" sz="1500" b="1" dirty="0"/>
              <a:t>COASTAL </a:t>
            </a:r>
            <a:r>
              <a:rPr lang="en-GB" altLang="en-US" sz="1500" b="1" dirty="0" smtClean="0"/>
              <a:t>ZONES</a:t>
            </a:r>
            <a:r>
              <a:rPr lang="en-GB" altLang="en-US" sz="1500" b="1" dirty="0" smtClean="0">
                <a:solidFill>
                  <a:srgbClr val="FF0000"/>
                </a:solidFill>
              </a:rPr>
              <a:t>*</a:t>
            </a:r>
            <a:endParaRPr lang="en-GB" altLang="en-US" sz="1500" b="1" dirty="0">
              <a:solidFill>
                <a:srgbClr val="FF0000"/>
              </a:solidFill>
            </a:endParaRPr>
          </a:p>
          <a:p>
            <a:pPr marL="385763" indent="-385763">
              <a:lnSpc>
                <a:spcPct val="80000"/>
              </a:lnSpc>
              <a:buFont typeface="Calibri" charset="0"/>
              <a:buAutoNum type="arabicPeriod" startAt="8"/>
            </a:pPr>
            <a:endParaRPr lang="en-GB" altLang="en-US" sz="525" b="1" dirty="0"/>
          </a:p>
          <a:p>
            <a:pPr marL="385763" indent="-385763">
              <a:lnSpc>
                <a:spcPct val="80000"/>
              </a:lnSpc>
              <a:buFont typeface="Calibri" charset="0"/>
              <a:buAutoNum type="arabicPeriod" startAt="8"/>
            </a:pPr>
            <a:r>
              <a:rPr lang="en-GB" altLang="en-US" sz="1500" b="1" dirty="0" smtClean="0"/>
              <a:t>TOURISM</a:t>
            </a:r>
            <a:r>
              <a:rPr lang="en-GB" altLang="en-US" sz="1500" b="1" dirty="0" smtClean="0">
                <a:solidFill>
                  <a:srgbClr val="FF0000"/>
                </a:solidFill>
              </a:rPr>
              <a:t>*</a:t>
            </a:r>
            <a:endParaRPr lang="en-GB" altLang="en-US" sz="1500" b="1" dirty="0">
              <a:solidFill>
                <a:srgbClr val="FF0000"/>
              </a:solidFill>
            </a:endParaRPr>
          </a:p>
          <a:p>
            <a:pPr marL="385763" indent="-385763">
              <a:lnSpc>
                <a:spcPct val="80000"/>
              </a:lnSpc>
              <a:buFont typeface="Calibri" charset="0"/>
              <a:buAutoNum type="arabicPeriod" startAt="8"/>
            </a:pPr>
            <a:endParaRPr lang="en-GB" altLang="en-US" sz="525" b="1" dirty="0"/>
          </a:p>
          <a:p>
            <a:pPr marL="385763" indent="-385763">
              <a:lnSpc>
                <a:spcPct val="80000"/>
              </a:lnSpc>
              <a:buFont typeface="Calibri" charset="0"/>
              <a:buAutoNum type="arabicPeriod" startAt="8"/>
            </a:pPr>
            <a:r>
              <a:rPr lang="en-GB" altLang="en-US" sz="1500" b="1" dirty="0"/>
              <a:t>URBAN SETTLEMENTS </a:t>
            </a:r>
          </a:p>
          <a:p>
            <a:pPr marL="385763" indent="-385763">
              <a:lnSpc>
                <a:spcPct val="80000"/>
              </a:lnSpc>
              <a:buFont typeface="Calibri" charset="0"/>
              <a:buAutoNum type="arabicPeriod" startAt="8"/>
            </a:pPr>
            <a:endParaRPr lang="en-GB" altLang="en-US" sz="525" b="1" dirty="0"/>
          </a:p>
          <a:p>
            <a:pPr marL="385763" indent="-385763">
              <a:lnSpc>
                <a:spcPct val="80000"/>
              </a:lnSpc>
              <a:buFont typeface="Calibri" charset="0"/>
              <a:buAutoNum type="arabicPeriod" startAt="8"/>
            </a:pPr>
            <a:r>
              <a:rPr lang="en-GB" altLang="en-US" sz="1500" b="1" dirty="0"/>
              <a:t>CRITICAL INFRASTRUCTURE: </a:t>
            </a:r>
          </a:p>
          <a:p>
            <a:pPr marL="550069" lvl="1" indent="-183356">
              <a:lnSpc>
                <a:spcPct val="80000"/>
              </a:lnSpc>
              <a:buFont typeface="Arial" charset="0"/>
              <a:buChar char="•"/>
            </a:pPr>
            <a:r>
              <a:rPr lang="en-GB" altLang="en-US" sz="1350" i="1" dirty="0"/>
              <a:t>Cultural Heritage </a:t>
            </a:r>
          </a:p>
          <a:p>
            <a:pPr marL="550069" lvl="1" indent="-183356">
              <a:lnSpc>
                <a:spcPct val="80000"/>
              </a:lnSpc>
              <a:buFont typeface="Arial" charset="0"/>
              <a:buChar char="•"/>
            </a:pPr>
            <a:r>
              <a:rPr lang="en-GB" altLang="en-US" sz="1350" i="1" dirty="0"/>
              <a:t>Infrastructure for Transport</a:t>
            </a:r>
          </a:p>
          <a:p>
            <a:pPr marL="550069" lvl="1" indent="-183356">
              <a:lnSpc>
                <a:spcPct val="80000"/>
              </a:lnSpc>
              <a:buFont typeface="Arial" charset="0"/>
              <a:buChar char="•"/>
            </a:pPr>
            <a:r>
              <a:rPr lang="en-GB" altLang="en-US" sz="1350" i="1" dirty="0" smtClean="0"/>
              <a:t>Hazardous Industries and Infrastructure</a:t>
            </a:r>
            <a:endParaRPr lang="en-GB" altLang="en-US" sz="1350" i="1" dirty="0"/>
          </a:p>
          <a:p>
            <a:pPr marL="385763" indent="-385763">
              <a:lnSpc>
                <a:spcPct val="80000"/>
              </a:lnSpc>
            </a:pPr>
            <a:r>
              <a:rPr lang="en-GB" altLang="en-US" sz="1500" b="1" dirty="0"/>
              <a:t>13. 	SPECIAL CASE STUDIES: </a:t>
            </a:r>
          </a:p>
          <a:p>
            <a:pPr marL="550069" lvl="1" indent="-183356">
              <a:lnSpc>
                <a:spcPct val="80000"/>
              </a:lnSpc>
              <a:buFont typeface="Arial" charset="0"/>
              <a:buChar char="•"/>
            </a:pPr>
            <a:r>
              <a:rPr lang="en-GB" altLang="en-US" sz="1350" i="1" dirty="0"/>
              <a:t>Mountain Areas (Alps and Apennines) </a:t>
            </a:r>
          </a:p>
          <a:p>
            <a:pPr marL="550069" lvl="1" indent="-183356">
              <a:lnSpc>
                <a:spcPct val="80000"/>
              </a:lnSpc>
              <a:buFont typeface="Arial" charset="0"/>
              <a:buChar char="•"/>
            </a:pPr>
            <a:r>
              <a:rPr lang="it-IT" altLang="en-US" sz="1350" i="1" dirty="0"/>
              <a:t>Po River </a:t>
            </a:r>
            <a:r>
              <a:rPr lang="it-IT" altLang="en-US" sz="1350" i="1" dirty="0" err="1"/>
              <a:t>basin</a:t>
            </a:r>
            <a:r>
              <a:rPr lang="it-IT" altLang="en-US" sz="1350" i="1" dirty="0"/>
              <a:t> </a:t>
            </a:r>
          </a:p>
        </p:txBody>
      </p:sp>
      <p:sp>
        <p:nvSpPr>
          <p:cNvPr id="3" name="Slide Number Placeholder 2"/>
          <p:cNvSpPr>
            <a:spLocks noGrp="1"/>
          </p:cNvSpPr>
          <p:nvPr>
            <p:ph type="sldNum" idx="12"/>
          </p:nvPr>
        </p:nvSpPr>
        <p:spPr/>
        <p:txBody>
          <a:bodyPr/>
          <a:lstStyle/>
          <a:p>
            <a:pPr marL="0" lvl="0" indent="0">
              <a:spcBef>
                <a:spcPts val="0"/>
              </a:spcBef>
              <a:buClr>
                <a:schemeClr val="dk1"/>
              </a:buClr>
              <a:buSzPct val="25000"/>
              <a:buFont typeface="Arial"/>
              <a:buNone/>
            </a:pPr>
            <a:fld id="{00000000-1234-1234-1234-123412341234}" type="slidenum">
              <a:rPr lang="it" smtClean="0"/>
              <a:t>21</a:t>
            </a:fld>
            <a:endParaRPr lang="it"/>
          </a:p>
        </p:txBody>
      </p:sp>
      <p:sp>
        <p:nvSpPr>
          <p:cNvPr id="12" name="Title 1"/>
          <p:cNvSpPr>
            <a:spLocks noGrp="1"/>
          </p:cNvSpPr>
          <p:nvPr>
            <p:ph type="title"/>
          </p:nvPr>
        </p:nvSpPr>
        <p:spPr>
          <a:xfrm>
            <a:off x="457200" y="38100"/>
            <a:ext cx="8099699" cy="611699"/>
          </a:xfrm>
        </p:spPr>
        <p:txBody>
          <a:bodyPr/>
          <a:lstStyle/>
          <a:p>
            <a:r>
              <a:rPr lang="en-US" dirty="0"/>
              <a:t>THE NATIONAL ADAPTATION STRATEGY </a:t>
            </a:r>
            <a:r>
              <a:rPr lang="en-US" dirty="0" smtClean="0"/>
              <a:t>PROJECT / STRATEGIC DOCUMENT</a:t>
            </a:r>
            <a:endParaRPr lang="en-US" dirty="0"/>
          </a:p>
        </p:txBody>
      </p:sp>
      <p:sp>
        <p:nvSpPr>
          <p:cNvPr id="13" name="Rectangle 12"/>
          <p:cNvSpPr>
            <a:spLocks noChangeArrowheads="1"/>
          </p:cNvSpPr>
          <p:nvPr/>
        </p:nvSpPr>
        <p:spPr bwMode="auto">
          <a:xfrm>
            <a:off x="457200" y="687899"/>
            <a:ext cx="1454244" cy="507831"/>
          </a:xfrm>
          <a:prstGeom prst="rect">
            <a:avLst/>
          </a:prstGeom>
          <a:noFill/>
          <a:ln w="9525">
            <a:noFill/>
            <a:miter lim="800000"/>
            <a:headEnd/>
            <a:tailEnd/>
          </a:ln>
        </p:spPr>
        <p:txBody>
          <a:bodyPr wrap="none" anchor="ctr">
            <a:spAutoFit/>
          </a:bodyPr>
          <a:lstStyle>
            <a:lvl1pPr eaLnBrk="0" hangingPunct="0">
              <a:tabLst>
                <a:tab pos="906463" algn="l"/>
              </a:tabLst>
              <a:defRPr sz="2400">
                <a:solidFill>
                  <a:schemeClr val="tx1"/>
                </a:solidFill>
                <a:latin typeface="Arial" charset="0"/>
                <a:ea typeface="Arial" charset="0"/>
                <a:cs typeface="Arial" charset="0"/>
              </a:defRPr>
            </a:lvl1pPr>
            <a:lvl2pPr marL="37931725" indent="-37474525" eaLnBrk="0" hangingPunct="0">
              <a:tabLst>
                <a:tab pos="906463" algn="l"/>
              </a:tabLst>
              <a:defRPr sz="2400">
                <a:solidFill>
                  <a:schemeClr val="tx1"/>
                </a:solidFill>
                <a:latin typeface="Arial" charset="0"/>
                <a:ea typeface="Arial" charset="0"/>
                <a:cs typeface="Arial" charset="0"/>
              </a:defRPr>
            </a:lvl2pPr>
            <a:lvl3pPr eaLnBrk="0" hangingPunct="0">
              <a:tabLst>
                <a:tab pos="906463" algn="l"/>
              </a:tabLst>
              <a:defRPr sz="2400">
                <a:solidFill>
                  <a:schemeClr val="tx1"/>
                </a:solidFill>
                <a:latin typeface="Arial" charset="0"/>
                <a:ea typeface="Arial" charset="0"/>
                <a:cs typeface="Arial" charset="0"/>
              </a:defRPr>
            </a:lvl3pPr>
            <a:lvl4pPr eaLnBrk="0" hangingPunct="0">
              <a:tabLst>
                <a:tab pos="906463" algn="l"/>
              </a:tabLst>
              <a:defRPr sz="2400">
                <a:solidFill>
                  <a:schemeClr val="tx1"/>
                </a:solidFill>
                <a:latin typeface="Arial" charset="0"/>
                <a:ea typeface="Arial" charset="0"/>
                <a:cs typeface="Arial" charset="0"/>
              </a:defRPr>
            </a:lvl4pPr>
            <a:lvl5pPr eaLnBrk="0" hangingPunct="0">
              <a:tabLst>
                <a:tab pos="906463" algn="l"/>
              </a:tabLst>
              <a:defRPr sz="2400">
                <a:solidFill>
                  <a:schemeClr val="tx1"/>
                </a:solidFill>
                <a:latin typeface="Arial" charset="0"/>
                <a:ea typeface="Arial" charset="0"/>
                <a:cs typeface="Arial" charset="0"/>
              </a:defRPr>
            </a:lvl5pPr>
            <a:lvl6pPr marL="457200" eaLnBrk="0" fontAlgn="base" hangingPunct="0">
              <a:spcBef>
                <a:spcPct val="0"/>
              </a:spcBef>
              <a:spcAft>
                <a:spcPct val="0"/>
              </a:spcAft>
              <a:tabLst>
                <a:tab pos="906463" algn="l"/>
              </a:tabLst>
              <a:defRPr sz="2400">
                <a:solidFill>
                  <a:schemeClr val="tx1"/>
                </a:solidFill>
                <a:latin typeface="Arial" charset="0"/>
                <a:ea typeface="Arial" charset="0"/>
                <a:cs typeface="Arial" charset="0"/>
              </a:defRPr>
            </a:lvl6pPr>
            <a:lvl7pPr marL="914400" eaLnBrk="0" fontAlgn="base" hangingPunct="0">
              <a:spcBef>
                <a:spcPct val="0"/>
              </a:spcBef>
              <a:spcAft>
                <a:spcPct val="0"/>
              </a:spcAft>
              <a:tabLst>
                <a:tab pos="906463" algn="l"/>
              </a:tabLst>
              <a:defRPr sz="2400">
                <a:solidFill>
                  <a:schemeClr val="tx1"/>
                </a:solidFill>
                <a:latin typeface="Arial" charset="0"/>
                <a:ea typeface="Arial" charset="0"/>
                <a:cs typeface="Arial" charset="0"/>
              </a:defRPr>
            </a:lvl7pPr>
            <a:lvl8pPr marL="1371600" eaLnBrk="0" fontAlgn="base" hangingPunct="0">
              <a:spcBef>
                <a:spcPct val="0"/>
              </a:spcBef>
              <a:spcAft>
                <a:spcPct val="0"/>
              </a:spcAft>
              <a:tabLst>
                <a:tab pos="906463" algn="l"/>
              </a:tabLst>
              <a:defRPr sz="2400">
                <a:solidFill>
                  <a:schemeClr val="tx1"/>
                </a:solidFill>
                <a:latin typeface="Arial" charset="0"/>
                <a:ea typeface="Arial" charset="0"/>
                <a:cs typeface="Arial" charset="0"/>
              </a:defRPr>
            </a:lvl8pPr>
            <a:lvl9pPr marL="1828800" eaLnBrk="0" fontAlgn="base" hangingPunct="0">
              <a:spcBef>
                <a:spcPct val="0"/>
              </a:spcBef>
              <a:spcAft>
                <a:spcPct val="0"/>
              </a:spcAft>
              <a:tabLst>
                <a:tab pos="906463" algn="l"/>
              </a:tabLst>
              <a:defRPr sz="2400">
                <a:solidFill>
                  <a:schemeClr val="tx1"/>
                </a:solidFill>
                <a:latin typeface="Arial" charset="0"/>
                <a:ea typeface="Arial" charset="0"/>
                <a:cs typeface="Arial" charset="0"/>
              </a:defRPr>
            </a:lvl9pPr>
          </a:lstStyle>
          <a:p>
            <a:pPr algn="ctr" eaLnBrk="1" hangingPunct="1"/>
            <a:r>
              <a:rPr lang="it-IT" altLang="en-US" sz="2700" b="1" dirty="0" err="1" smtClean="0">
                <a:solidFill>
                  <a:srgbClr val="00B0F0"/>
                </a:solidFill>
              </a:rPr>
              <a:t>Sectors</a:t>
            </a:r>
            <a:endParaRPr lang="it-IT" altLang="en-US" sz="2700" b="1" dirty="0">
              <a:solidFill>
                <a:srgbClr val="00B0F0"/>
              </a:solidFill>
            </a:endParaRPr>
          </a:p>
        </p:txBody>
      </p:sp>
      <p:sp>
        <p:nvSpPr>
          <p:cNvPr id="4" name="TextBox 3"/>
          <p:cNvSpPr txBox="1"/>
          <p:nvPr/>
        </p:nvSpPr>
        <p:spPr>
          <a:xfrm>
            <a:off x="4864032" y="747784"/>
            <a:ext cx="3996607" cy="261610"/>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1100" i="1" dirty="0" smtClean="0">
                <a:solidFill>
                  <a:srgbClr val="FF0000"/>
                </a:solidFill>
              </a:rPr>
              <a:t>Sectors where cost estimates are available are marked with </a:t>
            </a:r>
            <a:r>
              <a:rPr lang="en-US" sz="1100" b="1" i="1" dirty="0" smtClean="0">
                <a:solidFill>
                  <a:srgbClr val="FF0000"/>
                </a:solidFill>
              </a:rPr>
              <a:t>*</a:t>
            </a:r>
            <a:endParaRPr lang="en-US" sz="1100" b="1" i="1" dirty="0">
              <a:solidFill>
                <a:srgbClr val="FF0000"/>
              </a:solidFill>
            </a:endParaRPr>
          </a:p>
        </p:txBody>
      </p:sp>
    </p:spTree>
    <p:extLst>
      <p:ext uri="{BB962C8B-B14F-4D97-AF65-F5344CB8AC3E}">
        <p14:creationId xmlns:p14="http://schemas.microsoft.com/office/powerpoint/2010/main" val="13034128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p:cNvSpPr/>
          <p:nvPr/>
        </p:nvSpPr>
        <p:spPr>
          <a:xfrm>
            <a:off x="1143000" y="0"/>
            <a:ext cx="6858000" cy="141685"/>
          </a:xfrm>
          <a:prstGeom prst="rect">
            <a:avLst/>
          </a:prstGeom>
          <a:solidFill>
            <a:srgbClr val="1A60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1050">
              <a:solidFill>
                <a:srgbClr val="FFFFFF"/>
              </a:solidFill>
              <a:ea typeface="MS PGothic" charset="0"/>
              <a:cs typeface="MS PGothic" charset="0"/>
            </a:endParaRPr>
          </a:p>
        </p:txBody>
      </p:sp>
      <p:sp>
        <p:nvSpPr>
          <p:cNvPr id="3" name="Slide Number Placeholder 2"/>
          <p:cNvSpPr>
            <a:spLocks noGrp="1"/>
          </p:cNvSpPr>
          <p:nvPr>
            <p:ph type="sldNum" idx="12"/>
          </p:nvPr>
        </p:nvSpPr>
        <p:spPr/>
        <p:txBody>
          <a:bodyPr/>
          <a:lstStyle/>
          <a:p>
            <a:pPr marL="0" lvl="0" indent="0">
              <a:spcBef>
                <a:spcPts val="0"/>
              </a:spcBef>
              <a:buClr>
                <a:schemeClr val="dk1"/>
              </a:buClr>
              <a:buSzPct val="25000"/>
              <a:buFont typeface="Arial"/>
              <a:buNone/>
            </a:pPr>
            <a:fld id="{00000000-1234-1234-1234-123412341234}" type="slidenum">
              <a:rPr lang="it" smtClean="0"/>
              <a:t>22</a:t>
            </a:fld>
            <a:endParaRPr lang="it"/>
          </a:p>
        </p:txBody>
      </p:sp>
      <p:sp>
        <p:nvSpPr>
          <p:cNvPr id="12" name="Title 1"/>
          <p:cNvSpPr>
            <a:spLocks noGrp="1"/>
          </p:cNvSpPr>
          <p:nvPr>
            <p:ph type="title"/>
          </p:nvPr>
        </p:nvSpPr>
        <p:spPr>
          <a:xfrm>
            <a:off x="457200" y="38100"/>
            <a:ext cx="8099699" cy="611699"/>
          </a:xfrm>
        </p:spPr>
        <p:txBody>
          <a:bodyPr/>
          <a:lstStyle/>
          <a:p>
            <a:r>
              <a:rPr lang="en-US" dirty="0"/>
              <a:t>THE NATIONAL ADAPTATION STRATEGY </a:t>
            </a:r>
            <a:r>
              <a:rPr lang="en-US" dirty="0" smtClean="0"/>
              <a:t>PROJECT / STRATEGIC DOCUMENT</a:t>
            </a:r>
            <a:endParaRPr lang="en-US" dirty="0"/>
          </a:p>
        </p:txBody>
      </p:sp>
      <p:sp>
        <p:nvSpPr>
          <p:cNvPr id="13" name="Rectangle 12"/>
          <p:cNvSpPr>
            <a:spLocks noChangeArrowheads="1"/>
          </p:cNvSpPr>
          <p:nvPr/>
        </p:nvSpPr>
        <p:spPr bwMode="auto">
          <a:xfrm>
            <a:off x="457200" y="687899"/>
            <a:ext cx="1454244" cy="507831"/>
          </a:xfrm>
          <a:prstGeom prst="rect">
            <a:avLst/>
          </a:prstGeom>
          <a:noFill/>
          <a:ln w="9525">
            <a:noFill/>
            <a:miter lim="800000"/>
            <a:headEnd/>
            <a:tailEnd/>
          </a:ln>
        </p:spPr>
        <p:txBody>
          <a:bodyPr wrap="none" anchor="ctr">
            <a:spAutoFit/>
          </a:bodyPr>
          <a:lstStyle>
            <a:lvl1pPr eaLnBrk="0" hangingPunct="0">
              <a:tabLst>
                <a:tab pos="906463" algn="l"/>
              </a:tabLst>
              <a:defRPr sz="2400">
                <a:solidFill>
                  <a:schemeClr val="tx1"/>
                </a:solidFill>
                <a:latin typeface="Arial" charset="0"/>
                <a:ea typeface="Arial" charset="0"/>
                <a:cs typeface="Arial" charset="0"/>
              </a:defRPr>
            </a:lvl1pPr>
            <a:lvl2pPr marL="37931725" indent="-37474525" eaLnBrk="0" hangingPunct="0">
              <a:tabLst>
                <a:tab pos="906463" algn="l"/>
              </a:tabLst>
              <a:defRPr sz="2400">
                <a:solidFill>
                  <a:schemeClr val="tx1"/>
                </a:solidFill>
                <a:latin typeface="Arial" charset="0"/>
                <a:ea typeface="Arial" charset="0"/>
                <a:cs typeface="Arial" charset="0"/>
              </a:defRPr>
            </a:lvl2pPr>
            <a:lvl3pPr eaLnBrk="0" hangingPunct="0">
              <a:tabLst>
                <a:tab pos="906463" algn="l"/>
              </a:tabLst>
              <a:defRPr sz="2400">
                <a:solidFill>
                  <a:schemeClr val="tx1"/>
                </a:solidFill>
                <a:latin typeface="Arial" charset="0"/>
                <a:ea typeface="Arial" charset="0"/>
                <a:cs typeface="Arial" charset="0"/>
              </a:defRPr>
            </a:lvl3pPr>
            <a:lvl4pPr eaLnBrk="0" hangingPunct="0">
              <a:tabLst>
                <a:tab pos="906463" algn="l"/>
              </a:tabLst>
              <a:defRPr sz="2400">
                <a:solidFill>
                  <a:schemeClr val="tx1"/>
                </a:solidFill>
                <a:latin typeface="Arial" charset="0"/>
                <a:ea typeface="Arial" charset="0"/>
                <a:cs typeface="Arial" charset="0"/>
              </a:defRPr>
            </a:lvl4pPr>
            <a:lvl5pPr eaLnBrk="0" hangingPunct="0">
              <a:tabLst>
                <a:tab pos="906463" algn="l"/>
              </a:tabLst>
              <a:defRPr sz="2400">
                <a:solidFill>
                  <a:schemeClr val="tx1"/>
                </a:solidFill>
                <a:latin typeface="Arial" charset="0"/>
                <a:ea typeface="Arial" charset="0"/>
                <a:cs typeface="Arial" charset="0"/>
              </a:defRPr>
            </a:lvl5pPr>
            <a:lvl6pPr marL="457200" eaLnBrk="0" fontAlgn="base" hangingPunct="0">
              <a:spcBef>
                <a:spcPct val="0"/>
              </a:spcBef>
              <a:spcAft>
                <a:spcPct val="0"/>
              </a:spcAft>
              <a:tabLst>
                <a:tab pos="906463" algn="l"/>
              </a:tabLst>
              <a:defRPr sz="2400">
                <a:solidFill>
                  <a:schemeClr val="tx1"/>
                </a:solidFill>
                <a:latin typeface="Arial" charset="0"/>
                <a:ea typeface="Arial" charset="0"/>
                <a:cs typeface="Arial" charset="0"/>
              </a:defRPr>
            </a:lvl6pPr>
            <a:lvl7pPr marL="914400" eaLnBrk="0" fontAlgn="base" hangingPunct="0">
              <a:spcBef>
                <a:spcPct val="0"/>
              </a:spcBef>
              <a:spcAft>
                <a:spcPct val="0"/>
              </a:spcAft>
              <a:tabLst>
                <a:tab pos="906463" algn="l"/>
              </a:tabLst>
              <a:defRPr sz="2400">
                <a:solidFill>
                  <a:schemeClr val="tx1"/>
                </a:solidFill>
                <a:latin typeface="Arial" charset="0"/>
                <a:ea typeface="Arial" charset="0"/>
                <a:cs typeface="Arial" charset="0"/>
              </a:defRPr>
            </a:lvl7pPr>
            <a:lvl8pPr marL="1371600" eaLnBrk="0" fontAlgn="base" hangingPunct="0">
              <a:spcBef>
                <a:spcPct val="0"/>
              </a:spcBef>
              <a:spcAft>
                <a:spcPct val="0"/>
              </a:spcAft>
              <a:tabLst>
                <a:tab pos="906463" algn="l"/>
              </a:tabLst>
              <a:defRPr sz="2400">
                <a:solidFill>
                  <a:schemeClr val="tx1"/>
                </a:solidFill>
                <a:latin typeface="Arial" charset="0"/>
                <a:ea typeface="Arial" charset="0"/>
                <a:cs typeface="Arial" charset="0"/>
              </a:defRPr>
            </a:lvl8pPr>
            <a:lvl9pPr marL="1828800" eaLnBrk="0" fontAlgn="base" hangingPunct="0">
              <a:spcBef>
                <a:spcPct val="0"/>
              </a:spcBef>
              <a:spcAft>
                <a:spcPct val="0"/>
              </a:spcAft>
              <a:tabLst>
                <a:tab pos="906463" algn="l"/>
              </a:tabLst>
              <a:defRPr sz="2400">
                <a:solidFill>
                  <a:schemeClr val="tx1"/>
                </a:solidFill>
                <a:latin typeface="Arial" charset="0"/>
                <a:ea typeface="Arial" charset="0"/>
                <a:cs typeface="Arial" charset="0"/>
              </a:defRPr>
            </a:lvl9pPr>
          </a:lstStyle>
          <a:p>
            <a:pPr algn="ctr" eaLnBrk="1" hangingPunct="1"/>
            <a:r>
              <a:rPr lang="it-IT" altLang="en-US" sz="2700" b="1" dirty="0" err="1" smtClean="0">
                <a:solidFill>
                  <a:srgbClr val="00B0F0"/>
                </a:solidFill>
              </a:rPr>
              <a:t>Sectors</a:t>
            </a:r>
            <a:endParaRPr lang="it-IT" altLang="en-US" sz="2700" b="1" dirty="0">
              <a:solidFill>
                <a:srgbClr val="00B0F0"/>
              </a:solidFill>
            </a:endParaRPr>
          </a:p>
        </p:txBody>
      </p:sp>
      <p:sp>
        <p:nvSpPr>
          <p:cNvPr id="2" name="Text Placeholder 1"/>
          <p:cNvSpPr>
            <a:spLocks noGrp="1"/>
          </p:cNvSpPr>
          <p:nvPr>
            <p:ph type="body" idx="1"/>
          </p:nvPr>
        </p:nvSpPr>
        <p:spPr>
          <a:xfrm>
            <a:off x="457200" y="1200150"/>
            <a:ext cx="7991061" cy="3196500"/>
          </a:xfrm>
        </p:spPr>
        <p:txBody>
          <a:bodyPr/>
          <a:lstStyle/>
          <a:p>
            <a:pPr>
              <a:buNone/>
            </a:pPr>
            <a:r>
              <a:rPr lang="en-US" b="1" kern="1200" dirty="0">
                <a:solidFill>
                  <a:schemeClr val="tx1"/>
                </a:solidFill>
              </a:rPr>
              <a:t>Despite the lack of a NAS, adaptation was being implemented </a:t>
            </a:r>
            <a:r>
              <a:rPr lang="en-US" b="1" kern="1200" dirty="0" smtClean="0">
                <a:solidFill>
                  <a:schemeClr val="tx1"/>
                </a:solidFill>
              </a:rPr>
              <a:t>countrywide in relevant sectors </a:t>
            </a:r>
            <a:r>
              <a:rPr lang="en-US" b="1" kern="1200" dirty="0">
                <a:solidFill>
                  <a:schemeClr val="tx1"/>
                </a:solidFill>
              </a:rPr>
              <a:t>through </a:t>
            </a:r>
            <a:r>
              <a:rPr lang="en-US" b="1" kern="1200" dirty="0">
                <a:solidFill>
                  <a:srgbClr val="00B050"/>
                </a:solidFill>
              </a:rPr>
              <a:t>legislation, non-binding frameworks, monitoring and early-warning systems as well as practical </a:t>
            </a:r>
            <a:r>
              <a:rPr lang="en-US" b="1" kern="1200" dirty="0" smtClean="0">
                <a:solidFill>
                  <a:srgbClr val="00B050"/>
                </a:solidFill>
              </a:rPr>
              <a:t>measures</a:t>
            </a:r>
            <a:r>
              <a:rPr lang="en-US" b="1" kern="1200" dirty="0" smtClean="0">
                <a:solidFill>
                  <a:schemeClr val="tx1"/>
                </a:solidFill>
              </a:rPr>
              <a:t>.</a:t>
            </a:r>
          </a:p>
          <a:p>
            <a:pPr>
              <a:buNone/>
            </a:pPr>
            <a:endParaRPr lang="en-US" b="1" kern="1200" dirty="0">
              <a:solidFill>
                <a:schemeClr val="tx1"/>
              </a:solidFill>
            </a:endParaRPr>
          </a:p>
          <a:p>
            <a:pPr>
              <a:buNone/>
            </a:pPr>
            <a:r>
              <a:rPr lang="en-US" kern="1200" dirty="0">
                <a:solidFill>
                  <a:schemeClr val="tx1"/>
                </a:solidFill>
              </a:rPr>
              <a:t>Most relevant existing initiatives for </a:t>
            </a:r>
            <a:r>
              <a:rPr lang="en-US" kern="1200" dirty="0" smtClean="0">
                <a:solidFill>
                  <a:schemeClr val="tx1"/>
                </a:solidFill>
              </a:rPr>
              <a:t>adaptation </a:t>
            </a:r>
            <a:r>
              <a:rPr lang="en-US" b="1" kern="1200" dirty="0" smtClean="0">
                <a:solidFill>
                  <a:schemeClr val="tx1"/>
                </a:solidFill>
              </a:rPr>
              <a:t>were taken into consideration </a:t>
            </a:r>
            <a:r>
              <a:rPr lang="en-US" kern="1200" dirty="0" smtClean="0">
                <a:solidFill>
                  <a:schemeClr val="tx1"/>
                </a:solidFill>
              </a:rPr>
              <a:t>in the sectoral analysis, for example:</a:t>
            </a:r>
          </a:p>
          <a:p>
            <a:pPr>
              <a:buNone/>
            </a:pPr>
            <a:endParaRPr lang="en-US" kern="1200" dirty="0">
              <a:solidFill>
                <a:schemeClr val="tx1"/>
              </a:solidFill>
            </a:endParaRPr>
          </a:p>
          <a:p>
            <a:pPr marL="285750" indent="-285750"/>
            <a:r>
              <a:rPr lang="en-US" kern="1200" dirty="0">
                <a:solidFill>
                  <a:schemeClr val="tx1"/>
                </a:solidFill>
              </a:rPr>
              <a:t>National Biodiversity Strategy, National and Local Action </a:t>
            </a:r>
            <a:r>
              <a:rPr lang="en-US" kern="1200" dirty="0" err="1">
                <a:solidFill>
                  <a:schemeClr val="tx1"/>
                </a:solidFill>
              </a:rPr>
              <a:t>Programmes</a:t>
            </a:r>
            <a:r>
              <a:rPr lang="en-US" kern="1200" dirty="0">
                <a:solidFill>
                  <a:schemeClr val="tx1"/>
                </a:solidFill>
              </a:rPr>
              <a:t> to combat drought and desertification, White Paper on Rural Development and Climate Change</a:t>
            </a:r>
          </a:p>
          <a:p>
            <a:pPr marL="285750" indent="-285750"/>
            <a:r>
              <a:rPr lang="en-US" kern="1200" dirty="0">
                <a:solidFill>
                  <a:schemeClr val="tx1"/>
                </a:solidFill>
              </a:rPr>
              <a:t>Monitoring and surveillance systems for heat-waves (Civil Protection), vector-borne diseases and other infections (various regions)</a:t>
            </a:r>
          </a:p>
          <a:p>
            <a:pPr marL="285750" indent="-285750"/>
            <a:r>
              <a:rPr lang="en-US" kern="1200" dirty="0" smtClean="0">
                <a:solidFill>
                  <a:schemeClr val="tx1"/>
                </a:solidFill>
              </a:rPr>
              <a:t>Integrated coastal zone management </a:t>
            </a:r>
            <a:r>
              <a:rPr lang="en-US" kern="1200" dirty="0">
                <a:solidFill>
                  <a:schemeClr val="tx1"/>
                </a:solidFill>
              </a:rPr>
              <a:t>(various regions, Emilia-Romagna, Venice)</a:t>
            </a:r>
          </a:p>
          <a:p>
            <a:pPr marL="285750" indent="-285750"/>
            <a:r>
              <a:rPr lang="en-US" kern="1200" dirty="0">
                <a:solidFill>
                  <a:schemeClr val="tx1"/>
                </a:solidFill>
              </a:rPr>
              <a:t>Local adaptation plans (Ancona ACT, Genova province </a:t>
            </a:r>
            <a:r>
              <a:rPr lang="en-US" kern="1200" dirty="0" err="1">
                <a:solidFill>
                  <a:schemeClr val="tx1"/>
                </a:solidFill>
              </a:rPr>
              <a:t>GRaBS</a:t>
            </a:r>
            <a:r>
              <a:rPr lang="en-US" kern="1200" dirty="0">
                <a:solidFill>
                  <a:schemeClr val="tx1"/>
                </a:solidFill>
              </a:rPr>
              <a:t>, </a:t>
            </a:r>
            <a:r>
              <a:rPr lang="en-US" kern="1200" dirty="0" err="1">
                <a:solidFill>
                  <a:schemeClr val="tx1"/>
                </a:solidFill>
              </a:rPr>
              <a:t>Padova</a:t>
            </a:r>
            <a:r>
              <a:rPr lang="en-US" kern="1200" dirty="0">
                <a:solidFill>
                  <a:schemeClr val="tx1"/>
                </a:solidFill>
              </a:rPr>
              <a:t>, Alba), vulnerability assessment (Bologna </a:t>
            </a:r>
            <a:r>
              <a:rPr lang="en-US" kern="1200" dirty="0" err="1">
                <a:solidFill>
                  <a:schemeClr val="tx1"/>
                </a:solidFill>
              </a:rPr>
              <a:t>BlueAP</a:t>
            </a:r>
            <a:r>
              <a:rPr lang="en-US" kern="1200" dirty="0">
                <a:solidFill>
                  <a:schemeClr val="tx1"/>
                </a:solidFill>
              </a:rPr>
              <a:t>), regional adaptation </a:t>
            </a:r>
            <a:r>
              <a:rPr lang="en-US" kern="1200" dirty="0" smtClean="0">
                <a:solidFill>
                  <a:schemeClr val="tx1"/>
                </a:solidFill>
              </a:rPr>
              <a:t>strategies </a:t>
            </a:r>
            <a:r>
              <a:rPr lang="en-US" kern="1200" dirty="0">
                <a:solidFill>
                  <a:schemeClr val="tx1"/>
                </a:solidFill>
              </a:rPr>
              <a:t>(Lombardy)</a:t>
            </a:r>
            <a:endParaRPr lang="en-US" dirty="0"/>
          </a:p>
          <a:p>
            <a:endParaRPr lang="en-US" dirty="0"/>
          </a:p>
        </p:txBody>
      </p:sp>
    </p:spTree>
    <p:extLst>
      <p:ext uri="{BB962C8B-B14F-4D97-AF65-F5344CB8AC3E}">
        <p14:creationId xmlns:p14="http://schemas.microsoft.com/office/powerpoint/2010/main" val="17869391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NATIONAL ADAPTATION STRATEGY PROJECT / </a:t>
            </a:r>
            <a:r>
              <a:rPr lang="en-US" dirty="0" smtClean="0"/>
              <a:t>STRATEGIC DOCUMENT</a:t>
            </a:r>
            <a:endParaRPr lang="en-US" dirty="0"/>
          </a:p>
        </p:txBody>
      </p:sp>
      <p:sp>
        <p:nvSpPr>
          <p:cNvPr id="2" name="Slide Number Placeholder 1"/>
          <p:cNvSpPr>
            <a:spLocks noGrp="1"/>
          </p:cNvSpPr>
          <p:nvPr>
            <p:ph type="sldNum" idx="12"/>
          </p:nvPr>
        </p:nvSpPr>
        <p:spPr/>
        <p:txBody>
          <a:bodyPr/>
          <a:lstStyle/>
          <a:p>
            <a:fld id="{1451B0D2-A0A3-F74F-8C60-9F85782EBA0E}" type="slidenum">
              <a:rPr lang="it-IT" altLang="en-US" smtClean="0"/>
              <a:pPr/>
              <a:t>23</a:t>
            </a:fld>
            <a:endParaRPr lang="it-IT" altLang="en-US"/>
          </a:p>
        </p:txBody>
      </p:sp>
      <p:sp>
        <p:nvSpPr>
          <p:cNvPr id="5" name="Text Placeholder 4"/>
          <p:cNvSpPr>
            <a:spLocks noGrp="1"/>
          </p:cNvSpPr>
          <p:nvPr>
            <p:ph type="body" idx="1"/>
          </p:nvPr>
        </p:nvSpPr>
        <p:spPr>
          <a:xfrm>
            <a:off x="457200" y="1431236"/>
            <a:ext cx="8099699" cy="2965414"/>
          </a:xfrm>
        </p:spPr>
        <p:txBody>
          <a:bodyPr/>
          <a:lstStyle/>
          <a:p>
            <a:pPr marL="285750" indent="-285750"/>
            <a:r>
              <a:rPr lang="en-US" b="1" dirty="0" smtClean="0">
                <a:solidFill>
                  <a:srgbClr val="FF0000"/>
                </a:solidFill>
              </a:rPr>
              <a:t>NO PRIORITISATION OF ADAPTATION ACTIONS IN THE NAS</a:t>
            </a:r>
          </a:p>
          <a:p>
            <a:pPr marL="285750" indent="-285750"/>
            <a:endParaRPr lang="en-US" b="1" dirty="0" smtClean="0">
              <a:solidFill>
                <a:srgbClr val="FF0000"/>
              </a:solidFill>
            </a:endParaRPr>
          </a:p>
          <a:p>
            <a:pPr marL="285750" indent="-285750"/>
            <a:r>
              <a:rPr lang="en-US" b="1" dirty="0" smtClean="0"/>
              <a:t>LONG LIST BASED ON: </a:t>
            </a:r>
            <a:r>
              <a:rPr lang="en-US" b="1" dirty="0" smtClean="0">
                <a:solidFill>
                  <a:srgbClr val="00B050"/>
                </a:solidFill>
              </a:rPr>
              <a:t>existing good practice national and sub-national initiatives, EU guiding principles </a:t>
            </a:r>
            <a:r>
              <a:rPr lang="en-US" dirty="0" smtClean="0"/>
              <a:t>(e.g. measures that perform well in the face of uncertainty to be </a:t>
            </a:r>
            <a:r>
              <a:rPr lang="en-US" dirty="0" err="1" smtClean="0"/>
              <a:t>favoured</a:t>
            </a:r>
            <a:r>
              <a:rPr lang="en-US" dirty="0" smtClean="0"/>
              <a:t>), </a:t>
            </a:r>
            <a:r>
              <a:rPr lang="en-US" b="1" dirty="0" smtClean="0">
                <a:solidFill>
                  <a:srgbClr val="00B050"/>
                </a:solidFill>
              </a:rPr>
              <a:t>cost-estimates when available</a:t>
            </a:r>
          </a:p>
          <a:p>
            <a:pPr marL="285750" indent="-285750"/>
            <a:endParaRPr lang="en-US" b="1" dirty="0" smtClean="0"/>
          </a:p>
          <a:p>
            <a:pPr marL="285750" indent="-285750"/>
            <a:r>
              <a:rPr lang="en-US" b="1" dirty="0" smtClean="0"/>
              <a:t>SECTORAL AND CROSS-SECTORAL ACTIONS:</a:t>
            </a:r>
            <a:r>
              <a:rPr lang="en-US" dirty="0" smtClean="0"/>
              <a:t> measures are presented for all </a:t>
            </a:r>
            <a:r>
              <a:rPr lang="en-US" dirty="0"/>
              <a:t>sectors </a:t>
            </a:r>
            <a:r>
              <a:rPr lang="en-US" dirty="0" smtClean="0"/>
              <a:t>considered in the vulnerability assessment, and across multiple sectors</a:t>
            </a:r>
          </a:p>
          <a:p>
            <a:pPr marL="285750" indent="-285750"/>
            <a:endParaRPr lang="en-US" dirty="0" smtClean="0"/>
          </a:p>
          <a:p>
            <a:pPr>
              <a:lnSpc>
                <a:spcPct val="150000"/>
              </a:lnSpc>
            </a:pPr>
            <a:r>
              <a:rPr lang="en-US" b="1" dirty="0"/>
              <a:t> </a:t>
            </a:r>
            <a:r>
              <a:rPr lang="en-US" b="1" dirty="0" smtClean="0"/>
              <a:t>3 TYPOLOGIES OF ACTIONS: </a:t>
            </a:r>
            <a:r>
              <a:rPr lang="en-US" dirty="0" smtClean="0"/>
              <a:t>measures are </a:t>
            </a:r>
            <a:r>
              <a:rPr lang="en-US" dirty="0" err="1" smtClean="0"/>
              <a:t>categorised</a:t>
            </a:r>
            <a:r>
              <a:rPr lang="en-US" dirty="0" smtClean="0"/>
              <a:t> as </a:t>
            </a:r>
            <a:r>
              <a:rPr lang="en-US" b="1" dirty="0" smtClean="0">
                <a:solidFill>
                  <a:srgbClr val="00B050"/>
                </a:solidFill>
              </a:rPr>
              <a:t>soft</a:t>
            </a:r>
            <a:r>
              <a:rPr lang="en-US" b="1" dirty="0">
                <a:solidFill>
                  <a:srgbClr val="00B050"/>
                </a:solidFill>
              </a:rPr>
              <a:t>, </a:t>
            </a:r>
            <a:r>
              <a:rPr lang="en-US" b="1" dirty="0" smtClean="0">
                <a:solidFill>
                  <a:srgbClr val="00B050"/>
                </a:solidFill>
              </a:rPr>
              <a:t>green, grey actions</a:t>
            </a:r>
          </a:p>
          <a:p>
            <a:pPr>
              <a:lnSpc>
                <a:spcPct val="150000"/>
              </a:lnSpc>
            </a:pPr>
            <a:r>
              <a:rPr lang="en-US" dirty="0"/>
              <a:t> </a:t>
            </a:r>
            <a:r>
              <a:rPr lang="en-US" b="1" dirty="0" smtClean="0"/>
              <a:t>TIMESCALE: </a:t>
            </a:r>
            <a:r>
              <a:rPr lang="en-US" dirty="0" smtClean="0"/>
              <a:t>NAS does not set an overall timeframe, but envisages </a:t>
            </a:r>
            <a:r>
              <a:rPr lang="en-US" b="1" dirty="0" smtClean="0">
                <a:solidFill>
                  <a:srgbClr val="00B050"/>
                </a:solidFill>
              </a:rPr>
              <a:t>short/medium (by 2020) and long term (beyond 2020) </a:t>
            </a:r>
            <a:r>
              <a:rPr lang="en-US" dirty="0" smtClean="0"/>
              <a:t>adaptation measures</a:t>
            </a:r>
          </a:p>
        </p:txBody>
      </p:sp>
      <p:sp>
        <p:nvSpPr>
          <p:cNvPr id="4" name="Rectangle 3"/>
          <p:cNvSpPr/>
          <p:nvPr/>
        </p:nvSpPr>
        <p:spPr>
          <a:xfrm>
            <a:off x="457200" y="798598"/>
            <a:ext cx="6126998" cy="461665"/>
          </a:xfrm>
          <a:prstGeom prst="rect">
            <a:avLst/>
          </a:prstGeom>
        </p:spPr>
        <p:txBody>
          <a:bodyPr wrap="none">
            <a:spAutoFit/>
          </a:bodyPr>
          <a:lstStyle/>
          <a:p>
            <a:r>
              <a:rPr lang="en-US" sz="2400" b="1" dirty="0" smtClean="0">
                <a:solidFill>
                  <a:srgbClr val="00B0F0"/>
                </a:solidFill>
              </a:rPr>
              <a:t>Long list of proposed adaptation actions</a:t>
            </a:r>
            <a:endParaRPr lang="en-US" sz="2400" dirty="0">
              <a:solidFill>
                <a:srgbClr val="00B0F0"/>
              </a:solidFill>
            </a:endParaRPr>
          </a:p>
        </p:txBody>
      </p:sp>
    </p:spTree>
    <p:extLst>
      <p:ext uri="{BB962C8B-B14F-4D97-AF65-F5344CB8AC3E}">
        <p14:creationId xmlns:p14="http://schemas.microsoft.com/office/powerpoint/2010/main" val="20379659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spcBef>
                <a:spcPts val="0"/>
              </a:spcBef>
              <a:buClr>
                <a:schemeClr val="dk1"/>
              </a:buClr>
              <a:buSzPct val="25000"/>
              <a:buFont typeface="Arial"/>
              <a:buNone/>
            </a:pPr>
            <a:fld id="{00000000-1234-1234-1234-123412341234}" type="slidenum">
              <a:rPr lang="it" smtClean="0"/>
              <a:t>24</a:t>
            </a:fld>
            <a:endParaRPr lang="it"/>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896678" cy="189491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94917"/>
            <a:ext cx="4641574" cy="262693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8830" y="947458"/>
            <a:ext cx="4635169" cy="2739959"/>
          </a:xfrm>
          <a:prstGeom prst="rect">
            <a:avLst/>
          </a:prstGeom>
        </p:spPr>
      </p:pic>
    </p:spTree>
    <p:extLst>
      <p:ext uri="{BB962C8B-B14F-4D97-AF65-F5344CB8AC3E}">
        <p14:creationId xmlns:p14="http://schemas.microsoft.com/office/powerpoint/2010/main" val="197171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spcBef>
                <a:spcPts val="0"/>
              </a:spcBef>
              <a:buClr>
                <a:schemeClr val="dk1"/>
              </a:buClr>
              <a:buSzPct val="25000"/>
              <a:buFont typeface="Arial"/>
              <a:buNone/>
            </a:pPr>
            <a:fld id="{00000000-1234-1234-1234-123412341234}" type="slidenum">
              <a:rPr lang="it" smtClean="0"/>
              <a:t>25</a:t>
            </a:fld>
            <a:endParaRPr lang="it"/>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301409" cy="329964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9639" y="1883459"/>
            <a:ext cx="5084361" cy="2818766"/>
          </a:xfrm>
          <a:prstGeom prst="rect">
            <a:avLst/>
          </a:prstGeom>
        </p:spPr>
      </p:pic>
    </p:spTree>
    <p:extLst>
      <p:ext uri="{BB962C8B-B14F-4D97-AF65-F5344CB8AC3E}">
        <p14:creationId xmlns:p14="http://schemas.microsoft.com/office/powerpoint/2010/main" val="1811255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7" name="Title 9"/>
          <p:cNvSpPr>
            <a:spLocks noGrp="1"/>
          </p:cNvSpPr>
          <p:nvPr>
            <p:ph type="title"/>
          </p:nvPr>
        </p:nvSpPr>
        <p:spPr/>
        <p:txBody>
          <a:bodyPr/>
          <a:lstStyle/>
          <a:p>
            <a:r>
              <a:rPr lang="en-US" dirty="0" smtClean="0"/>
              <a:t>Principles for effective adaptation – Adaptive management</a:t>
            </a:r>
            <a:endParaRPr lang="en-US" dirty="0"/>
          </a:p>
        </p:txBody>
      </p:sp>
      <p:sp>
        <p:nvSpPr>
          <p:cNvPr id="6" name="Slide Number Placeholder 5"/>
          <p:cNvSpPr>
            <a:spLocks noGrp="1"/>
          </p:cNvSpPr>
          <p:nvPr>
            <p:ph type="sldNum" idx="12"/>
          </p:nvPr>
        </p:nvSpPr>
        <p:spPr>
          <a:prstGeom prst="rect">
            <a:avLst/>
          </a:prstGeom>
        </p:spPr>
        <p:txBody>
          <a:bodyPr/>
          <a:lstStyle/>
          <a:p>
            <a:fld id="{8CFB5E9E-E659-4D5C-A8B4-256215DA988A}" type="slidenum">
              <a:rPr lang="en-GB" smtClean="0"/>
              <a:pPr/>
              <a:t>26</a:t>
            </a:fld>
            <a:endParaRPr lang="en-GB" dirty="0"/>
          </a:p>
        </p:txBody>
      </p:sp>
      <p:graphicFrame>
        <p:nvGraphicFramePr>
          <p:cNvPr id="8" name="Content Placeholder 7"/>
          <p:cNvGraphicFramePr>
            <a:graphicFrameLocks noGrp="1"/>
          </p:cNvGraphicFramePr>
          <p:nvPr>
            <p:ph idx="4294967295"/>
            <p:extLst>
              <p:ext uri="{D42A27DB-BD31-4B8C-83A1-F6EECF244321}">
                <p14:modId xmlns:p14="http://schemas.microsoft.com/office/powerpoint/2010/main" val="1495048384"/>
              </p:ext>
            </p:extLst>
          </p:nvPr>
        </p:nvGraphicFramePr>
        <p:xfrm>
          <a:off x="457200" y="649800"/>
          <a:ext cx="8403438" cy="3746850"/>
        </p:xfrm>
        <a:graphic>
          <a:graphicData uri="http://schemas.openxmlformats.org/drawingml/2006/table">
            <a:tbl>
              <a:tblPr firstRow="1" bandRow="1">
                <a:tableStyleId>{5C22544A-7EE6-4342-B048-85BDC9FD1C3A}</a:tableStyleId>
              </a:tblPr>
              <a:tblGrid>
                <a:gridCol w="1775260"/>
                <a:gridCol w="3529395"/>
                <a:gridCol w="3098783"/>
              </a:tblGrid>
              <a:tr h="413561">
                <a:tc>
                  <a:txBody>
                    <a:bodyPr/>
                    <a:lstStyle/>
                    <a:p>
                      <a:pPr algn="ctr"/>
                      <a:r>
                        <a:rPr lang="en-GB" sz="1400" dirty="0" smtClean="0">
                          <a:latin typeface="Arial" charset="0"/>
                          <a:ea typeface="Arial" charset="0"/>
                          <a:cs typeface="Arial" charset="0"/>
                        </a:rPr>
                        <a:t>Name</a:t>
                      </a:r>
                      <a:endParaRPr lang="en-GB" sz="1400" dirty="0">
                        <a:latin typeface="Arial" charset="0"/>
                        <a:ea typeface="Arial" charset="0"/>
                        <a:cs typeface="Arial" charset="0"/>
                      </a:endParaRPr>
                    </a:p>
                  </a:txBody>
                  <a:tcPr marL="68576" marR="68576" marT="34288" marB="34288"/>
                </a:tc>
                <a:tc>
                  <a:txBody>
                    <a:bodyPr/>
                    <a:lstStyle/>
                    <a:p>
                      <a:pPr algn="ctr"/>
                      <a:r>
                        <a:rPr lang="en-GB" sz="1400" dirty="0" smtClean="0">
                          <a:latin typeface="Arial" charset="0"/>
                          <a:ea typeface="Arial" charset="0"/>
                          <a:cs typeface="Arial" charset="0"/>
                        </a:rPr>
                        <a:t>Definition/scope</a:t>
                      </a:r>
                      <a:endParaRPr lang="en-GB" sz="1400" dirty="0">
                        <a:latin typeface="Arial" charset="0"/>
                        <a:ea typeface="Arial" charset="0"/>
                        <a:cs typeface="Arial" charset="0"/>
                      </a:endParaRPr>
                    </a:p>
                  </a:txBody>
                  <a:tcPr marL="68576" marR="68576" marT="34288" marB="34288"/>
                </a:tc>
                <a:tc>
                  <a:txBody>
                    <a:bodyPr/>
                    <a:lstStyle/>
                    <a:p>
                      <a:pPr algn="ctr"/>
                      <a:r>
                        <a:rPr lang="en-GB" sz="1400" dirty="0" smtClean="0">
                          <a:latin typeface="Arial" charset="0"/>
                          <a:ea typeface="Arial" charset="0"/>
                          <a:cs typeface="Arial" charset="0"/>
                        </a:rPr>
                        <a:t>Examples</a:t>
                      </a:r>
                      <a:endParaRPr lang="en-GB" sz="1400" dirty="0">
                        <a:latin typeface="Arial" charset="0"/>
                        <a:ea typeface="Arial" charset="0"/>
                        <a:cs typeface="Arial" charset="0"/>
                      </a:endParaRPr>
                    </a:p>
                  </a:txBody>
                  <a:tcPr marL="68576" marR="68576" marT="34288" marB="34288"/>
                </a:tc>
              </a:tr>
              <a:tr h="1827401">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endParaRPr lang="en-GB" sz="1200" b="1" dirty="0" smtClean="0">
                        <a:latin typeface="Arial" charset="0"/>
                        <a:ea typeface="Arial" charset="0"/>
                        <a:cs typeface="Arial" charset="0"/>
                      </a:endParaRPr>
                    </a:p>
                    <a:p>
                      <a:pPr marL="0" marR="0" lvl="1" indent="0" algn="ctr" defTabSz="914400" rtl="0" eaLnBrk="1" fontAlgn="auto" latinLnBrk="0" hangingPunct="1">
                        <a:lnSpc>
                          <a:spcPct val="100000"/>
                        </a:lnSpc>
                        <a:spcBef>
                          <a:spcPts val="0"/>
                        </a:spcBef>
                        <a:spcAft>
                          <a:spcPts val="0"/>
                        </a:spcAft>
                        <a:buClrTx/>
                        <a:buSzTx/>
                        <a:buFontTx/>
                        <a:buNone/>
                        <a:tabLst/>
                        <a:defRPr/>
                      </a:pPr>
                      <a:r>
                        <a:rPr lang="en-GB" sz="1400" b="1" dirty="0" smtClean="0">
                          <a:latin typeface="Arial" charset="0"/>
                          <a:ea typeface="Arial" charset="0"/>
                          <a:cs typeface="Arial" charset="0"/>
                        </a:rPr>
                        <a:t>No regret</a:t>
                      </a:r>
                    </a:p>
                  </a:txBody>
                  <a:tcPr marL="68576" marR="68576" marT="34288" marB="34288"/>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Arial" charset="0"/>
                          <a:ea typeface="Arial" charset="0"/>
                          <a:cs typeface="Arial" charset="0"/>
                        </a:rPr>
                        <a:t>Measures that are </a:t>
                      </a:r>
                      <a:r>
                        <a:rPr lang="en-GB" sz="1200" b="1" dirty="0" smtClean="0">
                          <a:latin typeface="Arial" charset="0"/>
                          <a:ea typeface="Arial" charset="0"/>
                          <a:cs typeface="Arial" charset="0"/>
                        </a:rPr>
                        <a:t>worthwhile now</a:t>
                      </a:r>
                      <a:r>
                        <a:rPr lang="en-GB" sz="1200" dirty="0" smtClean="0">
                          <a:latin typeface="Arial" charset="0"/>
                          <a:ea typeface="Arial" charset="0"/>
                          <a:cs typeface="Arial" charset="0"/>
                        </a:rPr>
                        <a:t>, delivering net </a:t>
                      </a:r>
                      <a:r>
                        <a:rPr lang="en-GB" sz="1200" b="1" dirty="0" smtClean="0">
                          <a:latin typeface="Arial" charset="0"/>
                          <a:ea typeface="Arial" charset="0"/>
                          <a:cs typeface="Arial" charset="0"/>
                        </a:rPr>
                        <a:t>socio-economic benefits which exceed their costs</a:t>
                      </a:r>
                      <a:r>
                        <a:rPr lang="en-GB" sz="1200" dirty="0" smtClean="0">
                          <a:latin typeface="Arial" charset="0"/>
                          <a:ea typeface="Arial" charset="0"/>
                          <a:cs typeface="Arial" charset="0"/>
                        </a:rPr>
                        <a:t>, and that continue to be worthwhile </a:t>
                      </a:r>
                      <a:r>
                        <a:rPr lang="en-GB" sz="1200" b="1" dirty="0" smtClean="0">
                          <a:latin typeface="Arial" charset="0"/>
                          <a:ea typeface="Arial" charset="0"/>
                          <a:cs typeface="Arial" charset="0"/>
                        </a:rPr>
                        <a:t>irrespective of the nature of future climate</a:t>
                      </a:r>
                      <a:endParaRPr lang="en-GB" sz="1200" dirty="0" smtClean="0">
                        <a:latin typeface="Arial" charset="0"/>
                        <a:ea typeface="Arial" charset="0"/>
                        <a:cs typeface="Arial" charset="0"/>
                      </a:endParaRPr>
                    </a:p>
                    <a:p>
                      <a:pPr marL="0" marR="0" lvl="2" indent="0" algn="l" defTabSz="914400" rtl="0" eaLnBrk="1" fontAlgn="auto" latinLnBrk="0" hangingPunct="1">
                        <a:lnSpc>
                          <a:spcPct val="100000"/>
                        </a:lnSpc>
                        <a:spcBef>
                          <a:spcPts val="0"/>
                        </a:spcBef>
                        <a:spcAft>
                          <a:spcPts val="0"/>
                        </a:spcAft>
                        <a:buClrTx/>
                        <a:buSzTx/>
                        <a:buFontTx/>
                        <a:buNone/>
                        <a:tabLst/>
                        <a:defRPr/>
                      </a:pPr>
                      <a:endParaRPr lang="en-GB" sz="1200" dirty="0" smtClean="0">
                        <a:latin typeface="Arial" charset="0"/>
                        <a:ea typeface="Arial" charset="0"/>
                        <a:cs typeface="Arial" charset="0"/>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Arial" charset="0"/>
                          <a:ea typeface="Arial" charset="0"/>
                          <a:cs typeface="Arial" charset="0"/>
                        </a:rPr>
                        <a:t>Includes </a:t>
                      </a:r>
                      <a:r>
                        <a:rPr lang="en-GB" sz="1200" b="1" dirty="0" smtClean="0">
                          <a:latin typeface="Arial" charset="0"/>
                          <a:ea typeface="Arial" charset="0"/>
                          <a:cs typeface="Arial" charset="0"/>
                        </a:rPr>
                        <a:t>‘soft’ measures</a:t>
                      </a:r>
                      <a:r>
                        <a:rPr lang="en-GB" sz="1200" dirty="0" smtClean="0">
                          <a:latin typeface="Arial" charset="0"/>
                          <a:ea typeface="Arial" charset="0"/>
                          <a:cs typeface="Arial" charset="0"/>
                        </a:rPr>
                        <a:t> that </a:t>
                      </a:r>
                      <a:r>
                        <a:rPr lang="en-GB" sz="1200" b="1" dirty="0" smtClean="0">
                          <a:latin typeface="Arial" charset="0"/>
                          <a:ea typeface="Arial" charset="0"/>
                          <a:cs typeface="Arial" charset="0"/>
                        </a:rPr>
                        <a:t>build adaptive capacity</a:t>
                      </a:r>
                      <a:r>
                        <a:rPr lang="en-GB" sz="1200" dirty="0" smtClean="0">
                          <a:latin typeface="Arial" charset="0"/>
                          <a:ea typeface="Arial" charset="0"/>
                          <a:cs typeface="Arial" charset="0"/>
                        </a:rPr>
                        <a:t> through supporting better understanding of risks, and governance on adaptation</a:t>
                      </a:r>
                    </a:p>
                  </a:txBody>
                  <a:tcPr marL="68576" marR="68576" marT="34288" marB="34288"/>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Arial" charset="0"/>
                          <a:ea typeface="Arial" charset="0"/>
                          <a:cs typeface="Arial" charset="0"/>
                        </a:rPr>
                        <a:t>Increase public awareness about social and economical consequences of climate change</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GB" sz="1200" dirty="0" smtClean="0">
                        <a:latin typeface="Arial" charset="0"/>
                        <a:ea typeface="Arial" charset="0"/>
                        <a:cs typeface="Arial" charset="0"/>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charset="0"/>
                          <a:ea typeface="ヒラギノ角ゴ ProN W3" charset="0"/>
                          <a:cs typeface="ヒラギノ角ゴ ProN W3" charset="0"/>
                        </a:rPr>
                        <a:t>Improve understanding of the vulnerability of the coastal zone</a:t>
                      </a:r>
                      <a:r>
                        <a:rPr lang="en-US" sz="1200" kern="1200" baseline="0" dirty="0" smtClean="0">
                          <a:solidFill>
                            <a:schemeClr val="tx1"/>
                          </a:solidFill>
                          <a:effectLst/>
                          <a:latin typeface="Arial" charset="0"/>
                          <a:ea typeface="ヒラギノ角ゴ ProN W3" charset="0"/>
                          <a:cs typeface="ヒラギノ角ゴ ProN W3" charset="0"/>
                        </a:rPr>
                        <a:t> to sea level rise</a:t>
                      </a:r>
                      <a:endParaRPr lang="en-GB" sz="1200" dirty="0">
                        <a:latin typeface="Arial" charset="0"/>
                        <a:ea typeface="Arial" charset="0"/>
                        <a:cs typeface="Arial" charset="0"/>
                      </a:endParaRPr>
                    </a:p>
                  </a:txBody>
                  <a:tcPr marL="68576" marR="68576" marT="34288" marB="34288"/>
                </a:tc>
              </a:tr>
              <a:tr h="1505888">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endParaRPr lang="en-GB" sz="1200" b="1" dirty="0" smtClean="0">
                        <a:latin typeface="Arial" charset="0"/>
                        <a:ea typeface="Arial" charset="0"/>
                        <a:cs typeface="Arial" charset="0"/>
                      </a:endParaRPr>
                    </a:p>
                    <a:p>
                      <a:pPr marL="0" marR="0" lvl="1" indent="0" algn="ctr" defTabSz="914400" rtl="0" eaLnBrk="1" fontAlgn="auto" latinLnBrk="0" hangingPunct="1">
                        <a:lnSpc>
                          <a:spcPct val="100000"/>
                        </a:lnSpc>
                        <a:spcBef>
                          <a:spcPts val="0"/>
                        </a:spcBef>
                        <a:spcAft>
                          <a:spcPts val="0"/>
                        </a:spcAft>
                        <a:buClrTx/>
                        <a:buSzTx/>
                        <a:buFontTx/>
                        <a:buNone/>
                        <a:tabLst/>
                        <a:defRPr/>
                      </a:pPr>
                      <a:r>
                        <a:rPr lang="en-GB" sz="1400" b="1" dirty="0" smtClean="0">
                          <a:latin typeface="Arial" charset="0"/>
                          <a:ea typeface="Arial" charset="0"/>
                          <a:cs typeface="Arial" charset="0"/>
                        </a:rPr>
                        <a:t>Low regret</a:t>
                      </a:r>
                    </a:p>
                  </a:txBody>
                  <a:tcPr marL="68576" marR="68576" marT="34288" marB="34288"/>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Arial" charset="0"/>
                          <a:ea typeface="Arial" charset="0"/>
                          <a:cs typeface="Arial" charset="0"/>
                        </a:rPr>
                        <a:t>Measures for which the associated </a:t>
                      </a:r>
                      <a:r>
                        <a:rPr lang="en-GB" sz="1200" b="1" dirty="0" smtClean="0">
                          <a:latin typeface="Arial" charset="0"/>
                          <a:ea typeface="Arial" charset="0"/>
                          <a:cs typeface="Arial" charset="0"/>
                        </a:rPr>
                        <a:t>costs are relatively low </a:t>
                      </a:r>
                      <a:r>
                        <a:rPr lang="en-GB" sz="1200" dirty="0" smtClean="0">
                          <a:latin typeface="Arial" charset="0"/>
                          <a:ea typeface="Arial" charset="0"/>
                          <a:cs typeface="Arial" charset="0"/>
                        </a:rPr>
                        <a:t>and for which the </a:t>
                      </a:r>
                      <a:r>
                        <a:rPr lang="en-GB" sz="1200" b="1" dirty="0" smtClean="0">
                          <a:latin typeface="Arial" charset="0"/>
                          <a:ea typeface="Arial" charset="0"/>
                          <a:cs typeface="Arial" charset="0"/>
                        </a:rPr>
                        <a:t>benefits</a:t>
                      </a:r>
                      <a:r>
                        <a:rPr lang="en-GB" sz="1200" dirty="0" smtClean="0">
                          <a:latin typeface="Arial" charset="0"/>
                          <a:ea typeface="Arial" charset="0"/>
                          <a:cs typeface="Arial" charset="0"/>
                        </a:rPr>
                        <a:t> under future climate change may </a:t>
                      </a:r>
                      <a:r>
                        <a:rPr lang="en-GB" sz="1200" b="1" dirty="0" smtClean="0">
                          <a:latin typeface="Arial" charset="0"/>
                          <a:ea typeface="Arial" charset="0"/>
                          <a:cs typeface="Arial" charset="0"/>
                        </a:rPr>
                        <a:t>potentially be large</a:t>
                      </a:r>
                      <a:endParaRPr lang="en-GB" sz="1200" dirty="0" smtClean="0">
                        <a:latin typeface="Arial" charset="0"/>
                        <a:ea typeface="Arial" charset="0"/>
                        <a:cs typeface="Arial" charset="0"/>
                      </a:endParaRPr>
                    </a:p>
                    <a:p>
                      <a:pPr marL="0" marR="0" lvl="2" indent="0" algn="l" defTabSz="914400" rtl="0" eaLnBrk="1" fontAlgn="auto" latinLnBrk="0" hangingPunct="1">
                        <a:lnSpc>
                          <a:spcPct val="100000"/>
                        </a:lnSpc>
                        <a:spcBef>
                          <a:spcPts val="0"/>
                        </a:spcBef>
                        <a:spcAft>
                          <a:spcPts val="0"/>
                        </a:spcAft>
                        <a:buClrTx/>
                        <a:buSzTx/>
                        <a:buFontTx/>
                        <a:buNone/>
                        <a:tabLst/>
                        <a:defRPr/>
                      </a:pPr>
                      <a:endParaRPr lang="en-GB" sz="1200" dirty="0" smtClean="0">
                        <a:latin typeface="Arial" charset="0"/>
                        <a:ea typeface="Arial" charset="0"/>
                        <a:cs typeface="Arial" charset="0"/>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Arial" charset="0"/>
                          <a:ea typeface="Arial" charset="0"/>
                          <a:cs typeface="Arial" charset="0"/>
                        </a:rPr>
                        <a:t>Includes </a:t>
                      </a:r>
                      <a:r>
                        <a:rPr lang="en-GB" sz="1200" b="1" dirty="0" smtClean="0">
                          <a:latin typeface="Arial" charset="0"/>
                          <a:ea typeface="Arial" charset="0"/>
                          <a:cs typeface="Arial" charset="0"/>
                        </a:rPr>
                        <a:t>operational measures </a:t>
                      </a:r>
                      <a:r>
                        <a:rPr lang="en-GB" sz="1200" dirty="0" smtClean="0">
                          <a:latin typeface="Arial" charset="0"/>
                          <a:ea typeface="Arial" charset="0"/>
                          <a:cs typeface="Arial" charset="0"/>
                        </a:rPr>
                        <a:t>– i.e. changes in processes and procedures</a:t>
                      </a:r>
                    </a:p>
                  </a:txBody>
                  <a:tcPr marL="68576" marR="68576" marT="34288" marB="34288"/>
                </a:tc>
                <a:tc>
                  <a:txBody>
                    <a:bodyPr/>
                    <a:lstStyle/>
                    <a:p>
                      <a:r>
                        <a:rPr lang="en-US" sz="1200" kern="1200" dirty="0" smtClean="0">
                          <a:solidFill>
                            <a:schemeClr val="tx1"/>
                          </a:solidFill>
                          <a:effectLst/>
                          <a:latin typeface="Arial" charset="0"/>
                          <a:ea typeface="ヒラギノ角ゴ ProN W3" charset="0"/>
                          <a:cs typeface="ヒラギノ角ゴ ProN W3" charset="0"/>
                        </a:rPr>
                        <a:t>Establish early warning systems for floods</a:t>
                      </a:r>
                      <a:endParaRPr lang="en-GB" sz="1200" dirty="0">
                        <a:latin typeface="Arial" charset="0"/>
                        <a:ea typeface="Arial" charset="0"/>
                        <a:cs typeface="Arial" charset="0"/>
                      </a:endParaRPr>
                    </a:p>
                  </a:txBody>
                  <a:tcPr marL="68576" marR="68576" marT="34288" marB="34288"/>
                </a:tc>
              </a:tr>
            </a:tbl>
          </a:graphicData>
        </a:graphic>
      </p:graphicFrame>
    </p:spTree>
    <p:extLst>
      <p:ext uri="{BB962C8B-B14F-4D97-AF65-F5344CB8AC3E}">
        <p14:creationId xmlns:p14="http://schemas.microsoft.com/office/powerpoint/2010/main" val="1619317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7" name="Title 9"/>
          <p:cNvSpPr>
            <a:spLocks noGrp="1"/>
          </p:cNvSpPr>
          <p:nvPr>
            <p:ph type="title"/>
          </p:nvPr>
        </p:nvSpPr>
        <p:spPr/>
        <p:txBody>
          <a:bodyPr/>
          <a:lstStyle/>
          <a:p>
            <a:r>
              <a:rPr lang="en-US" dirty="0" smtClean="0"/>
              <a:t>Principles for effective adaptation – Adaptive management</a:t>
            </a:r>
            <a:endParaRPr lang="en-US" dirty="0"/>
          </a:p>
        </p:txBody>
      </p:sp>
      <p:sp>
        <p:nvSpPr>
          <p:cNvPr id="6" name="Slide Number Placeholder 5"/>
          <p:cNvSpPr>
            <a:spLocks noGrp="1"/>
          </p:cNvSpPr>
          <p:nvPr>
            <p:ph type="sldNum" idx="12"/>
          </p:nvPr>
        </p:nvSpPr>
        <p:spPr>
          <a:prstGeom prst="rect">
            <a:avLst/>
          </a:prstGeom>
        </p:spPr>
        <p:txBody>
          <a:bodyPr/>
          <a:lstStyle/>
          <a:p>
            <a:fld id="{8CFB5E9E-E659-4D5C-A8B4-256215DA988A}" type="slidenum">
              <a:rPr lang="en-GB" smtClean="0"/>
              <a:pPr/>
              <a:t>27</a:t>
            </a:fld>
            <a:endParaRPr lang="en-GB" dirty="0"/>
          </a:p>
        </p:txBody>
      </p:sp>
      <p:graphicFrame>
        <p:nvGraphicFramePr>
          <p:cNvPr id="8" name="Content Placeholder 7"/>
          <p:cNvGraphicFramePr>
            <a:graphicFrameLocks noGrp="1"/>
          </p:cNvGraphicFramePr>
          <p:nvPr>
            <p:ph idx="4294967295"/>
            <p:extLst>
              <p:ext uri="{D42A27DB-BD31-4B8C-83A1-F6EECF244321}">
                <p14:modId xmlns:p14="http://schemas.microsoft.com/office/powerpoint/2010/main" val="1858202069"/>
              </p:ext>
            </p:extLst>
          </p:nvPr>
        </p:nvGraphicFramePr>
        <p:xfrm>
          <a:off x="327993" y="741363"/>
          <a:ext cx="8378685" cy="3755763"/>
        </p:xfrm>
        <a:graphic>
          <a:graphicData uri="http://schemas.openxmlformats.org/drawingml/2006/table">
            <a:tbl>
              <a:tblPr firstRow="1" bandRow="1">
                <a:tableStyleId>{5C22544A-7EE6-4342-B048-85BDC9FD1C3A}</a:tableStyleId>
              </a:tblPr>
              <a:tblGrid>
                <a:gridCol w="1202739"/>
                <a:gridCol w="2095079"/>
                <a:gridCol w="5080867"/>
              </a:tblGrid>
              <a:tr h="480032">
                <a:tc>
                  <a:txBody>
                    <a:bodyPr/>
                    <a:lstStyle/>
                    <a:p>
                      <a:pPr algn="ctr"/>
                      <a:r>
                        <a:rPr lang="en-GB" sz="1400" dirty="0" smtClean="0">
                          <a:latin typeface="Arial" charset="0"/>
                          <a:ea typeface="Arial" charset="0"/>
                          <a:cs typeface="Arial" charset="0"/>
                        </a:rPr>
                        <a:t>Name</a:t>
                      </a:r>
                      <a:endParaRPr lang="en-GB" sz="1400" dirty="0">
                        <a:latin typeface="Arial" charset="0"/>
                        <a:ea typeface="Arial" charset="0"/>
                        <a:cs typeface="Arial" charset="0"/>
                      </a:endParaRPr>
                    </a:p>
                  </a:txBody>
                  <a:tcPr marL="68576" marR="68576" marT="34288" marB="34288"/>
                </a:tc>
                <a:tc>
                  <a:txBody>
                    <a:bodyPr/>
                    <a:lstStyle/>
                    <a:p>
                      <a:pPr algn="ctr"/>
                      <a:r>
                        <a:rPr lang="en-GB" sz="1400" dirty="0" smtClean="0">
                          <a:latin typeface="Arial" charset="0"/>
                          <a:ea typeface="Arial" charset="0"/>
                          <a:cs typeface="Arial" charset="0"/>
                        </a:rPr>
                        <a:t>Definition</a:t>
                      </a:r>
                      <a:r>
                        <a:rPr lang="en-GB" sz="1400" baseline="0" dirty="0" smtClean="0">
                          <a:latin typeface="Arial" charset="0"/>
                          <a:ea typeface="Arial" charset="0"/>
                          <a:cs typeface="Arial" charset="0"/>
                        </a:rPr>
                        <a:t> / s</a:t>
                      </a:r>
                      <a:r>
                        <a:rPr lang="en-GB" sz="1400" dirty="0" smtClean="0">
                          <a:latin typeface="Arial" charset="0"/>
                          <a:ea typeface="Arial" charset="0"/>
                          <a:cs typeface="Arial" charset="0"/>
                        </a:rPr>
                        <a:t>cope</a:t>
                      </a:r>
                      <a:endParaRPr lang="en-GB" sz="1400" dirty="0">
                        <a:latin typeface="Arial" charset="0"/>
                        <a:ea typeface="Arial" charset="0"/>
                        <a:cs typeface="Arial" charset="0"/>
                      </a:endParaRPr>
                    </a:p>
                  </a:txBody>
                  <a:tcPr marL="68576" marR="68576" marT="34288" marB="34288"/>
                </a:tc>
                <a:tc>
                  <a:txBody>
                    <a:bodyPr/>
                    <a:lstStyle/>
                    <a:p>
                      <a:pPr algn="ctr"/>
                      <a:r>
                        <a:rPr lang="en-GB" sz="1400" dirty="0" smtClean="0">
                          <a:latin typeface="Arial" charset="0"/>
                          <a:ea typeface="Arial" charset="0"/>
                          <a:cs typeface="Arial" charset="0"/>
                        </a:rPr>
                        <a:t>Examples</a:t>
                      </a:r>
                      <a:endParaRPr lang="en-GB" sz="1400" dirty="0">
                        <a:latin typeface="Arial" charset="0"/>
                        <a:ea typeface="Arial" charset="0"/>
                        <a:cs typeface="Arial" charset="0"/>
                      </a:endParaRPr>
                    </a:p>
                  </a:txBody>
                  <a:tcPr marL="68576" marR="68576" marT="34288" marB="34288"/>
                </a:tc>
              </a:tr>
              <a:tr h="1561333">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endParaRPr lang="en-GB" sz="1400" b="1" dirty="0" smtClean="0">
                        <a:latin typeface="Arial" charset="0"/>
                        <a:ea typeface="Arial" charset="0"/>
                        <a:cs typeface="Arial" charset="0"/>
                      </a:endParaRPr>
                    </a:p>
                    <a:p>
                      <a:pPr marL="0" marR="0" lvl="1" indent="0" algn="ctr" defTabSz="914400" rtl="0" eaLnBrk="1" fontAlgn="auto" latinLnBrk="0" hangingPunct="1">
                        <a:lnSpc>
                          <a:spcPct val="100000"/>
                        </a:lnSpc>
                        <a:spcBef>
                          <a:spcPts val="0"/>
                        </a:spcBef>
                        <a:spcAft>
                          <a:spcPts val="0"/>
                        </a:spcAft>
                        <a:buClrTx/>
                        <a:buSzTx/>
                        <a:buFontTx/>
                        <a:buNone/>
                        <a:tabLst/>
                        <a:defRPr/>
                      </a:pPr>
                      <a:r>
                        <a:rPr lang="en-GB" sz="1400" b="1" dirty="0" smtClean="0">
                          <a:latin typeface="Arial" charset="0"/>
                          <a:ea typeface="Arial" charset="0"/>
                          <a:cs typeface="Arial" charset="0"/>
                        </a:rPr>
                        <a:t>‘Win-win’</a:t>
                      </a:r>
                    </a:p>
                  </a:txBody>
                  <a:tcPr marL="68576" marR="68576" marT="34288" marB="34288"/>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Arial" charset="0"/>
                          <a:ea typeface="Arial" charset="0"/>
                          <a:cs typeface="Arial" charset="0"/>
                        </a:rPr>
                        <a:t>Measures which have </a:t>
                      </a:r>
                      <a:r>
                        <a:rPr lang="en-GB" sz="1200" b="1" dirty="0" smtClean="0">
                          <a:latin typeface="Arial" charset="0"/>
                          <a:ea typeface="Arial" charset="0"/>
                          <a:cs typeface="Arial" charset="0"/>
                        </a:rPr>
                        <a:t>other environmental, social or economic benefits</a:t>
                      </a:r>
                      <a:r>
                        <a:rPr lang="en-GB" sz="1200" dirty="0" smtClean="0">
                          <a:latin typeface="Arial" charset="0"/>
                          <a:ea typeface="Arial" charset="0"/>
                          <a:cs typeface="Arial" charset="0"/>
                        </a:rPr>
                        <a:t> as well as managing climate change</a:t>
                      </a:r>
                    </a:p>
                  </a:txBody>
                  <a:tcPr marL="68576" marR="68576" marT="34288" marB="34288"/>
                </a:tc>
                <a:tc>
                  <a:txBody>
                    <a:bodyPr/>
                    <a:lstStyle/>
                    <a:p>
                      <a:pPr lvl="0"/>
                      <a:r>
                        <a:rPr lang="it-IT" sz="1200" kern="1200" baseline="0" dirty="0" err="1" smtClean="0">
                          <a:solidFill>
                            <a:schemeClr val="tx1"/>
                          </a:solidFill>
                          <a:effectLst/>
                          <a:latin typeface="Arial" charset="0"/>
                          <a:ea typeface="ヒラギノ角ゴ ProN W3" charset="0"/>
                          <a:cs typeface="ヒラギノ角ゴ ProN W3" charset="0"/>
                        </a:rPr>
                        <a:t>Improve</a:t>
                      </a:r>
                      <a:r>
                        <a:rPr lang="it-IT" sz="1200" kern="1200" baseline="0" dirty="0" smtClean="0">
                          <a:solidFill>
                            <a:schemeClr val="tx1"/>
                          </a:solidFill>
                          <a:effectLst/>
                          <a:latin typeface="Arial" charset="0"/>
                          <a:ea typeface="ヒラギノ角ゴ ProN W3" charset="0"/>
                          <a:cs typeface="ヒラギノ角ゴ ProN W3" charset="0"/>
                        </a:rPr>
                        <a:t> building </a:t>
                      </a:r>
                      <a:r>
                        <a:rPr lang="it-IT" sz="1200" kern="1200" baseline="0" dirty="0" err="1" smtClean="0">
                          <a:solidFill>
                            <a:schemeClr val="tx1"/>
                          </a:solidFill>
                          <a:effectLst/>
                          <a:latin typeface="Arial" charset="0"/>
                          <a:ea typeface="ヒラギノ角ゴ ProN W3" charset="0"/>
                          <a:cs typeface="ヒラギノ角ゴ ProN W3" charset="0"/>
                        </a:rPr>
                        <a:t>energy</a:t>
                      </a:r>
                      <a:r>
                        <a:rPr lang="it-IT" sz="1200" kern="1200" baseline="0" dirty="0" smtClean="0">
                          <a:solidFill>
                            <a:schemeClr val="tx1"/>
                          </a:solidFill>
                          <a:effectLst/>
                          <a:latin typeface="Arial" charset="0"/>
                          <a:ea typeface="ヒラギノ角ゴ ProN W3" charset="0"/>
                          <a:cs typeface="ヒラギノ角ゴ ProN W3" charset="0"/>
                        </a:rPr>
                        <a:t> </a:t>
                      </a:r>
                      <a:r>
                        <a:rPr lang="it-IT" sz="1200" kern="1200" baseline="0" dirty="0" err="1" smtClean="0">
                          <a:solidFill>
                            <a:schemeClr val="tx1"/>
                          </a:solidFill>
                          <a:effectLst/>
                          <a:latin typeface="Arial" charset="0"/>
                          <a:ea typeface="ヒラギノ角ゴ ProN W3" charset="0"/>
                          <a:cs typeface="ヒラギノ角ゴ ProN W3" charset="0"/>
                        </a:rPr>
                        <a:t>efficiency</a:t>
                      </a:r>
                      <a:r>
                        <a:rPr lang="it-IT" sz="1200" kern="1200" baseline="0" dirty="0" smtClean="0">
                          <a:solidFill>
                            <a:schemeClr val="tx1"/>
                          </a:solidFill>
                          <a:effectLst/>
                          <a:latin typeface="Arial" charset="0"/>
                          <a:ea typeface="ヒラギノ角ゴ ProN W3" charset="0"/>
                          <a:cs typeface="ヒラギノ角ゴ ProN W3" charset="0"/>
                        </a:rPr>
                        <a:t> to reduce GHG </a:t>
                      </a:r>
                      <a:r>
                        <a:rPr lang="it-IT" sz="1200" kern="1200" baseline="0" dirty="0" err="1" smtClean="0">
                          <a:solidFill>
                            <a:schemeClr val="tx1"/>
                          </a:solidFill>
                          <a:effectLst/>
                          <a:latin typeface="Arial" charset="0"/>
                          <a:ea typeface="ヒラギノ角ゴ ProN W3" charset="0"/>
                          <a:cs typeface="ヒラギノ角ゴ ProN W3" charset="0"/>
                        </a:rPr>
                        <a:t>emissions</a:t>
                      </a:r>
                      <a:r>
                        <a:rPr lang="it-IT" sz="1200" kern="1200" baseline="0" dirty="0" smtClean="0">
                          <a:solidFill>
                            <a:schemeClr val="tx1"/>
                          </a:solidFill>
                          <a:effectLst/>
                          <a:latin typeface="Arial" charset="0"/>
                          <a:ea typeface="ヒラギノ角ゴ ProN W3" charset="0"/>
                          <a:cs typeface="ヒラギノ角ゴ ProN W3" charset="0"/>
                        </a:rPr>
                        <a:t> and </a:t>
                      </a:r>
                      <a:r>
                        <a:rPr lang="it-IT" sz="1200" kern="1200" baseline="0" dirty="0" err="1" smtClean="0">
                          <a:solidFill>
                            <a:schemeClr val="tx1"/>
                          </a:solidFill>
                          <a:effectLst/>
                          <a:latin typeface="Arial" charset="0"/>
                          <a:ea typeface="ヒラギノ角ゴ ProN W3" charset="0"/>
                          <a:cs typeface="ヒラギノ角ゴ ProN W3" charset="0"/>
                        </a:rPr>
                        <a:t>better</a:t>
                      </a:r>
                      <a:r>
                        <a:rPr lang="it-IT" sz="1200" kern="1200" baseline="0" dirty="0" smtClean="0">
                          <a:solidFill>
                            <a:schemeClr val="tx1"/>
                          </a:solidFill>
                          <a:effectLst/>
                          <a:latin typeface="Arial" charset="0"/>
                          <a:ea typeface="ヒラギノ角ゴ ProN W3" charset="0"/>
                          <a:cs typeface="ヒラギノ角ゴ ProN W3" charset="0"/>
                        </a:rPr>
                        <a:t> </a:t>
                      </a:r>
                      <a:r>
                        <a:rPr lang="it-IT" sz="1200" kern="1200" baseline="0" dirty="0" err="1" smtClean="0">
                          <a:solidFill>
                            <a:schemeClr val="tx1"/>
                          </a:solidFill>
                          <a:effectLst/>
                          <a:latin typeface="Arial" charset="0"/>
                          <a:ea typeface="ヒラギノ角ゴ ProN W3" charset="0"/>
                          <a:cs typeface="ヒラギノ角ゴ ProN W3" charset="0"/>
                        </a:rPr>
                        <a:t>manage</a:t>
                      </a:r>
                      <a:r>
                        <a:rPr lang="it-IT" sz="1200" kern="1200" baseline="0" dirty="0" smtClean="0">
                          <a:solidFill>
                            <a:schemeClr val="tx1"/>
                          </a:solidFill>
                          <a:effectLst/>
                          <a:latin typeface="Arial" charset="0"/>
                          <a:ea typeface="ヒラギノ角ゴ ProN W3" charset="0"/>
                          <a:cs typeface="ヒラギノ角ゴ ProN W3" charset="0"/>
                        </a:rPr>
                        <a:t> high </a:t>
                      </a:r>
                      <a:r>
                        <a:rPr lang="it-IT" sz="1200" kern="1200" baseline="0" dirty="0" err="1" smtClean="0">
                          <a:solidFill>
                            <a:schemeClr val="tx1"/>
                          </a:solidFill>
                          <a:effectLst/>
                          <a:latin typeface="Arial" charset="0"/>
                          <a:ea typeface="ヒラギノ角ゴ ProN W3" charset="0"/>
                          <a:cs typeface="ヒラギノ角ゴ ProN W3" charset="0"/>
                        </a:rPr>
                        <a:t>temperatures</a:t>
                      </a:r>
                      <a:endParaRPr lang="en-US" sz="1200" kern="1200" dirty="0" smtClean="0">
                        <a:solidFill>
                          <a:schemeClr val="tx1"/>
                        </a:solidFill>
                        <a:effectLst/>
                        <a:latin typeface="Arial" charset="0"/>
                        <a:ea typeface="ヒラギノ角ゴ ProN W3" charset="0"/>
                        <a:cs typeface="ヒラギノ角ゴ ProN W3" charset="0"/>
                      </a:endParaRPr>
                    </a:p>
                    <a:p>
                      <a:pPr lvl="0"/>
                      <a:endParaRPr lang="en-US" sz="1200" kern="1200" dirty="0" smtClean="0">
                        <a:solidFill>
                          <a:schemeClr val="tx1"/>
                        </a:solidFill>
                        <a:effectLst/>
                        <a:latin typeface="Arial" charset="0"/>
                        <a:ea typeface="ヒラギノ角ゴ ProN W3" charset="0"/>
                        <a:cs typeface="ヒラギノ角ゴ ProN W3" charset="0"/>
                      </a:endParaRPr>
                    </a:p>
                  </a:txBody>
                  <a:tcPr marL="68576" marR="68576" marT="34288" marB="34288"/>
                </a:tc>
              </a:tr>
              <a:tr h="1714398">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endParaRPr lang="en-GB" sz="1400" b="1" kern="1200" dirty="0" smtClean="0">
                        <a:solidFill>
                          <a:schemeClr val="dk1"/>
                        </a:solidFill>
                        <a:latin typeface="Arial" charset="0"/>
                        <a:ea typeface="Arial" charset="0"/>
                        <a:cs typeface="Arial" charset="0"/>
                      </a:endParaRPr>
                    </a:p>
                    <a:p>
                      <a:pPr marL="0" marR="0" lvl="1" indent="0" algn="ctr" defTabSz="914400" rtl="0" eaLnBrk="1" fontAlgn="auto" latinLnBrk="0" hangingPunct="1">
                        <a:lnSpc>
                          <a:spcPct val="100000"/>
                        </a:lnSpc>
                        <a:spcBef>
                          <a:spcPts val="0"/>
                        </a:spcBef>
                        <a:spcAft>
                          <a:spcPts val="0"/>
                        </a:spcAft>
                        <a:buClrTx/>
                        <a:buSzTx/>
                        <a:buFontTx/>
                        <a:buNone/>
                        <a:tabLst/>
                        <a:defRPr/>
                      </a:pPr>
                      <a:r>
                        <a:rPr lang="en-GB" sz="1400" b="1" kern="1200" dirty="0" smtClean="0">
                          <a:solidFill>
                            <a:schemeClr val="dk1"/>
                          </a:solidFill>
                          <a:latin typeface="Arial" charset="0"/>
                          <a:ea typeface="Arial" charset="0"/>
                          <a:cs typeface="Arial" charset="0"/>
                        </a:rPr>
                        <a:t>Flexible or adaptive</a:t>
                      </a:r>
                    </a:p>
                  </a:txBody>
                  <a:tcPr marL="68576" marR="68576" marT="34288" marB="34288"/>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Arial" charset="0"/>
                          <a:ea typeface="Arial" charset="0"/>
                          <a:cs typeface="Arial" charset="0"/>
                        </a:rPr>
                        <a:t>Measures that can be </a:t>
                      </a:r>
                      <a:r>
                        <a:rPr lang="en-GB" sz="1200" b="1" dirty="0" smtClean="0">
                          <a:latin typeface="Arial" charset="0"/>
                          <a:ea typeface="Arial" charset="0"/>
                          <a:cs typeface="Arial" charset="0"/>
                        </a:rPr>
                        <a:t>implemented incrementally</a:t>
                      </a:r>
                      <a:r>
                        <a:rPr lang="en-GB" sz="1200" dirty="0" smtClean="0">
                          <a:latin typeface="Arial" charset="0"/>
                          <a:ea typeface="Arial" charset="0"/>
                          <a:cs typeface="Arial" charset="0"/>
                        </a:rPr>
                        <a:t>, rather than through the adoption of ‘one-off’ costly adaptation solutions </a:t>
                      </a:r>
                    </a:p>
                    <a:p>
                      <a:endParaRPr lang="en-GB" sz="1200" dirty="0">
                        <a:latin typeface="Arial" charset="0"/>
                        <a:ea typeface="Arial" charset="0"/>
                        <a:cs typeface="Arial" charset="0"/>
                      </a:endParaRPr>
                    </a:p>
                  </a:txBody>
                  <a:tcPr marL="68576" marR="68576" marT="34288" marB="34288"/>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Arial" charset="0"/>
                          <a:ea typeface="Arial" charset="0"/>
                          <a:cs typeface="Arial" charset="0"/>
                        </a:rPr>
                        <a:t>Design</a:t>
                      </a:r>
                      <a:r>
                        <a:rPr lang="en-GB" sz="1200" baseline="0" dirty="0" smtClean="0">
                          <a:latin typeface="Arial" charset="0"/>
                          <a:ea typeface="Arial" charset="0"/>
                          <a:cs typeface="Arial" charset="0"/>
                        </a:rPr>
                        <a:t> c</a:t>
                      </a:r>
                      <a:r>
                        <a:rPr lang="en-GB" sz="1200" dirty="0" smtClean="0">
                          <a:latin typeface="Arial" charset="0"/>
                          <a:ea typeface="Arial" charset="0"/>
                          <a:cs typeface="Arial" charset="0"/>
                        </a:rPr>
                        <a:t>oastal flood risk management strategies which can</a:t>
                      </a:r>
                      <a:r>
                        <a:rPr lang="en-GB" sz="1200" baseline="0" dirty="0" smtClean="0">
                          <a:latin typeface="Arial" charset="0"/>
                          <a:ea typeface="Arial" charset="0"/>
                          <a:cs typeface="Arial" charset="0"/>
                        </a:rPr>
                        <a:t> be easily modified / upgraded over time</a:t>
                      </a:r>
                      <a:endParaRPr lang="en-GB" sz="1200" dirty="0" smtClean="0">
                        <a:latin typeface="Arial" charset="0"/>
                        <a:ea typeface="Arial" charset="0"/>
                        <a:cs typeface="Arial" charset="0"/>
                      </a:endParaRPr>
                    </a:p>
                  </a:txBody>
                  <a:tcPr marL="68576" marR="68576" marT="34288" marB="34288"/>
                </a:tc>
              </a:tr>
            </a:tbl>
          </a:graphicData>
        </a:graphic>
      </p:graphicFrame>
    </p:spTree>
    <p:extLst>
      <p:ext uri="{BB962C8B-B14F-4D97-AF65-F5344CB8AC3E}">
        <p14:creationId xmlns:p14="http://schemas.microsoft.com/office/powerpoint/2010/main" val="1353976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body" idx="1"/>
          </p:nvPr>
        </p:nvSpPr>
        <p:spPr>
          <a:xfrm>
            <a:off x="298174" y="733011"/>
            <a:ext cx="8189151" cy="3670024"/>
          </a:xfrm>
        </p:spPr>
        <p:txBody>
          <a:bodyPr>
            <a:noAutofit/>
          </a:bodyPr>
          <a:lstStyle/>
          <a:p>
            <a:r>
              <a:rPr lang="en-GB" b="1" dirty="0" smtClean="0">
                <a:solidFill>
                  <a:srgbClr val="00B0F0"/>
                </a:solidFill>
              </a:rPr>
              <a:t> Cost-Benefit </a:t>
            </a:r>
            <a:r>
              <a:rPr lang="en-GB" b="1" dirty="0">
                <a:solidFill>
                  <a:srgbClr val="00B0F0"/>
                </a:solidFill>
              </a:rPr>
              <a:t>Analysis (CBA):</a:t>
            </a:r>
          </a:p>
          <a:p>
            <a:pPr lvl="1"/>
            <a:r>
              <a:rPr lang="en-GB" sz="1200" dirty="0"/>
              <a:t>Comparison of the costs and benefits of a project expressed </a:t>
            </a:r>
            <a:r>
              <a:rPr lang="en-GB" sz="1200" b="1" dirty="0">
                <a:solidFill>
                  <a:srgbClr val="FF0000"/>
                </a:solidFill>
              </a:rPr>
              <a:t>in monetary values</a:t>
            </a:r>
            <a:r>
              <a:rPr lang="en-GB" sz="1200" dirty="0">
                <a:solidFill>
                  <a:srgbClr val="FF0000"/>
                </a:solidFill>
              </a:rPr>
              <a:t>, with one main objective, e.g. economic efficiency </a:t>
            </a:r>
          </a:p>
          <a:p>
            <a:pPr lvl="1"/>
            <a:r>
              <a:rPr lang="en-GB" sz="1200" b="1" dirty="0"/>
              <a:t>Example where CBA can be applied: </a:t>
            </a:r>
            <a:r>
              <a:rPr lang="en-GB" sz="1200" dirty="0"/>
              <a:t>Comparison of engineering options for rehabilitation of existing and construction of new water resource management facilities</a:t>
            </a:r>
            <a:endParaRPr lang="en-GB" sz="1200" b="1" dirty="0"/>
          </a:p>
          <a:p>
            <a:endParaRPr lang="en-GB" sz="400" b="1" dirty="0"/>
          </a:p>
          <a:p>
            <a:r>
              <a:rPr lang="en-GB" b="1" dirty="0" smtClean="0">
                <a:solidFill>
                  <a:srgbClr val="00B0F0"/>
                </a:solidFill>
              </a:rPr>
              <a:t> Cost-Effectiveness </a:t>
            </a:r>
            <a:r>
              <a:rPr lang="en-GB" b="1" dirty="0">
                <a:solidFill>
                  <a:srgbClr val="00B0F0"/>
                </a:solidFill>
              </a:rPr>
              <a:t>Analysis (CEA)</a:t>
            </a:r>
          </a:p>
          <a:p>
            <a:pPr lvl="1"/>
            <a:r>
              <a:rPr lang="en-GB" sz="1200" dirty="0"/>
              <a:t>Analysis of costs of </a:t>
            </a:r>
            <a:r>
              <a:rPr lang="en-GB" sz="1200" dirty="0">
                <a:solidFill>
                  <a:srgbClr val="FF0000"/>
                </a:solidFill>
              </a:rPr>
              <a:t>alternative adaptation options</a:t>
            </a:r>
          </a:p>
          <a:p>
            <a:pPr lvl="1"/>
            <a:r>
              <a:rPr lang="en-GB" sz="1200" dirty="0"/>
              <a:t>Compared with CBA, CEA is suitable </a:t>
            </a:r>
            <a:r>
              <a:rPr lang="en-GB" sz="1200" dirty="0">
                <a:solidFill>
                  <a:srgbClr val="FF0000"/>
                </a:solidFill>
              </a:rPr>
              <a:t>where benefits cannot be defined in monetary terms</a:t>
            </a:r>
          </a:p>
          <a:p>
            <a:pPr lvl="1"/>
            <a:r>
              <a:rPr lang="en-GB" sz="1200" b="1" dirty="0"/>
              <a:t>Example where CEA can be applied:</a:t>
            </a:r>
            <a:r>
              <a:rPr lang="en-GB" sz="1200" dirty="0"/>
              <a:t> Preservation of fauna and flora species diversity </a:t>
            </a:r>
            <a:r>
              <a:rPr lang="en-GB" sz="1200" dirty="0">
                <a:sym typeface="Wingdings" panose="05000000000000000000" pitchFamily="2" charset="2"/>
              </a:rPr>
              <a:t> Measurable objective: </a:t>
            </a:r>
            <a:r>
              <a:rPr lang="en-GB" sz="1200" dirty="0"/>
              <a:t>the number of animals preserved and hectares of wetland or forest protected per invested monetary unit </a:t>
            </a:r>
          </a:p>
          <a:p>
            <a:pPr lvl="1"/>
            <a:endParaRPr lang="en-GB" sz="400" dirty="0"/>
          </a:p>
          <a:p>
            <a:r>
              <a:rPr lang="en-GB" b="1" dirty="0" smtClean="0">
                <a:solidFill>
                  <a:srgbClr val="00B0F0"/>
                </a:solidFill>
              </a:rPr>
              <a:t> Multi-criteria </a:t>
            </a:r>
            <a:r>
              <a:rPr lang="en-GB" b="1" dirty="0">
                <a:solidFill>
                  <a:srgbClr val="00B0F0"/>
                </a:solidFill>
              </a:rPr>
              <a:t>Analysis (MCA</a:t>
            </a:r>
            <a:r>
              <a:rPr lang="de-DE" b="1" dirty="0">
                <a:solidFill>
                  <a:srgbClr val="00B0F0"/>
                </a:solidFill>
              </a:rPr>
              <a:t>)</a:t>
            </a:r>
            <a:endParaRPr lang="en-GB" b="1" dirty="0">
              <a:solidFill>
                <a:srgbClr val="00B0F0"/>
              </a:solidFill>
            </a:endParaRPr>
          </a:p>
          <a:p>
            <a:pPr lvl="1"/>
            <a:r>
              <a:rPr lang="en-GB" sz="1200" dirty="0"/>
              <a:t>Tool that is able to </a:t>
            </a:r>
            <a:r>
              <a:rPr lang="en-GB" sz="1200" dirty="0">
                <a:solidFill>
                  <a:srgbClr val="FF0000"/>
                </a:solidFill>
              </a:rPr>
              <a:t>rank and prioritise multiple adaptation options</a:t>
            </a:r>
            <a:r>
              <a:rPr lang="en-GB" sz="1200" dirty="0"/>
              <a:t>.</a:t>
            </a:r>
          </a:p>
          <a:p>
            <a:pPr lvl="1"/>
            <a:r>
              <a:rPr lang="en-GB" sz="1200" dirty="0"/>
              <a:t>Ranks resulting from an MCA are not based purely on economic calculations, but on </a:t>
            </a:r>
            <a:r>
              <a:rPr lang="en-GB" sz="1200" dirty="0">
                <a:solidFill>
                  <a:srgbClr val="FF0000"/>
                </a:solidFill>
              </a:rPr>
              <a:t>a broader range of criteria </a:t>
            </a:r>
            <a:r>
              <a:rPr lang="en-GB" sz="1200" dirty="0"/>
              <a:t>to capture wider objectives</a:t>
            </a:r>
          </a:p>
          <a:p>
            <a:pPr lvl="1"/>
            <a:r>
              <a:rPr lang="en-GB" sz="1200" b="1" dirty="0"/>
              <a:t>Example where MCA can be applied: </a:t>
            </a:r>
            <a:r>
              <a:rPr lang="en-GB" sz="1200" dirty="0"/>
              <a:t>Dealing with increased flood risk: </a:t>
            </a:r>
          </a:p>
          <a:p>
            <a:pPr marL="600075" lvl="2" algn="just"/>
            <a:r>
              <a:rPr lang="en-GB" sz="1100" dirty="0"/>
              <a:t>- </a:t>
            </a:r>
            <a:r>
              <a:rPr lang="en-GB" sz="1100" b="1" dirty="0"/>
              <a:t>Four adaptation options could be analysed: </a:t>
            </a:r>
            <a:r>
              <a:rPr lang="en-GB" sz="1100" dirty="0"/>
              <a:t>1) installing pumps, 2) improving drainage infrastructure, 3) organising manual labour, and  4) bearing the losses (doing nothing)</a:t>
            </a:r>
          </a:p>
          <a:p>
            <a:pPr marL="600075" lvl="2" algn="just"/>
            <a:r>
              <a:rPr lang="en-GB" sz="1100" dirty="0"/>
              <a:t>- </a:t>
            </a:r>
            <a:r>
              <a:rPr lang="en-GB" sz="1100" b="1" dirty="0"/>
              <a:t>According to four criteria</a:t>
            </a:r>
            <a:r>
              <a:rPr lang="en-GB" sz="1100" dirty="0"/>
              <a:t>: 1) costs, 2) effectiveness in safeguarding agricultural production, 3) health benefits and 4) environmental effects</a:t>
            </a:r>
          </a:p>
          <a:p>
            <a:endParaRPr lang="en-GB" sz="1600" dirty="0"/>
          </a:p>
          <a:p>
            <a:endParaRPr lang="en-GB" sz="1600" dirty="0"/>
          </a:p>
        </p:txBody>
      </p:sp>
      <p:sp>
        <p:nvSpPr>
          <p:cNvPr id="3" name="Title 2"/>
          <p:cNvSpPr>
            <a:spLocks noGrp="1"/>
          </p:cNvSpPr>
          <p:nvPr>
            <p:ph type="title"/>
          </p:nvPr>
        </p:nvSpPr>
        <p:spPr/>
        <p:txBody>
          <a:bodyPr>
            <a:noAutofit/>
          </a:bodyPr>
          <a:lstStyle/>
          <a:p>
            <a:r>
              <a:rPr lang="en-GB" sz="1950" cap="all" dirty="0">
                <a:solidFill>
                  <a:schemeClr val="tx1"/>
                </a:solidFill>
              </a:rPr>
              <a:t>Tool for Appraising Adaptation Measures</a:t>
            </a:r>
          </a:p>
        </p:txBody>
      </p:sp>
      <p:sp>
        <p:nvSpPr>
          <p:cNvPr id="6" name="Slide Number Placeholder 5"/>
          <p:cNvSpPr>
            <a:spLocks noGrp="1"/>
          </p:cNvSpPr>
          <p:nvPr>
            <p:ph type="sldNum" idx="12"/>
          </p:nvPr>
        </p:nvSpPr>
        <p:spPr/>
        <p:txBody>
          <a:bodyPr/>
          <a:lstStyle/>
          <a:p>
            <a:fld id="{8CFB5E9E-E659-4D5C-A8B4-256215DA988A}" type="slidenum">
              <a:rPr lang="en-GB" smtClean="0"/>
              <a:pPr/>
              <a:t>28</a:t>
            </a:fld>
            <a:endParaRPr lang="en-GB" dirty="0"/>
          </a:p>
        </p:txBody>
      </p:sp>
    </p:spTree>
    <p:extLst>
      <p:ext uri="{BB962C8B-B14F-4D97-AF65-F5344CB8AC3E}">
        <p14:creationId xmlns:p14="http://schemas.microsoft.com/office/powerpoint/2010/main" val="1533992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a:prstGeom prst="rect">
            <a:avLst/>
          </a:prstGeom>
        </p:spPr>
        <p:txBody>
          <a:bodyPr/>
          <a:lstStyle/>
          <a:p>
            <a:fld id="{8CFB5E9E-E659-4D5C-A8B4-256215DA988A}" type="slidenum">
              <a:rPr lang="en-GB" smtClean="0"/>
              <a:pPr/>
              <a:t>29</a:t>
            </a:fld>
            <a:endParaRPr lang="en-GB" dirty="0"/>
          </a:p>
        </p:txBody>
      </p:sp>
      <p:sp>
        <p:nvSpPr>
          <p:cNvPr id="9" name="TextBox 8"/>
          <p:cNvSpPr txBox="1"/>
          <p:nvPr/>
        </p:nvSpPr>
        <p:spPr>
          <a:xfrm>
            <a:off x="964095" y="4520286"/>
            <a:ext cx="6685294" cy="276999"/>
          </a:xfrm>
          <a:prstGeom prst="rect">
            <a:avLst/>
          </a:prstGeom>
          <a:noFill/>
        </p:spPr>
        <p:txBody>
          <a:bodyPr wrap="square" rtlCol="0">
            <a:spAutoFit/>
          </a:bodyPr>
          <a:lstStyle/>
          <a:p>
            <a:r>
              <a:rPr lang="en-GB" sz="600" dirty="0"/>
              <a:t>Source: https://gc21.giz.de/ibt/var/app/wp342deP/1443/wp-content/uploads/filebase/ms/mainstreaming-guides-manuals-reports/Economic_assessment_of_CC_adaptation_options_-_GIZ_2013.pdf</a:t>
            </a:r>
          </a:p>
        </p:txBody>
      </p:sp>
      <p:sp>
        <p:nvSpPr>
          <p:cNvPr id="7" name="Rectangle 6"/>
          <p:cNvSpPr/>
          <p:nvPr/>
        </p:nvSpPr>
        <p:spPr>
          <a:xfrm>
            <a:off x="1297239" y="649799"/>
            <a:ext cx="6218081" cy="37801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050" dirty="0"/>
              <a:t>Are costs and benefits of adaptation options measurable in monetary terms?</a:t>
            </a:r>
          </a:p>
        </p:txBody>
      </p:sp>
      <p:sp>
        <p:nvSpPr>
          <p:cNvPr id="10" name="Flèche vers le bas 9"/>
          <p:cNvSpPr/>
          <p:nvPr/>
        </p:nvSpPr>
        <p:spPr>
          <a:xfrm>
            <a:off x="1845024" y="1135824"/>
            <a:ext cx="108006" cy="1620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a:p>
        </p:txBody>
      </p:sp>
      <p:sp>
        <p:nvSpPr>
          <p:cNvPr id="12" name="Ellipse 11"/>
          <p:cNvSpPr/>
          <p:nvPr/>
        </p:nvSpPr>
        <p:spPr>
          <a:xfrm>
            <a:off x="1602011" y="1334375"/>
            <a:ext cx="594031" cy="324017"/>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sz="1050" dirty="0" err="1"/>
              <a:t>Yes</a:t>
            </a:r>
            <a:endParaRPr lang="fr-FR" sz="1050" dirty="0"/>
          </a:p>
        </p:txBody>
      </p:sp>
      <p:sp>
        <p:nvSpPr>
          <p:cNvPr id="16" name="Flèche vers le bas 15"/>
          <p:cNvSpPr/>
          <p:nvPr/>
        </p:nvSpPr>
        <p:spPr>
          <a:xfrm>
            <a:off x="1845024" y="1708521"/>
            <a:ext cx="108006" cy="1620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a:p>
        </p:txBody>
      </p:sp>
      <p:sp>
        <p:nvSpPr>
          <p:cNvPr id="17" name="Rectangle 16"/>
          <p:cNvSpPr/>
          <p:nvPr/>
        </p:nvSpPr>
        <p:spPr>
          <a:xfrm>
            <a:off x="1544129" y="1920657"/>
            <a:ext cx="709794" cy="32401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1050"/>
              <a:t>CBA</a:t>
            </a:r>
          </a:p>
        </p:txBody>
      </p:sp>
      <p:sp>
        <p:nvSpPr>
          <p:cNvPr id="18" name="Rectangle 17"/>
          <p:cNvSpPr/>
          <p:nvPr/>
        </p:nvSpPr>
        <p:spPr>
          <a:xfrm>
            <a:off x="2493057" y="1920657"/>
            <a:ext cx="5022262" cy="32401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050"/>
              <a:t>Is it possible to quantify cost and benefit of adaptation options at all?</a:t>
            </a:r>
          </a:p>
        </p:txBody>
      </p:sp>
      <p:sp>
        <p:nvSpPr>
          <p:cNvPr id="19" name="Flèche vers le bas 18"/>
          <p:cNvSpPr/>
          <p:nvPr/>
        </p:nvSpPr>
        <p:spPr>
          <a:xfrm>
            <a:off x="2843341" y="2316442"/>
            <a:ext cx="108006" cy="1620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a:p>
        </p:txBody>
      </p:sp>
      <p:sp>
        <p:nvSpPr>
          <p:cNvPr id="20" name="Ellipse 19"/>
          <p:cNvSpPr/>
          <p:nvPr/>
        </p:nvSpPr>
        <p:spPr>
          <a:xfrm>
            <a:off x="2600328" y="2514992"/>
            <a:ext cx="594031" cy="324017"/>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sz="1050" dirty="0" err="1"/>
              <a:t>Yes</a:t>
            </a:r>
            <a:endParaRPr lang="fr-FR" sz="1050" dirty="0"/>
          </a:p>
        </p:txBody>
      </p:sp>
      <p:sp>
        <p:nvSpPr>
          <p:cNvPr id="23" name="Flèche vers le bas 22"/>
          <p:cNvSpPr/>
          <p:nvPr/>
        </p:nvSpPr>
        <p:spPr>
          <a:xfrm rot="5400000">
            <a:off x="2385052" y="2595997"/>
            <a:ext cx="108006" cy="1620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a:p>
        </p:txBody>
      </p:sp>
      <p:sp>
        <p:nvSpPr>
          <p:cNvPr id="24" name="Rectangle 23"/>
          <p:cNvSpPr/>
          <p:nvPr/>
        </p:nvSpPr>
        <p:spPr>
          <a:xfrm>
            <a:off x="1555958" y="2467507"/>
            <a:ext cx="709794" cy="32401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1050" dirty="0"/>
              <a:t>CEA</a:t>
            </a:r>
          </a:p>
        </p:txBody>
      </p:sp>
      <p:sp>
        <p:nvSpPr>
          <p:cNvPr id="25" name="Rectangle 24"/>
          <p:cNvSpPr/>
          <p:nvPr/>
        </p:nvSpPr>
        <p:spPr>
          <a:xfrm>
            <a:off x="1555958" y="3110722"/>
            <a:ext cx="5959361" cy="32401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050"/>
              <a:t>Is it possible to quantify cost and benefit of adaptation options at all?</a:t>
            </a:r>
          </a:p>
        </p:txBody>
      </p:sp>
      <p:sp>
        <p:nvSpPr>
          <p:cNvPr id="26" name="Flèche vers le bas 25"/>
          <p:cNvSpPr/>
          <p:nvPr/>
        </p:nvSpPr>
        <p:spPr>
          <a:xfrm>
            <a:off x="6030242" y="2316442"/>
            <a:ext cx="108006" cy="1620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a:p>
        </p:txBody>
      </p:sp>
      <p:sp>
        <p:nvSpPr>
          <p:cNvPr id="27" name="Ellipse 26"/>
          <p:cNvSpPr/>
          <p:nvPr/>
        </p:nvSpPr>
        <p:spPr>
          <a:xfrm>
            <a:off x="5787229" y="2514992"/>
            <a:ext cx="594031" cy="324017"/>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sz="1050" dirty="0"/>
              <a:t>No</a:t>
            </a:r>
          </a:p>
        </p:txBody>
      </p:sp>
      <p:sp>
        <p:nvSpPr>
          <p:cNvPr id="28" name="Flèche vers le bas 27"/>
          <p:cNvSpPr/>
          <p:nvPr/>
        </p:nvSpPr>
        <p:spPr>
          <a:xfrm>
            <a:off x="6030242" y="2889138"/>
            <a:ext cx="108006" cy="1620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a:p>
        </p:txBody>
      </p:sp>
      <p:sp>
        <p:nvSpPr>
          <p:cNvPr id="29" name="Flèche vers le bas 28"/>
          <p:cNvSpPr/>
          <p:nvPr/>
        </p:nvSpPr>
        <p:spPr>
          <a:xfrm>
            <a:off x="6030242" y="1137211"/>
            <a:ext cx="108006" cy="1620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a:p>
        </p:txBody>
      </p:sp>
      <p:sp>
        <p:nvSpPr>
          <p:cNvPr id="30" name="Ellipse 29"/>
          <p:cNvSpPr/>
          <p:nvPr/>
        </p:nvSpPr>
        <p:spPr>
          <a:xfrm>
            <a:off x="5787229" y="1335762"/>
            <a:ext cx="594031" cy="324017"/>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sz="1050" dirty="0"/>
              <a:t>No</a:t>
            </a:r>
          </a:p>
        </p:txBody>
      </p:sp>
      <p:sp>
        <p:nvSpPr>
          <p:cNvPr id="31" name="Flèche vers le bas 30"/>
          <p:cNvSpPr/>
          <p:nvPr/>
        </p:nvSpPr>
        <p:spPr>
          <a:xfrm>
            <a:off x="6030242" y="1709907"/>
            <a:ext cx="108006" cy="1620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a:p>
        </p:txBody>
      </p:sp>
      <p:sp>
        <p:nvSpPr>
          <p:cNvPr id="37" name="Flèche vers le bas 36"/>
          <p:cNvSpPr/>
          <p:nvPr/>
        </p:nvSpPr>
        <p:spPr>
          <a:xfrm>
            <a:off x="1832441" y="3509196"/>
            <a:ext cx="108006" cy="1620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a:p>
        </p:txBody>
      </p:sp>
      <p:sp>
        <p:nvSpPr>
          <p:cNvPr id="38" name="Ellipse 37"/>
          <p:cNvSpPr/>
          <p:nvPr/>
        </p:nvSpPr>
        <p:spPr>
          <a:xfrm>
            <a:off x="1589427" y="3655130"/>
            <a:ext cx="594031" cy="324017"/>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sz="1050" dirty="0" err="1"/>
              <a:t>Yes</a:t>
            </a:r>
            <a:endParaRPr lang="fr-FR" sz="1050" dirty="0"/>
          </a:p>
        </p:txBody>
      </p:sp>
      <p:sp>
        <p:nvSpPr>
          <p:cNvPr id="39" name="Flèche vers le bas 38"/>
          <p:cNvSpPr/>
          <p:nvPr/>
        </p:nvSpPr>
        <p:spPr>
          <a:xfrm>
            <a:off x="1832441" y="3955978"/>
            <a:ext cx="108006" cy="1620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a:p>
        </p:txBody>
      </p:sp>
      <p:sp>
        <p:nvSpPr>
          <p:cNvPr id="40" name="Flèche vers le bas 39"/>
          <p:cNvSpPr/>
          <p:nvPr/>
        </p:nvSpPr>
        <p:spPr>
          <a:xfrm>
            <a:off x="6017658" y="3510582"/>
            <a:ext cx="108006" cy="1620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a:p>
        </p:txBody>
      </p:sp>
      <p:sp>
        <p:nvSpPr>
          <p:cNvPr id="41" name="Ellipse 40"/>
          <p:cNvSpPr/>
          <p:nvPr/>
        </p:nvSpPr>
        <p:spPr>
          <a:xfrm>
            <a:off x="5774646" y="3656516"/>
            <a:ext cx="594031" cy="324017"/>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sz="1050" dirty="0"/>
              <a:t>No</a:t>
            </a:r>
          </a:p>
        </p:txBody>
      </p:sp>
      <p:sp>
        <p:nvSpPr>
          <p:cNvPr id="42" name="Flèche vers le bas 41"/>
          <p:cNvSpPr/>
          <p:nvPr/>
        </p:nvSpPr>
        <p:spPr>
          <a:xfrm>
            <a:off x="6017658" y="3957365"/>
            <a:ext cx="108006" cy="1620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a:p>
        </p:txBody>
      </p:sp>
      <p:sp>
        <p:nvSpPr>
          <p:cNvPr id="43" name="Rectangle 42"/>
          <p:cNvSpPr/>
          <p:nvPr/>
        </p:nvSpPr>
        <p:spPr>
          <a:xfrm>
            <a:off x="1544129" y="4177344"/>
            <a:ext cx="709794" cy="32401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1050" dirty="0"/>
              <a:t>MCA</a:t>
            </a:r>
          </a:p>
        </p:txBody>
      </p:sp>
      <p:sp>
        <p:nvSpPr>
          <p:cNvPr id="44" name="Rectangle 43"/>
          <p:cNvSpPr/>
          <p:nvPr/>
        </p:nvSpPr>
        <p:spPr>
          <a:xfrm>
            <a:off x="2520059" y="4173155"/>
            <a:ext cx="5022262" cy="32401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050" dirty="0"/>
              <a:t>Other (non-economic) approaches</a:t>
            </a:r>
          </a:p>
        </p:txBody>
      </p:sp>
      <p:sp>
        <p:nvSpPr>
          <p:cNvPr id="33" name="Title 2"/>
          <p:cNvSpPr>
            <a:spLocks noGrp="1"/>
          </p:cNvSpPr>
          <p:nvPr>
            <p:ph type="title"/>
          </p:nvPr>
        </p:nvSpPr>
        <p:spPr/>
        <p:txBody>
          <a:bodyPr>
            <a:noAutofit/>
          </a:bodyPr>
          <a:lstStyle/>
          <a:p>
            <a:r>
              <a:rPr lang="en-GB" sz="1950" cap="all" dirty="0">
                <a:solidFill>
                  <a:schemeClr val="tx1"/>
                </a:solidFill>
              </a:rPr>
              <a:t>Tool for Appraising Adaptation Measures</a:t>
            </a:r>
          </a:p>
        </p:txBody>
      </p:sp>
    </p:spTree>
    <p:extLst>
      <p:ext uri="{BB962C8B-B14F-4D97-AF65-F5344CB8AC3E}">
        <p14:creationId xmlns:p14="http://schemas.microsoft.com/office/powerpoint/2010/main" val="1079308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 </a:t>
            </a:r>
            <a:r>
              <a:rPr lang="en-US" dirty="0" smtClean="0"/>
              <a:t>Overview </a:t>
            </a:r>
            <a:r>
              <a:rPr lang="en-US" dirty="0"/>
              <a:t>of process/steps of how the national Strategy on climate change adaptation has been developed</a:t>
            </a:r>
            <a:r>
              <a:rPr lang="en-US" dirty="0" smtClean="0"/>
              <a:t>,</a:t>
            </a:r>
            <a:endParaRPr lang="en-US" dirty="0"/>
          </a:p>
          <a:p>
            <a:r>
              <a:rPr lang="en-US" dirty="0"/>
              <a:t> </a:t>
            </a:r>
            <a:r>
              <a:rPr lang="en-US" dirty="0" smtClean="0"/>
              <a:t>Which </a:t>
            </a:r>
            <a:r>
              <a:rPr lang="en-US" dirty="0"/>
              <a:t>sectors were taken into consideration (vulnerable sectors) and how they were integrated into a specific answer to climate change</a:t>
            </a:r>
            <a:r>
              <a:rPr lang="en-US" dirty="0" smtClean="0"/>
              <a:t>?</a:t>
            </a:r>
            <a:endParaRPr lang="en-US" dirty="0"/>
          </a:p>
          <a:p>
            <a:r>
              <a:rPr lang="en-US" dirty="0"/>
              <a:t> </a:t>
            </a:r>
            <a:r>
              <a:rPr lang="en-US" dirty="0" smtClean="0"/>
              <a:t>How </a:t>
            </a:r>
            <a:r>
              <a:rPr lang="en-US" dirty="0"/>
              <a:t>to arrive from outputs of climate models for the future climate to adaptation measures</a:t>
            </a:r>
            <a:r>
              <a:rPr lang="en-US" dirty="0" smtClean="0"/>
              <a:t>?</a:t>
            </a:r>
            <a:endParaRPr lang="en-US" dirty="0"/>
          </a:p>
          <a:p>
            <a:r>
              <a:rPr lang="en-US" dirty="0"/>
              <a:t> </a:t>
            </a:r>
            <a:r>
              <a:rPr lang="en-US" dirty="0" smtClean="0"/>
              <a:t>What </a:t>
            </a:r>
            <a:r>
              <a:rPr lang="en-US" dirty="0"/>
              <a:t>was the timeframe used for the Strategy preparation (i.e., 2030, 2040, 2050,…) and how used timeframes were reflected towards suggested adaptation measures? How the priority measures were defined – having in mind Action plan (for example, were there only one category of measures, e.g. short term measures with obligation for re-assessment of measures every 5 years, or, Action Plan immediately have defined short term, medium and long term measures</a:t>
            </a:r>
            <a:r>
              <a:rPr lang="en-US" dirty="0" smtClean="0"/>
              <a:t>?)</a:t>
            </a:r>
            <a:endParaRPr lang="en-US" dirty="0"/>
          </a:p>
          <a:p>
            <a:r>
              <a:rPr lang="en-US" dirty="0"/>
              <a:t> </a:t>
            </a:r>
            <a:r>
              <a:rPr lang="en-US" dirty="0" smtClean="0"/>
              <a:t>What </a:t>
            </a:r>
            <a:r>
              <a:rPr lang="en-US" dirty="0"/>
              <a:t>kind of consideration was given to Strategy policies from other sectors? How they were integrated into Strategy for CC adaptation? How difficult was to establish connection among different Strategies in case they have different time horizons and measures?</a:t>
            </a:r>
          </a:p>
          <a:p>
            <a:endParaRPr lang="en-US" dirty="0"/>
          </a:p>
        </p:txBody>
      </p:sp>
      <p:sp>
        <p:nvSpPr>
          <p:cNvPr id="3" name="Title 2"/>
          <p:cNvSpPr>
            <a:spLocks noGrp="1"/>
          </p:cNvSpPr>
          <p:nvPr>
            <p:ph type="title"/>
          </p:nvPr>
        </p:nvSpPr>
        <p:spPr/>
        <p:txBody>
          <a:bodyPr/>
          <a:lstStyle/>
          <a:p>
            <a:r>
              <a:rPr lang="en-US" dirty="0" smtClean="0"/>
              <a:t>KEY QUESTIONS</a:t>
            </a:r>
            <a:endParaRPr lang="en-US" dirty="0"/>
          </a:p>
        </p:txBody>
      </p:sp>
      <p:sp>
        <p:nvSpPr>
          <p:cNvPr id="4" name="Slide Number Placeholder 3"/>
          <p:cNvSpPr>
            <a:spLocks noGrp="1"/>
          </p:cNvSpPr>
          <p:nvPr>
            <p:ph type="sldNum" idx="12"/>
          </p:nvPr>
        </p:nvSpPr>
        <p:spPr/>
        <p:txBody>
          <a:bodyPr/>
          <a:lstStyle/>
          <a:p>
            <a:pPr marL="0" lvl="0" indent="0">
              <a:spcBef>
                <a:spcPts val="0"/>
              </a:spcBef>
              <a:buClr>
                <a:schemeClr val="dk1"/>
              </a:buClr>
              <a:buSzPct val="25000"/>
              <a:buFont typeface="Arial"/>
              <a:buNone/>
            </a:pPr>
            <a:fld id="{00000000-1234-1234-1234-123412341234}" type="slidenum">
              <a:rPr lang="it" smtClean="0"/>
              <a:t>3</a:t>
            </a:fld>
            <a:endParaRPr lang="it"/>
          </a:p>
        </p:txBody>
      </p:sp>
    </p:spTree>
    <p:extLst>
      <p:ext uri="{BB962C8B-B14F-4D97-AF65-F5344CB8AC3E}">
        <p14:creationId xmlns:p14="http://schemas.microsoft.com/office/powerpoint/2010/main" val="18217662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egnaposto contenuto 2"/>
          <p:cNvSpPr>
            <a:spLocks noGrp="1"/>
          </p:cNvSpPr>
          <p:nvPr>
            <p:ph type="body" idx="1"/>
          </p:nvPr>
        </p:nvSpPr>
        <p:spPr>
          <a:xfrm>
            <a:off x="457200" y="1356874"/>
            <a:ext cx="8099699" cy="3196500"/>
          </a:xfrm>
        </p:spPr>
        <p:txBody>
          <a:bodyPr/>
          <a:lstStyle/>
          <a:p>
            <a:pPr marL="285750" indent="-285750">
              <a:spcAft>
                <a:spcPts val="900"/>
              </a:spcAft>
            </a:pPr>
            <a:r>
              <a:rPr lang="it-IT" altLang="en-US" sz="1800" b="1" dirty="0" err="1">
                <a:solidFill>
                  <a:srgbClr val="00B050"/>
                </a:solidFill>
              </a:rPr>
              <a:t>Monitoring</a:t>
            </a:r>
            <a:r>
              <a:rPr lang="it-IT" altLang="en-US" sz="1800" b="1" dirty="0">
                <a:solidFill>
                  <a:srgbClr val="00B050"/>
                </a:solidFill>
              </a:rPr>
              <a:t> and </a:t>
            </a:r>
            <a:r>
              <a:rPr lang="it-IT" altLang="en-US" sz="1800" b="1" dirty="0" err="1">
                <a:solidFill>
                  <a:srgbClr val="00B050"/>
                </a:solidFill>
              </a:rPr>
              <a:t>observation</a:t>
            </a:r>
            <a:r>
              <a:rPr lang="it-IT" altLang="en-US" sz="1800" b="1" dirty="0">
                <a:solidFill>
                  <a:srgbClr val="00B050"/>
                </a:solidFill>
              </a:rPr>
              <a:t> </a:t>
            </a:r>
            <a:r>
              <a:rPr lang="it-IT" altLang="en-US" sz="1800" dirty="0" err="1"/>
              <a:t>systems</a:t>
            </a:r>
            <a:r>
              <a:rPr lang="it-IT" altLang="en-US" sz="1800" dirty="0"/>
              <a:t> for </a:t>
            </a:r>
            <a:r>
              <a:rPr lang="it-IT" altLang="en-US" sz="1800" dirty="0" err="1"/>
              <a:t>adaptation</a:t>
            </a:r>
            <a:endParaRPr lang="it-IT" altLang="en-US" sz="1800" dirty="0"/>
          </a:p>
          <a:p>
            <a:pPr marL="285750" indent="-285750">
              <a:spcAft>
                <a:spcPts val="900"/>
              </a:spcAft>
            </a:pPr>
            <a:r>
              <a:rPr lang="it-IT" altLang="en-US" sz="1800" b="1" dirty="0" err="1">
                <a:solidFill>
                  <a:srgbClr val="00B050"/>
                </a:solidFill>
              </a:rPr>
              <a:t>Research</a:t>
            </a:r>
            <a:r>
              <a:rPr lang="it-IT" altLang="en-US" sz="1800" b="1" dirty="0">
                <a:solidFill>
                  <a:srgbClr val="00B050"/>
                </a:solidFill>
              </a:rPr>
              <a:t> </a:t>
            </a:r>
            <a:r>
              <a:rPr lang="it-IT" altLang="en-US" sz="1800" b="1" dirty="0" err="1">
                <a:solidFill>
                  <a:srgbClr val="00B050"/>
                </a:solidFill>
              </a:rPr>
              <a:t>needs</a:t>
            </a:r>
            <a:r>
              <a:rPr lang="it-IT" altLang="en-US" sz="1800" dirty="0">
                <a:solidFill>
                  <a:srgbClr val="0066CC"/>
                </a:solidFill>
              </a:rPr>
              <a:t> </a:t>
            </a:r>
            <a:r>
              <a:rPr lang="it-IT" altLang="en-US" sz="1800" dirty="0"/>
              <a:t>for </a:t>
            </a:r>
            <a:r>
              <a:rPr lang="it-IT" altLang="en-US" sz="1800" dirty="0" err="1"/>
              <a:t>adaptation</a:t>
            </a:r>
            <a:endParaRPr lang="it-IT" altLang="en-US" sz="1800" dirty="0"/>
          </a:p>
          <a:p>
            <a:pPr marL="285750" indent="-285750">
              <a:spcAft>
                <a:spcPts val="900"/>
              </a:spcAft>
            </a:pPr>
            <a:r>
              <a:rPr lang="it-IT" altLang="en-US" sz="1800" dirty="0" err="1"/>
              <a:t>Synergies</a:t>
            </a:r>
            <a:r>
              <a:rPr lang="it-IT" altLang="en-US" sz="1800" dirty="0"/>
              <a:t> </a:t>
            </a:r>
            <a:r>
              <a:rPr lang="it-IT" altLang="en-US" sz="1800" dirty="0" err="1"/>
              <a:t>between</a:t>
            </a:r>
            <a:r>
              <a:rPr lang="it-IT" altLang="en-US" sz="1800" dirty="0">
                <a:solidFill>
                  <a:srgbClr val="558ED5"/>
                </a:solidFill>
              </a:rPr>
              <a:t> </a:t>
            </a:r>
            <a:r>
              <a:rPr lang="it-IT" altLang="en-US" sz="1800" b="1" dirty="0" err="1">
                <a:solidFill>
                  <a:srgbClr val="00B050"/>
                </a:solidFill>
              </a:rPr>
              <a:t>adaptation</a:t>
            </a:r>
            <a:r>
              <a:rPr lang="it-IT" altLang="en-US" sz="1800" b="1" dirty="0">
                <a:solidFill>
                  <a:srgbClr val="00B050"/>
                </a:solidFill>
              </a:rPr>
              <a:t>, </a:t>
            </a:r>
            <a:r>
              <a:rPr lang="it-IT" altLang="en-US" sz="1800" b="1" dirty="0" err="1">
                <a:solidFill>
                  <a:srgbClr val="00B050"/>
                </a:solidFill>
              </a:rPr>
              <a:t>mitigation</a:t>
            </a:r>
            <a:r>
              <a:rPr lang="it-IT" altLang="en-US" sz="1800" b="1" dirty="0">
                <a:solidFill>
                  <a:srgbClr val="00B050"/>
                </a:solidFill>
              </a:rPr>
              <a:t> and </a:t>
            </a:r>
            <a:r>
              <a:rPr lang="it-IT" altLang="en-US" sz="1800" b="1" dirty="0" err="1">
                <a:solidFill>
                  <a:srgbClr val="00B050"/>
                </a:solidFill>
              </a:rPr>
              <a:t>sustainable</a:t>
            </a:r>
            <a:r>
              <a:rPr lang="it-IT" altLang="en-US" sz="1800" b="1" dirty="0">
                <a:solidFill>
                  <a:srgbClr val="00B050"/>
                </a:solidFill>
              </a:rPr>
              <a:t> </a:t>
            </a:r>
            <a:r>
              <a:rPr lang="it-IT" altLang="en-US" sz="1800" b="1" dirty="0" err="1">
                <a:solidFill>
                  <a:srgbClr val="00B050"/>
                </a:solidFill>
              </a:rPr>
              <a:t>development</a:t>
            </a:r>
            <a:endParaRPr lang="it-IT" altLang="en-US" sz="1800" b="1" dirty="0">
              <a:solidFill>
                <a:srgbClr val="00B050"/>
              </a:solidFill>
            </a:endParaRPr>
          </a:p>
          <a:p>
            <a:pPr marL="285750" indent="-285750">
              <a:spcAft>
                <a:spcPts val="900"/>
              </a:spcAft>
            </a:pPr>
            <a:r>
              <a:rPr lang="it-IT" altLang="en-US" sz="1800" b="1" dirty="0" err="1">
                <a:solidFill>
                  <a:srgbClr val="00B050"/>
                </a:solidFill>
              </a:rPr>
              <a:t>Disaster</a:t>
            </a:r>
            <a:r>
              <a:rPr lang="it-IT" altLang="en-US" sz="1800" b="1" dirty="0">
                <a:solidFill>
                  <a:srgbClr val="00B050"/>
                </a:solidFill>
              </a:rPr>
              <a:t> </a:t>
            </a:r>
            <a:r>
              <a:rPr lang="it-IT" altLang="en-US" sz="1800" b="1" dirty="0" err="1">
                <a:solidFill>
                  <a:srgbClr val="00B050"/>
                </a:solidFill>
              </a:rPr>
              <a:t>risk</a:t>
            </a:r>
            <a:r>
              <a:rPr lang="it-IT" altLang="en-US" sz="1800" b="1" dirty="0">
                <a:solidFill>
                  <a:srgbClr val="00B050"/>
                </a:solidFill>
              </a:rPr>
              <a:t> </a:t>
            </a:r>
            <a:r>
              <a:rPr lang="it-IT" altLang="en-US" sz="1800" b="1" dirty="0" err="1">
                <a:solidFill>
                  <a:srgbClr val="00B050"/>
                </a:solidFill>
              </a:rPr>
              <a:t>reduction</a:t>
            </a:r>
            <a:r>
              <a:rPr lang="it-IT" altLang="en-US" sz="1800" b="1" dirty="0">
                <a:solidFill>
                  <a:srgbClr val="00B050"/>
                </a:solidFill>
              </a:rPr>
              <a:t> and </a:t>
            </a:r>
            <a:r>
              <a:rPr lang="it-IT" altLang="en-US" sz="1800" b="1" dirty="0" err="1" smtClean="0">
                <a:solidFill>
                  <a:srgbClr val="00B050"/>
                </a:solidFill>
              </a:rPr>
              <a:t>adaptation</a:t>
            </a:r>
            <a:r>
              <a:rPr lang="it-IT" altLang="en-US" sz="1800" dirty="0" smtClean="0">
                <a:solidFill>
                  <a:srgbClr val="0066CC"/>
                </a:solidFill>
              </a:rPr>
              <a:t>, </a:t>
            </a:r>
            <a:r>
              <a:rPr lang="it-IT" altLang="en-US" sz="1800" dirty="0" err="1" smtClean="0">
                <a:solidFill>
                  <a:schemeClr val="tx1"/>
                </a:solidFill>
              </a:rPr>
              <a:t>including</a:t>
            </a:r>
            <a:r>
              <a:rPr lang="it-IT" altLang="en-US" sz="1800" dirty="0" smtClean="0">
                <a:solidFill>
                  <a:schemeClr val="tx1"/>
                </a:solidFill>
              </a:rPr>
              <a:t> the </a:t>
            </a:r>
            <a:r>
              <a:rPr lang="it-IT" altLang="en-US" sz="1800" dirty="0" err="1" smtClean="0">
                <a:solidFill>
                  <a:schemeClr val="tx1"/>
                </a:solidFill>
              </a:rPr>
              <a:t>role</a:t>
            </a:r>
            <a:r>
              <a:rPr lang="it-IT" altLang="en-US" sz="1800" dirty="0" smtClean="0">
                <a:solidFill>
                  <a:schemeClr val="tx1"/>
                </a:solidFill>
              </a:rPr>
              <a:t> of </a:t>
            </a:r>
            <a:r>
              <a:rPr lang="it-IT" altLang="en-US" sz="1800" dirty="0" err="1" smtClean="0">
                <a:solidFill>
                  <a:schemeClr val="tx1"/>
                </a:solidFill>
              </a:rPr>
              <a:t>insurance</a:t>
            </a:r>
            <a:r>
              <a:rPr lang="it-IT" altLang="en-US" sz="1800" dirty="0" smtClean="0">
                <a:solidFill>
                  <a:schemeClr val="tx1"/>
                </a:solidFill>
              </a:rPr>
              <a:t> </a:t>
            </a:r>
            <a:r>
              <a:rPr lang="it-IT" altLang="en-US" sz="1800" dirty="0" err="1" smtClean="0">
                <a:solidFill>
                  <a:schemeClr val="tx1"/>
                </a:solidFill>
              </a:rPr>
              <a:t>sector</a:t>
            </a:r>
            <a:endParaRPr lang="it-IT" altLang="en-US" sz="1800" dirty="0">
              <a:solidFill>
                <a:schemeClr val="tx1"/>
              </a:solidFill>
            </a:endParaRPr>
          </a:p>
          <a:p>
            <a:pPr marL="285750" indent="-285750">
              <a:spcAft>
                <a:spcPts val="900"/>
              </a:spcAft>
            </a:pPr>
            <a:r>
              <a:rPr lang="it-IT" altLang="en-US" sz="1800" b="1" dirty="0" smtClean="0">
                <a:solidFill>
                  <a:srgbClr val="00B050"/>
                </a:solidFill>
              </a:rPr>
              <a:t>Treatment of </a:t>
            </a:r>
            <a:r>
              <a:rPr lang="it-IT" altLang="en-US" sz="1800" b="1" dirty="0" err="1" smtClean="0">
                <a:solidFill>
                  <a:srgbClr val="00B050"/>
                </a:solidFill>
              </a:rPr>
              <a:t>scientific</a:t>
            </a:r>
            <a:r>
              <a:rPr lang="it-IT" altLang="en-US" sz="1800" b="1" dirty="0" smtClean="0">
                <a:solidFill>
                  <a:srgbClr val="00B050"/>
                </a:solidFill>
              </a:rPr>
              <a:t> </a:t>
            </a:r>
            <a:r>
              <a:rPr lang="it-IT" altLang="en-US" sz="1800" b="1" dirty="0" err="1" smtClean="0">
                <a:solidFill>
                  <a:srgbClr val="00B050"/>
                </a:solidFill>
              </a:rPr>
              <a:t>uncertainties</a:t>
            </a:r>
            <a:r>
              <a:rPr lang="it-IT" altLang="en-US" sz="1800" dirty="0" smtClean="0"/>
              <a:t> in the </a:t>
            </a:r>
            <a:r>
              <a:rPr lang="it-IT" altLang="en-US" sz="1800" dirty="0" err="1"/>
              <a:t>decisional</a:t>
            </a:r>
            <a:r>
              <a:rPr lang="it-IT" altLang="en-US" sz="1800" dirty="0"/>
              <a:t> </a:t>
            </a:r>
            <a:r>
              <a:rPr lang="it-IT" altLang="en-US" sz="1800" dirty="0" err="1" smtClean="0"/>
              <a:t>process</a:t>
            </a:r>
            <a:r>
              <a:rPr lang="it-IT" altLang="en-US" sz="1800" dirty="0" smtClean="0"/>
              <a:t> </a:t>
            </a:r>
            <a:r>
              <a:rPr lang="it-IT" altLang="en-US" sz="1800" dirty="0"/>
              <a:t>of </a:t>
            </a:r>
            <a:r>
              <a:rPr lang="it-IT" altLang="en-US" sz="1800" dirty="0" err="1"/>
              <a:t>adaptation</a:t>
            </a:r>
            <a:endParaRPr lang="it-IT" altLang="en-US" sz="1800" dirty="0"/>
          </a:p>
          <a:p>
            <a:pPr>
              <a:spcAft>
                <a:spcPts val="900"/>
              </a:spcAft>
              <a:buFont typeface="Wingdings" charset="2"/>
              <a:buChar char="§"/>
            </a:pPr>
            <a:endParaRPr lang="en-US" altLang="en-US" dirty="0"/>
          </a:p>
        </p:txBody>
      </p:sp>
      <p:sp>
        <p:nvSpPr>
          <p:cNvPr id="3" name="Title 2"/>
          <p:cNvSpPr>
            <a:spLocks noGrp="1"/>
          </p:cNvSpPr>
          <p:nvPr>
            <p:ph type="title"/>
          </p:nvPr>
        </p:nvSpPr>
        <p:spPr/>
        <p:txBody>
          <a:bodyPr/>
          <a:lstStyle/>
          <a:p>
            <a:r>
              <a:rPr lang="en-US" dirty="0"/>
              <a:t>THE NATIONAL ADAPTATION STRATEGY PROJECT / STRATEGIC DOCUMENT</a:t>
            </a:r>
          </a:p>
        </p:txBody>
      </p:sp>
      <p:sp>
        <p:nvSpPr>
          <p:cNvPr id="2" name="Slide Number Placeholder 1"/>
          <p:cNvSpPr>
            <a:spLocks noGrp="1"/>
          </p:cNvSpPr>
          <p:nvPr>
            <p:ph type="sldNum" idx="12"/>
          </p:nvPr>
        </p:nvSpPr>
        <p:spPr/>
        <p:txBody>
          <a:bodyPr/>
          <a:lstStyle/>
          <a:p>
            <a:fld id="{BA384497-15C2-4F42-899D-E96A688E678A}" type="slidenum">
              <a:rPr lang="it-IT" altLang="en-US" smtClean="0"/>
              <a:pPr/>
              <a:t>30</a:t>
            </a:fld>
            <a:endParaRPr lang="it-IT" altLang="en-US"/>
          </a:p>
        </p:txBody>
      </p:sp>
      <p:cxnSp>
        <p:nvCxnSpPr>
          <p:cNvPr id="7" name="Connettore 1 6"/>
          <p:cNvCxnSpPr/>
          <p:nvPr/>
        </p:nvCxnSpPr>
        <p:spPr>
          <a:xfrm flipV="1">
            <a:off x="1143000" y="627460"/>
            <a:ext cx="6858000" cy="0"/>
          </a:xfrm>
          <a:prstGeom prst="line">
            <a:avLst/>
          </a:prstGeom>
          <a:ln w="25400" cmpd="sng">
            <a:solidFill>
              <a:srgbClr val="1A60A6"/>
            </a:solidFill>
            <a:round/>
          </a:ln>
          <a:effectLst/>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457200" y="798598"/>
            <a:ext cx="3385863" cy="461665"/>
          </a:xfrm>
          <a:prstGeom prst="rect">
            <a:avLst/>
          </a:prstGeom>
        </p:spPr>
        <p:txBody>
          <a:bodyPr wrap="none">
            <a:spAutoFit/>
          </a:bodyPr>
          <a:lstStyle/>
          <a:p>
            <a:r>
              <a:rPr lang="en-US" sz="2400" b="1" dirty="0" smtClean="0">
                <a:solidFill>
                  <a:srgbClr val="00B0F0"/>
                </a:solidFill>
              </a:rPr>
              <a:t>Cross-sectoral issues</a:t>
            </a:r>
            <a:endParaRPr lang="en-US" sz="2400" dirty="0">
              <a:solidFill>
                <a:srgbClr val="00B0F0"/>
              </a:solidFill>
            </a:endParaRPr>
          </a:p>
        </p:txBody>
      </p:sp>
    </p:spTree>
    <p:extLst>
      <p:ext uri="{BB962C8B-B14F-4D97-AF65-F5344CB8AC3E}">
        <p14:creationId xmlns:p14="http://schemas.microsoft.com/office/powerpoint/2010/main" val="9501113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egnaposto contenuto 2"/>
          <p:cNvSpPr>
            <a:spLocks noGrp="1"/>
          </p:cNvSpPr>
          <p:nvPr>
            <p:ph type="body" idx="1"/>
          </p:nvPr>
        </p:nvSpPr>
        <p:spPr>
          <a:xfrm>
            <a:off x="457200" y="1356874"/>
            <a:ext cx="8099699" cy="3196500"/>
          </a:xfrm>
        </p:spPr>
        <p:txBody>
          <a:bodyPr/>
          <a:lstStyle/>
          <a:p>
            <a:pPr>
              <a:spcAft>
                <a:spcPts val="900"/>
              </a:spcAft>
              <a:buNone/>
            </a:pPr>
            <a:r>
              <a:rPr lang="en-US" altLang="en-US" dirty="0" smtClean="0"/>
              <a:t>The NAS document foresees a number of next steps:</a:t>
            </a:r>
          </a:p>
          <a:p>
            <a:pPr>
              <a:spcAft>
                <a:spcPts val="900"/>
              </a:spcAft>
              <a:buNone/>
            </a:pPr>
            <a:endParaRPr lang="en-US" altLang="en-US" dirty="0"/>
          </a:p>
          <a:p>
            <a:pPr marL="285750" indent="-285750">
              <a:spcAft>
                <a:spcPts val="900"/>
              </a:spcAft>
            </a:pPr>
            <a:r>
              <a:rPr lang="en-US" altLang="en-US" dirty="0" smtClean="0"/>
              <a:t>Establishment of a </a:t>
            </a:r>
            <a:r>
              <a:rPr lang="en-US" altLang="en-US" b="1" dirty="0" smtClean="0">
                <a:solidFill>
                  <a:srgbClr val="00B050"/>
                </a:solidFill>
              </a:rPr>
              <a:t>permanent national platform on adaptation</a:t>
            </a:r>
            <a:r>
              <a:rPr lang="en-US" altLang="en-US" dirty="0" smtClean="0"/>
              <a:t> for stakeholder engagement and communication</a:t>
            </a:r>
          </a:p>
          <a:p>
            <a:pPr marL="285750" indent="-285750">
              <a:spcAft>
                <a:spcPts val="900"/>
              </a:spcAft>
            </a:pPr>
            <a:r>
              <a:rPr lang="en-US" altLang="en-US" dirty="0" smtClean="0"/>
              <a:t>Development of comprehensive </a:t>
            </a:r>
            <a:r>
              <a:rPr lang="en-US" altLang="en-US" b="1" dirty="0" smtClean="0">
                <a:solidFill>
                  <a:srgbClr val="00B050"/>
                </a:solidFill>
              </a:rPr>
              <a:t>assessment of costs of climate impacts, as well as analysis of costs-benefits of adaptation measures </a:t>
            </a:r>
            <a:r>
              <a:rPr lang="en-US" altLang="en-US" dirty="0" smtClean="0"/>
              <a:t>in all the identified sectors</a:t>
            </a:r>
          </a:p>
          <a:p>
            <a:pPr marL="285750" indent="-285750">
              <a:spcAft>
                <a:spcPts val="900"/>
              </a:spcAft>
            </a:pPr>
            <a:r>
              <a:rPr lang="en-US" altLang="en-US" dirty="0" smtClean="0"/>
              <a:t>Development and implementation of a</a:t>
            </a:r>
            <a:r>
              <a:rPr lang="en-US" altLang="en-US" dirty="0" smtClean="0">
                <a:solidFill>
                  <a:schemeClr val="tx1"/>
                </a:solidFill>
              </a:rPr>
              <a:t> </a:t>
            </a:r>
            <a:r>
              <a:rPr lang="en-US" altLang="en-US" b="1" dirty="0">
                <a:solidFill>
                  <a:srgbClr val="00B050"/>
                </a:solidFill>
              </a:rPr>
              <a:t>P</a:t>
            </a:r>
            <a:r>
              <a:rPr lang="en-US" altLang="en-US" b="1" dirty="0" smtClean="0">
                <a:solidFill>
                  <a:srgbClr val="00B050"/>
                </a:solidFill>
              </a:rPr>
              <a:t>lan of action for adaptation </a:t>
            </a:r>
            <a:r>
              <a:rPr lang="en-US" altLang="en-US" b="1" dirty="0" smtClean="0">
                <a:solidFill>
                  <a:schemeClr val="tx1"/>
                </a:solidFill>
              </a:rPr>
              <a:t>and/or sectoral plans that will identify adaptation actions</a:t>
            </a:r>
            <a:r>
              <a:rPr lang="en-US" altLang="en-US" dirty="0" smtClean="0">
                <a:solidFill>
                  <a:schemeClr val="tx1"/>
                </a:solidFill>
              </a:rPr>
              <a:t>, and a </a:t>
            </a:r>
            <a:r>
              <a:rPr lang="en-US" altLang="en-US" b="1" dirty="0" smtClean="0">
                <a:solidFill>
                  <a:schemeClr val="tx1"/>
                </a:solidFill>
              </a:rPr>
              <a:t>scheme for systematic </a:t>
            </a:r>
            <a:r>
              <a:rPr lang="en-US" altLang="en-US" b="1" dirty="0" smtClean="0">
                <a:solidFill>
                  <a:srgbClr val="00B050"/>
                </a:solidFill>
              </a:rPr>
              <a:t>monitoring and evaluation </a:t>
            </a:r>
            <a:r>
              <a:rPr lang="en-US" altLang="en-US" b="1" dirty="0" smtClean="0">
                <a:solidFill>
                  <a:schemeClr val="tx1"/>
                </a:solidFill>
              </a:rPr>
              <a:t>of progress</a:t>
            </a:r>
          </a:p>
          <a:p>
            <a:pPr marL="285750" indent="-285750"/>
            <a:r>
              <a:rPr lang="en-US" altLang="en-US" dirty="0" smtClean="0"/>
              <a:t>Review of technical content of NAS on a 5-year cycle</a:t>
            </a:r>
            <a:endParaRPr lang="en-US" altLang="en-US" dirty="0"/>
          </a:p>
        </p:txBody>
      </p:sp>
      <p:sp>
        <p:nvSpPr>
          <p:cNvPr id="3" name="Title 2"/>
          <p:cNvSpPr>
            <a:spLocks noGrp="1"/>
          </p:cNvSpPr>
          <p:nvPr>
            <p:ph type="title"/>
          </p:nvPr>
        </p:nvSpPr>
        <p:spPr/>
        <p:txBody>
          <a:bodyPr/>
          <a:lstStyle/>
          <a:p>
            <a:r>
              <a:rPr lang="en-US" dirty="0"/>
              <a:t>THE NATIONAL ADAPTATION STRATEGY PROJECT / STRATEGIC DOCUMENT</a:t>
            </a:r>
          </a:p>
        </p:txBody>
      </p:sp>
      <p:sp>
        <p:nvSpPr>
          <p:cNvPr id="2" name="Slide Number Placeholder 1"/>
          <p:cNvSpPr>
            <a:spLocks noGrp="1"/>
          </p:cNvSpPr>
          <p:nvPr>
            <p:ph type="sldNum" idx="12"/>
          </p:nvPr>
        </p:nvSpPr>
        <p:spPr/>
        <p:txBody>
          <a:bodyPr/>
          <a:lstStyle/>
          <a:p>
            <a:fld id="{BA384497-15C2-4F42-899D-E96A688E678A}" type="slidenum">
              <a:rPr lang="it-IT" altLang="en-US" smtClean="0"/>
              <a:pPr/>
              <a:t>31</a:t>
            </a:fld>
            <a:endParaRPr lang="it-IT" altLang="en-US"/>
          </a:p>
        </p:txBody>
      </p:sp>
      <p:cxnSp>
        <p:nvCxnSpPr>
          <p:cNvPr id="7" name="Connettore 1 6"/>
          <p:cNvCxnSpPr/>
          <p:nvPr/>
        </p:nvCxnSpPr>
        <p:spPr>
          <a:xfrm flipV="1">
            <a:off x="1143000" y="627460"/>
            <a:ext cx="6858000" cy="0"/>
          </a:xfrm>
          <a:prstGeom prst="line">
            <a:avLst/>
          </a:prstGeom>
          <a:ln w="25400" cmpd="sng">
            <a:solidFill>
              <a:srgbClr val="1A60A6"/>
            </a:solidFill>
            <a:round/>
          </a:ln>
          <a:effectLst/>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457200" y="798598"/>
            <a:ext cx="3855543" cy="461665"/>
          </a:xfrm>
          <a:prstGeom prst="rect">
            <a:avLst/>
          </a:prstGeom>
        </p:spPr>
        <p:txBody>
          <a:bodyPr wrap="none">
            <a:spAutoFit/>
          </a:bodyPr>
          <a:lstStyle/>
          <a:p>
            <a:r>
              <a:rPr lang="en-US" sz="2400" b="1" dirty="0" smtClean="0">
                <a:solidFill>
                  <a:srgbClr val="00B0F0"/>
                </a:solidFill>
              </a:rPr>
              <a:t>Conclusions and outlook</a:t>
            </a:r>
            <a:endParaRPr lang="en-US" sz="2400" dirty="0">
              <a:solidFill>
                <a:srgbClr val="00B0F0"/>
              </a:solidFill>
            </a:endParaRPr>
          </a:p>
        </p:txBody>
      </p:sp>
    </p:spTree>
    <p:extLst>
      <p:ext uri="{BB962C8B-B14F-4D97-AF65-F5344CB8AC3E}">
        <p14:creationId xmlns:p14="http://schemas.microsoft.com/office/powerpoint/2010/main" val="7286980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649799"/>
            <a:ext cx="8099699" cy="3746851"/>
          </a:xfrm>
        </p:spPr>
        <p:txBody>
          <a:bodyPr/>
          <a:lstStyle/>
          <a:p>
            <a:pPr>
              <a:buNone/>
            </a:pPr>
            <a:r>
              <a:rPr lang="en-US" sz="2000" b="1" dirty="0" smtClean="0">
                <a:solidFill>
                  <a:srgbClr val="00B0F0"/>
                </a:solidFill>
              </a:rPr>
              <a:t>Steps for adoption of the NAS</a:t>
            </a:r>
            <a:endParaRPr lang="en-US" sz="2000" b="1" dirty="0">
              <a:solidFill>
                <a:srgbClr val="00B0F0"/>
              </a:solidFill>
            </a:endParaRPr>
          </a:p>
          <a:p>
            <a:pPr>
              <a:buNone/>
            </a:pPr>
            <a:r>
              <a:rPr lang="en-US" sz="1600" dirty="0" smtClean="0"/>
              <a:t>NAS document </a:t>
            </a:r>
            <a:r>
              <a:rPr lang="en-US" sz="1600" dirty="0" err="1" smtClean="0"/>
              <a:t>finalised</a:t>
            </a:r>
            <a:r>
              <a:rPr lang="en-US" sz="1600" dirty="0" smtClean="0"/>
              <a:t> in September 2014:</a:t>
            </a:r>
          </a:p>
          <a:p>
            <a:pPr>
              <a:buNone/>
            </a:pPr>
            <a:endParaRPr lang="en-US" dirty="0" smtClean="0"/>
          </a:p>
          <a:p>
            <a:pPr marL="285750" indent="-285750"/>
            <a:r>
              <a:rPr lang="en-US" sz="1600" dirty="0" smtClean="0"/>
              <a:t>In </a:t>
            </a:r>
            <a:r>
              <a:rPr lang="en-US" sz="1600" dirty="0"/>
              <a:t>a session of the </a:t>
            </a:r>
            <a:r>
              <a:rPr lang="en-US" sz="1600" b="1" dirty="0"/>
              <a:t>"</a:t>
            </a:r>
            <a:r>
              <a:rPr lang="en-US" sz="1600" b="1" dirty="0" err="1"/>
              <a:t>Conferenza</a:t>
            </a:r>
            <a:r>
              <a:rPr lang="en-US" sz="1600" b="1" dirty="0"/>
              <a:t> </a:t>
            </a:r>
            <a:r>
              <a:rPr lang="en-US" sz="1600" b="1" dirty="0" err="1"/>
              <a:t>Unificata</a:t>
            </a:r>
            <a:r>
              <a:rPr lang="en-US" sz="1600" b="1" dirty="0"/>
              <a:t>" on the 30th of </a:t>
            </a:r>
            <a:r>
              <a:rPr lang="en-US" sz="1600" b="1" dirty="0">
                <a:solidFill>
                  <a:srgbClr val="FF0000"/>
                </a:solidFill>
              </a:rPr>
              <a:t>October 2014 </a:t>
            </a:r>
            <a:r>
              <a:rPr lang="en-US" sz="1600" b="1" dirty="0"/>
              <a:t>at the Council of Ministers Presidency level</a:t>
            </a:r>
            <a:r>
              <a:rPr lang="en-US" sz="1600" dirty="0"/>
              <a:t> </a:t>
            </a:r>
            <a:r>
              <a:rPr lang="en-US" sz="1600" dirty="0" smtClean="0"/>
              <a:t>(Committee </a:t>
            </a:r>
            <a:r>
              <a:rPr lang="en-US" sz="1600" dirty="0"/>
              <a:t>of Ministers, Regions and Municipalities that delivers advices on area </a:t>
            </a:r>
            <a:r>
              <a:rPr lang="en-US" sz="1600" dirty="0" smtClean="0"/>
              <a:t>of </a:t>
            </a:r>
            <a:r>
              <a:rPr lang="en-US" sz="1600" dirty="0"/>
              <a:t>its jurisdiction) the </a:t>
            </a:r>
            <a:r>
              <a:rPr lang="en-US" sz="1600" dirty="0" smtClean="0"/>
              <a:t>Ministry of Environment presented </a:t>
            </a:r>
            <a:r>
              <a:rPr lang="en-US" sz="1600" dirty="0"/>
              <a:t> the document named "</a:t>
            </a:r>
            <a:r>
              <a:rPr lang="en-US" sz="1600" dirty="0" err="1"/>
              <a:t>Strategia</a:t>
            </a:r>
            <a:r>
              <a:rPr lang="en-US" sz="1600" dirty="0"/>
              <a:t> </a:t>
            </a:r>
            <a:r>
              <a:rPr lang="en-US" sz="1600" dirty="0" err="1"/>
              <a:t>Nazionale</a:t>
            </a:r>
            <a:r>
              <a:rPr lang="en-US" sz="1600" dirty="0"/>
              <a:t> di </a:t>
            </a:r>
            <a:r>
              <a:rPr lang="en-US" sz="1600" dirty="0" err="1"/>
              <a:t>Adattamento</a:t>
            </a:r>
            <a:r>
              <a:rPr lang="en-US" sz="1600" dirty="0"/>
              <a:t> </a:t>
            </a:r>
            <a:r>
              <a:rPr lang="en-US" sz="1600" dirty="0" err="1"/>
              <a:t>ai</a:t>
            </a:r>
            <a:r>
              <a:rPr lang="en-US" sz="1600" dirty="0"/>
              <a:t> </a:t>
            </a:r>
            <a:r>
              <a:rPr lang="en-US" sz="1600" dirty="0" err="1"/>
              <a:t>Cambiamenti</a:t>
            </a:r>
            <a:r>
              <a:rPr lang="en-US" sz="1600" dirty="0"/>
              <a:t> </a:t>
            </a:r>
            <a:r>
              <a:rPr lang="en-US" sz="1600" dirty="0" err="1"/>
              <a:t>climatici</a:t>
            </a:r>
            <a:r>
              <a:rPr lang="en-US" sz="1600" dirty="0"/>
              <a:t>" (NAS) for final approval. </a:t>
            </a:r>
            <a:r>
              <a:rPr lang="en-US" sz="1600" dirty="0" smtClean="0"/>
              <a:t>Hence</a:t>
            </a:r>
            <a:r>
              <a:rPr lang="en-US" sz="1600" dirty="0"/>
              <a:t>, the </a:t>
            </a:r>
            <a:r>
              <a:rPr lang="en-US" sz="1600" b="1" dirty="0" smtClean="0">
                <a:solidFill>
                  <a:srgbClr val="00B050"/>
                </a:solidFill>
              </a:rPr>
              <a:t>positive advice by the </a:t>
            </a:r>
            <a:r>
              <a:rPr lang="en-US" sz="1600" b="1" dirty="0" err="1" smtClean="0">
                <a:solidFill>
                  <a:srgbClr val="00B050"/>
                </a:solidFill>
              </a:rPr>
              <a:t>Conferenza</a:t>
            </a:r>
            <a:r>
              <a:rPr lang="en-US" sz="1600" b="1" dirty="0" smtClean="0">
                <a:solidFill>
                  <a:srgbClr val="00B050"/>
                </a:solidFill>
              </a:rPr>
              <a:t> </a:t>
            </a:r>
            <a:r>
              <a:rPr lang="en-US" sz="1600" b="1" dirty="0" err="1" smtClean="0">
                <a:solidFill>
                  <a:srgbClr val="00B050"/>
                </a:solidFill>
              </a:rPr>
              <a:t>Unificata</a:t>
            </a:r>
            <a:r>
              <a:rPr lang="en-US" sz="1600" b="1" dirty="0" smtClean="0">
                <a:solidFill>
                  <a:srgbClr val="00B050"/>
                </a:solidFill>
              </a:rPr>
              <a:t> was issued. </a:t>
            </a:r>
          </a:p>
          <a:p>
            <a:pPr marL="285750" indent="-285750"/>
            <a:endParaRPr lang="en-US" sz="1600" b="1" dirty="0">
              <a:solidFill>
                <a:srgbClr val="00B050"/>
              </a:solidFill>
            </a:endParaRPr>
          </a:p>
          <a:p>
            <a:pPr marL="285750" indent="-285750"/>
            <a:r>
              <a:rPr lang="en-US" sz="1600" dirty="0"/>
              <a:t>The NAS was finally </a:t>
            </a:r>
            <a:r>
              <a:rPr lang="en-US" sz="1600" b="1" dirty="0"/>
              <a:t>adopted on </a:t>
            </a:r>
            <a:r>
              <a:rPr lang="en-US" sz="1600" b="1" dirty="0">
                <a:solidFill>
                  <a:srgbClr val="FF0000"/>
                </a:solidFill>
              </a:rPr>
              <a:t>June 2015 </a:t>
            </a:r>
            <a:r>
              <a:rPr lang="en-US" sz="1600" dirty="0"/>
              <a:t>with a </a:t>
            </a:r>
            <a:r>
              <a:rPr lang="en-US" sz="1600" b="1" dirty="0">
                <a:solidFill>
                  <a:srgbClr val="00B050"/>
                </a:solidFill>
              </a:rPr>
              <a:t>Directorial Decree of the Ministry of Environment</a:t>
            </a:r>
            <a:r>
              <a:rPr lang="en-US" sz="1600" b="1" dirty="0"/>
              <a:t>, establishing specific objectives to be reached </a:t>
            </a:r>
            <a:r>
              <a:rPr lang="en-US" sz="1600" b="1" dirty="0">
                <a:solidFill>
                  <a:srgbClr val="FF0000"/>
                </a:solidFill>
              </a:rPr>
              <a:t>by 31</a:t>
            </a:r>
            <a:r>
              <a:rPr lang="en-US" sz="1600" b="1" baseline="30000" dirty="0">
                <a:solidFill>
                  <a:srgbClr val="FF0000"/>
                </a:solidFill>
              </a:rPr>
              <a:t>st</a:t>
            </a:r>
            <a:r>
              <a:rPr lang="en-US" sz="1600" b="1" dirty="0">
                <a:solidFill>
                  <a:srgbClr val="FF0000"/>
                </a:solidFill>
              </a:rPr>
              <a:t> December </a:t>
            </a:r>
            <a:r>
              <a:rPr lang="en-US" sz="1600" b="1" dirty="0" smtClean="0">
                <a:solidFill>
                  <a:srgbClr val="FF0000"/>
                </a:solidFill>
              </a:rPr>
              <a:t>2016.</a:t>
            </a:r>
            <a:endParaRPr lang="en-US" sz="1600" b="1" dirty="0"/>
          </a:p>
          <a:p>
            <a:pPr marL="285750" indent="-285750"/>
            <a:endParaRPr lang="en-US" sz="1800" b="1" dirty="0" smtClean="0">
              <a:solidFill>
                <a:srgbClr val="00B050"/>
              </a:solidFill>
            </a:endParaRPr>
          </a:p>
          <a:p>
            <a:pPr marL="285750" indent="-285750"/>
            <a:endParaRPr lang="en-US" sz="1600" dirty="0">
              <a:hlinkClick r:id="rId3"/>
            </a:endParaRPr>
          </a:p>
        </p:txBody>
      </p:sp>
      <p:sp>
        <p:nvSpPr>
          <p:cNvPr id="3" name="Title 2"/>
          <p:cNvSpPr>
            <a:spLocks noGrp="1"/>
          </p:cNvSpPr>
          <p:nvPr>
            <p:ph type="title"/>
          </p:nvPr>
        </p:nvSpPr>
        <p:spPr/>
        <p:txBody>
          <a:bodyPr/>
          <a:lstStyle/>
          <a:p>
            <a:r>
              <a:rPr lang="en-US" dirty="0" smtClean="0"/>
              <a:t>ADOPTION PROCESS</a:t>
            </a:r>
            <a:endParaRPr lang="en-US" dirty="0"/>
          </a:p>
        </p:txBody>
      </p:sp>
      <p:sp>
        <p:nvSpPr>
          <p:cNvPr id="4" name="Slide Number Placeholder 3"/>
          <p:cNvSpPr>
            <a:spLocks noGrp="1"/>
          </p:cNvSpPr>
          <p:nvPr>
            <p:ph type="sldNum" idx="12"/>
          </p:nvPr>
        </p:nvSpPr>
        <p:spPr/>
        <p:txBody>
          <a:bodyPr/>
          <a:lstStyle/>
          <a:p>
            <a:pPr marL="0" lvl="0" indent="0">
              <a:spcBef>
                <a:spcPts val="0"/>
              </a:spcBef>
              <a:buClr>
                <a:schemeClr val="dk1"/>
              </a:buClr>
              <a:buSzPct val="25000"/>
              <a:buFont typeface="Arial"/>
              <a:buNone/>
            </a:pPr>
            <a:fld id="{00000000-1234-1234-1234-123412341234}" type="slidenum">
              <a:rPr lang="it" smtClean="0"/>
              <a:t>32</a:t>
            </a:fld>
            <a:endParaRPr lang="it"/>
          </a:p>
        </p:txBody>
      </p:sp>
    </p:spTree>
    <p:extLst>
      <p:ext uri="{BB962C8B-B14F-4D97-AF65-F5344CB8AC3E}">
        <p14:creationId xmlns:p14="http://schemas.microsoft.com/office/powerpoint/2010/main" val="6217247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649799"/>
            <a:ext cx="8403439" cy="3746851"/>
          </a:xfrm>
        </p:spPr>
        <p:txBody>
          <a:bodyPr/>
          <a:lstStyle/>
          <a:p>
            <a:pPr>
              <a:buNone/>
            </a:pPr>
            <a:r>
              <a:rPr lang="en-US" sz="2000" b="1" dirty="0" smtClean="0">
                <a:solidFill>
                  <a:srgbClr val="00B0F0"/>
                </a:solidFill>
              </a:rPr>
              <a:t>Directorial Decree by Ministry of Environment </a:t>
            </a:r>
            <a:r>
              <a:rPr lang="en-US" sz="2000" b="1" dirty="0" smtClean="0">
                <a:solidFill>
                  <a:srgbClr val="00B0F0"/>
                </a:solidFill>
                <a:hlinkClick r:id="rId3"/>
              </a:rPr>
              <a:t>–</a:t>
            </a:r>
            <a:r>
              <a:rPr lang="en-US" sz="2000" b="1" dirty="0" smtClean="0">
                <a:solidFill>
                  <a:srgbClr val="00B0F0"/>
                </a:solidFill>
              </a:rPr>
              <a:t> June 2015</a:t>
            </a:r>
          </a:p>
          <a:p>
            <a:pPr>
              <a:buNone/>
            </a:pPr>
            <a:r>
              <a:rPr lang="en-US" sz="1600" b="1" dirty="0"/>
              <a:t>S</a:t>
            </a:r>
            <a:r>
              <a:rPr lang="en-US" sz="1600" b="1" dirty="0" smtClean="0"/>
              <a:t>pecific </a:t>
            </a:r>
            <a:r>
              <a:rPr lang="en-US" sz="1600" b="1" dirty="0"/>
              <a:t>objectives to be reached </a:t>
            </a:r>
            <a:r>
              <a:rPr lang="en-US" sz="1600" b="1" dirty="0">
                <a:solidFill>
                  <a:srgbClr val="FF0000"/>
                </a:solidFill>
              </a:rPr>
              <a:t>by 31</a:t>
            </a:r>
            <a:r>
              <a:rPr lang="en-US" sz="1600" b="1" baseline="30000" dirty="0">
                <a:solidFill>
                  <a:srgbClr val="FF0000"/>
                </a:solidFill>
              </a:rPr>
              <a:t>st</a:t>
            </a:r>
            <a:r>
              <a:rPr lang="en-US" sz="1600" b="1" dirty="0">
                <a:solidFill>
                  <a:srgbClr val="FF0000"/>
                </a:solidFill>
              </a:rPr>
              <a:t> December 2016:</a:t>
            </a:r>
            <a:endParaRPr lang="en-US" sz="1600" b="1" dirty="0"/>
          </a:p>
          <a:p>
            <a:pPr>
              <a:buNone/>
            </a:pPr>
            <a:endParaRPr lang="en-US" sz="1600" dirty="0">
              <a:hlinkClick r:id="rId3"/>
            </a:endParaRPr>
          </a:p>
          <a:p>
            <a:pPr marL="285750" indent="-285750"/>
            <a:r>
              <a:rPr lang="en-US" sz="1600" b="1" dirty="0" smtClean="0">
                <a:solidFill>
                  <a:srgbClr val="00B050"/>
                </a:solidFill>
              </a:rPr>
              <a:t>Update NAS document </a:t>
            </a:r>
            <a:r>
              <a:rPr lang="en-US" sz="1600" dirty="0" smtClean="0"/>
              <a:t>every 5 years</a:t>
            </a:r>
          </a:p>
          <a:p>
            <a:pPr marL="285750" indent="-285750"/>
            <a:r>
              <a:rPr lang="en-US" sz="1600" dirty="0"/>
              <a:t>E</a:t>
            </a:r>
            <a:r>
              <a:rPr lang="en-US" sz="1600" dirty="0" smtClean="0"/>
              <a:t>stablishment within Ministry of Environment of </a:t>
            </a:r>
            <a:r>
              <a:rPr lang="en-US" sz="1600" b="1" dirty="0" smtClean="0">
                <a:solidFill>
                  <a:srgbClr val="00B050"/>
                </a:solidFill>
              </a:rPr>
              <a:t>“Permanent Forum” </a:t>
            </a:r>
            <a:r>
              <a:rPr lang="en-US" sz="1600" dirty="0" smtClean="0"/>
              <a:t>for awareness raising and communication, and </a:t>
            </a:r>
            <a:r>
              <a:rPr lang="en-US" sz="1600" b="1" dirty="0" smtClean="0">
                <a:solidFill>
                  <a:srgbClr val="00B050"/>
                </a:solidFill>
              </a:rPr>
              <a:t>“National Observatory” </a:t>
            </a:r>
            <a:r>
              <a:rPr lang="en-US" sz="1600" dirty="0" smtClean="0"/>
              <a:t>for identification and monitoring of priorities of action by local and regional administrations representatives</a:t>
            </a:r>
          </a:p>
          <a:p>
            <a:pPr marL="285750" indent="-285750"/>
            <a:r>
              <a:rPr lang="en-US" sz="1600" b="1" dirty="0">
                <a:solidFill>
                  <a:srgbClr val="00B050"/>
                </a:solidFill>
              </a:rPr>
              <a:t>Plan of </a:t>
            </a:r>
            <a:r>
              <a:rPr lang="en-US" sz="1600" b="1" dirty="0" smtClean="0">
                <a:solidFill>
                  <a:srgbClr val="00B050"/>
                </a:solidFill>
              </a:rPr>
              <a:t>action </a:t>
            </a:r>
            <a:r>
              <a:rPr lang="en-US" sz="1600" b="1" dirty="0" smtClean="0"/>
              <a:t>to be agreed by </a:t>
            </a:r>
            <a:r>
              <a:rPr lang="en-US" sz="1600" b="1" i="1" dirty="0" err="1" smtClean="0"/>
              <a:t>Conferenza</a:t>
            </a:r>
            <a:r>
              <a:rPr lang="en-US" sz="1600" b="1" i="1" dirty="0" smtClean="0"/>
              <a:t> </a:t>
            </a:r>
            <a:r>
              <a:rPr lang="en-US" sz="1600" b="1" i="1" dirty="0" err="1" smtClean="0"/>
              <a:t>Stato-Regioni</a:t>
            </a:r>
            <a:r>
              <a:rPr lang="en-US" sz="1600" b="1" i="1" dirty="0" smtClean="0"/>
              <a:t> </a:t>
            </a:r>
            <a:r>
              <a:rPr lang="en-US" sz="1600" dirty="0"/>
              <a:t>including:</a:t>
            </a:r>
          </a:p>
          <a:p>
            <a:pPr marL="285750" lvl="2" indent="-285750"/>
            <a:r>
              <a:rPr lang="en-US" sz="1600" dirty="0"/>
              <a:t>Roles and responsibilities for implementation, and coordination mechanisms </a:t>
            </a:r>
            <a:r>
              <a:rPr lang="en-US" sz="1600" dirty="0" smtClean="0"/>
              <a:t>within the </a:t>
            </a:r>
            <a:r>
              <a:rPr lang="en-US" sz="1600" dirty="0"/>
              <a:t>government</a:t>
            </a:r>
          </a:p>
          <a:p>
            <a:pPr marL="285750" lvl="2" indent="-285750"/>
            <a:r>
              <a:rPr lang="en-US" sz="1600" dirty="0"/>
              <a:t>Criteria for developing regional/local-scale climate scenarios </a:t>
            </a:r>
          </a:p>
          <a:p>
            <a:pPr marL="285750" lvl="2" indent="-285750"/>
            <a:r>
              <a:rPr lang="en-US" sz="1600" dirty="0"/>
              <a:t>Short-list of adaptation </a:t>
            </a:r>
            <a:r>
              <a:rPr lang="en-US" sz="1600" dirty="0" smtClean="0"/>
              <a:t>options</a:t>
            </a:r>
          </a:p>
          <a:p>
            <a:pPr marL="285750" lvl="2" indent="-285750"/>
            <a:r>
              <a:rPr lang="en-US" sz="1600" dirty="0" smtClean="0"/>
              <a:t>Estimation of financial and human resources for implementation of adaptation options</a:t>
            </a:r>
          </a:p>
          <a:p>
            <a:pPr marL="285750" lvl="2" indent="-285750"/>
            <a:r>
              <a:rPr lang="en-US" sz="1600" dirty="0"/>
              <a:t>I</a:t>
            </a:r>
            <a:r>
              <a:rPr lang="en-US" sz="1600" dirty="0" smtClean="0"/>
              <a:t>ndicators to measure success of adaptation measures</a:t>
            </a:r>
          </a:p>
          <a:p>
            <a:pPr marL="285750" lvl="2" indent="-285750"/>
            <a:r>
              <a:rPr lang="en-US" sz="1600" dirty="0" smtClean="0"/>
              <a:t>Modalities for monitoring and evaluating impacts of adaptation measures</a:t>
            </a:r>
            <a:endParaRPr lang="en-US" sz="1600" dirty="0"/>
          </a:p>
          <a:p>
            <a:pPr marL="285750" lvl="1" indent="-285750"/>
            <a:endParaRPr lang="en-US" sz="1600" dirty="0"/>
          </a:p>
          <a:p>
            <a:pPr marL="285750" lvl="1" indent="-285750"/>
            <a:endParaRPr lang="en-US" sz="1600" dirty="0"/>
          </a:p>
        </p:txBody>
      </p:sp>
      <p:sp>
        <p:nvSpPr>
          <p:cNvPr id="3" name="Title 2"/>
          <p:cNvSpPr>
            <a:spLocks noGrp="1"/>
          </p:cNvSpPr>
          <p:nvPr>
            <p:ph type="title"/>
          </p:nvPr>
        </p:nvSpPr>
        <p:spPr/>
        <p:txBody>
          <a:bodyPr/>
          <a:lstStyle/>
          <a:p>
            <a:r>
              <a:rPr lang="en-US" dirty="0" smtClean="0"/>
              <a:t>ADOPTION PROCESS</a:t>
            </a:r>
            <a:endParaRPr lang="en-US" dirty="0"/>
          </a:p>
        </p:txBody>
      </p:sp>
      <p:sp>
        <p:nvSpPr>
          <p:cNvPr id="4" name="Slide Number Placeholder 3"/>
          <p:cNvSpPr>
            <a:spLocks noGrp="1"/>
          </p:cNvSpPr>
          <p:nvPr>
            <p:ph type="sldNum" idx="12"/>
          </p:nvPr>
        </p:nvSpPr>
        <p:spPr/>
        <p:txBody>
          <a:bodyPr/>
          <a:lstStyle/>
          <a:p>
            <a:pPr marL="0" lvl="0" indent="0">
              <a:spcBef>
                <a:spcPts val="0"/>
              </a:spcBef>
              <a:buClr>
                <a:schemeClr val="dk1"/>
              </a:buClr>
              <a:buSzPct val="25000"/>
              <a:buFont typeface="Arial"/>
              <a:buNone/>
            </a:pPr>
            <a:fld id="{00000000-1234-1234-1234-123412341234}" type="slidenum">
              <a:rPr lang="it" smtClean="0"/>
              <a:t>33</a:t>
            </a:fld>
            <a:endParaRPr lang="it"/>
          </a:p>
        </p:txBody>
      </p:sp>
    </p:spTree>
    <p:extLst>
      <p:ext uri="{BB962C8B-B14F-4D97-AF65-F5344CB8AC3E}">
        <p14:creationId xmlns:p14="http://schemas.microsoft.com/office/powerpoint/2010/main" val="2669113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12751" y="721204"/>
            <a:ext cx="8374049" cy="3422615"/>
          </a:xfrm>
        </p:spPr>
        <p:txBody>
          <a:bodyPr/>
          <a:lstStyle/>
          <a:p>
            <a:pPr marL="285750" indent="-285750"/>
            <a:r>
              <a:rPr lang="en-US" sz="1600" dirty="0" smtClean="0"/>
              <a:t>The Italian NAS is an example </a:t>
            </a:r>
            <a:r>
              <a:rPr lang="en-US" sz="1600" b="1" dirty="0" smtClean="0">
                <a:solidFill>
                  <a:srgbClr val="00B050"/>
                </a:solidFill>
              </a:rPr>
              <a:t>of satisfactory policy process achieved in a sensible timeframe, with relatively low financial resources available </a:t>
            </a:r>
            <a:r>
              <a:rPr lang="en-US" sz="1600" dirty="0" smtClean="0"/>
              <a:t>for the policy planning process </a:t>
            </a:r>
            <a:r>
              <a:rPr lang="en-US" sz="1600" dirty="0" smtClean="0"/>
              <a:t>itself</a:t>
            </a:r>
            <a:r>
              <a:rPr lang="en-US" sz="1600" smtClean="0"/>
              <a:t>. </a:t>
            </a:r>
            <a:endParaRPr lang="en-US" sz="1600" dirty="0" smtClean="0"/>
          </a:p>
          <a:p>
            <a:pPr marL="285750" indent="-285750"/>
            <a:endParaRPr lang="en-US" sz="1600" dirty="0"/>
          </a:p>
          <a:p>
            <a:pPr marL="285750" indent="-285750"/>
            <a:r>
              <a:rPr lang="en-US" sz="1600" dirty="0" smtClean="0"/>
              <a:t>It has provided </a:t>
            </a:r>
            <a:r>
              <a:rPr lang="en-US" sz="1600" dirty="0"/>
              <a:t>a </a:t>
            </a:r>
            <a:r>
              <a:rPr lang="en-US" sz="1600" b="1" dirty="0"/>
              <a:t>coherent framework</a:t>
            </a:r>
            <a:r>
              <a:rPr lang="en-US" sz="1600" dirty="0"/>
              <a:t> for ongoing </a:t>
            </a:r>
            <a:r>
              <a:rPr lang="en-US" sz="1600" dirty="0" smtClean="0"/>
              <a:t>action, but is </a:t>
            </a:r>
            <a:r>
              <a:rPr lang="en-US" sz="1600" b="1" dirty="0" smtClean="0">
                <a:solidFill>
                  <a:srgbClr val="FF0000"/>
                </a:solidFill>
              </a:rPr>
              <a:t>lacking real implementation</a:t>
            </a:r>
            <a:r>
              <a:rPr lang="en-US" sz="1600" dirty="0" smtClean="0"/>
              <a:t> without an action plan and/or sectoral action plans in place with precise allocation of roles, budget and timeframes</a:t>
            </a:r>
          </a:p>
          <a:p>
            <a:pPr marL="285750" indent="-285750"/>
            <a:endParaRPr lang="en-US" sz="1600" dirty="0" smtClean="0"/>
          </a:p>
          <a:p>
            <a:pPr marL="285750" indent="-285750"/>
            <a:r>
              <a:rPr lang="en-US" sz="1600" dirty="0" smtClean="0"/>
              <a:t>There is need for </a:t>
            </a:r>
            <a:r>
              <a:rPr lang="en-US" sz="1600" b="1" dirty="0" smtClean="0"/>
              <a:t>new climate research at the regional and local scale </a:t>
            </a:r>
            <a:r>
              <a:rPr lang="en-US" sz="1600" dirty="0" smtClean="0"/>
              <a:t>to be able to </a:t>
            </a:r>
            <a:r>
              <a:rPr lang="en-US" sz="1600" b="1" dirty="0" smtClean="0">
                <a:solidFill>
                  <a:srgbClr val="FF0000"/>
                </a:solidFill>
              </a:rPr>
              <a:t>correctly </a:t>
            </a:r>
            <a:r>
              <a:rPr lang="en-US" sz="1600" b="1" dirty="0" err="1" smtClean="0">
                <a:solidFill>
                  <a:srgbClr val="FF0000"/>
                </a:solidFill>
              </a:rPr>
              <a:t>prioritise</a:t>
            </a:r>
            <a:r>
              <a:rPr lang="en-US" sz="1600" b="1" dirty="0" smtClean="0">
                <a:solidFill>
                  <a:srgbClr val="FF0000"/>
                </a:solidFill>
              </a:rPr>
              <a:t> sectoral action</a:t>
            </a:r>
            <a:r>
              <a:rPr lang="en-US" sz="1600" dirty="0" smtClean="0"/>
              <a:t> on adaptation</a:t>
            </a:r>
            <a:endParaRPr lang="en-US" sz="1600" dirty="0"/>
          </a:p>
          <a:p>
            <a:pPr marL="285750" indent="-285750"/>
            <a:endParaRPr lang="en-US" sz="1600" dirty="0" smtClean="0"/>
          </a:p>
          <a:p>
            <a:pPr marL="285750" indent="-285750"/>
            <a:r>
              <a:rPr lang="en-US" sz="1600" dirty="0" smtClean="0"/>
              <a:t>There is </a:t>
            </a:r>
            <a:r>
              <a:rPr lang="en-US" sz="1600" dirty="0"/>
              <a:t>n</a:t>
            </a:r>
            <a:r>
              <a:rPr lang="en-US" sz="1600" dirty="0" smtClean="0"/>
              <a:t>eed for </a:t>
            </a:r>
            <a:r>
              <a:rPr lang="en-US" sz="1600" b="1" dirty="0"/>
              <a:t>comprehensive national and sectoral economic </a:t>
            </a:r>
            <a:r>
              <a:rPr lang="en-US" sz="1600" b="1" dirty="0" smtClean="0"/>
              <a:t>assessments </a:t>
            </a:r>
            <a:r>
              <a:rPr lang="en-US" sz="1600" dirty="0" smtClean="0"/>
              <a:t>to be able to </a:t>
            </a:r>
            <a:r>
              <a:rPr lang="en-US" sz="1600" b="1" dirty="0" smtClean="0">
                <a:solidFill>
                  <a:srgbClr val="FF0000"/>
                </a:solidFill>
              </a:rPr>
              <a:t>appraise and </a:t>
            </a:r>
            <a:r>
              <a:rPr lang="en-US" sz="1600" b="1" dirty="0" err="1" smtClean="0">
                <a:solidFill>
                  <a:srgbClr val="FF0000"/>
                </a:solidFill>
              </a:rPr>
              <a:t>prioritise</a:t>
            </a:r>
            <a:r>
              <a:rPr lang="en-US" sz="1600" b="1" dirty="0" smtClean="0">
                <a:solidFill>
                  <a:srgbClr val="FF0000"/>
                </a:solidFill>
              </a:rPr>
              <a:t> adaptation actions from the long list </a:t>
            </a:r>
            <a:r>
              <a:rPr lang="en-US" sz="1600" dirty="0" smtClean="0"/>
              <a:t>contained in the </a:t>
            </a:r>
            <a:r>
              <a:rPr lang="en-US" sz="1600" dirty="0" smtClean="0"/>
              <a:t>NAS</a:t>
            </a:r>
          </a:p>
        </p:txBody>
      </p:sp>
      <p:sp>
        <p:nvSpPr>
          <p:cNvPr id="3" name="Title 2"/>
          <p:cNvSpPr>
            <a:spLocks noGrp="1"/>
          </p:cNvSpPr>
          <p:nvPr>
            <p:ph type="title"/>
          </p:nvPr>
        </p:nvSpPr>
        <p:spPr/>
        <p:txBody>
          <a:bodyPr/>
          <a:lstStyle/>
          <a:p>
            <a:r>
              <a:rPr lang="en-US" dirty="0" smtClean="0"/>
              <a:t>CONCLUSIONS</a:t>
            </a:r>
            <a:endParaRPr lang="en-US" dirty="0"/>
          </a:p>
        </p:txBody>
      </p:sp>
      <p:sp>
        <p:nvSpPr>
          <p:cNvPr id="4" name="Slide Number Placeholder 3"/>
          <p:cNvSpPr>
            <a:spLocks noGrp="1"/>
          </p:cNvSpPr>
          <p:nvPr>
            <p:ph type="sldNum" idx="12"/>
          </p:nvPr>
        </p:nvSpPr>
        <p:spPr/>
        <p:txBody>
          <a:bodyPr/>
          <a:lstStyle/>
          <a:p>
            <a:pPr marL="0" lvl="0" indent="0">
              <a:spcBef>
                <a:spcPts val="0"/>
              </a:spcBef>
              <a:buClr>
                <a:schemeClr val="dk1"/>
              </a:buClr>
              <a:buSzPct val="25000"/>
              <a:buFont typeface="Arial"/>
              <a:buNone/>
            </a:pPr>
            <a:fld id="{00000000-1234-1234-1234-123412341234}" type="slidenum">
              <a:rPr lang="it" smtClean="0"/>
              <a:t>34</a:t>
            </a:fld>
            <a:endParaRPr lang="it"/>
          </a:p>
        </p:txBody>
      </p:sp>
      <p:sp>
        <p:nvSpPr>
          <p:cNvPr id="5" name="Rectangle 4"/>
          <p:cNvSpPr/>
          <p:nvPr/>
        </p:nvSpPr>
        <p:spPr>
          <a:xfrm>
            <a:off x="2726239" y="4143819"/>
            <a:ext cx="5960561" cy="523220"/>
          </a:xfrm>
          <a:prstGeom prst="rect">
            <a:avLst/>
          </a:prstGeom>
          <a:solidFill>
            <a:srgbClr val="FFFF00"/>
          </a:solidFill>
        </p:spPr>
        <p:style>
          <a:lnRef idx="2">
            <a:schemeClr val="accent4"/>
          </a:lnRef>
          <a:fillRef idx="1">
            <a:schemeClr val="lt1"/>
          </a:fillRef>
          <a:effectRef idx="0">
            <a:schemeClr val="accent4"/>
          </a:effectRef>
          <a:fontRef idx="minor">
            <a:schemeClr val="dk1"/>
          </a:fontRef>
        </p:style>
        <p:txBody>
          <a:bodyPr wrap="square">
            <a:spAutoFit/>
          </a:bodyPr>
          <a:lstStyle/>
          <a:p>
            <a:pPr marL="285750" indent="-285750"/>
            <a:r>
              <a:rPr lang="en-US" dirty="0">
                <a:solidFill>
                  <a:srgbClr val="FF0000"/>
                </a:solidFill>
              </a:rPr>
              <a:t>Nevertheless, mainstreaming and implementation of adaptation is happening </a:t>
            </a:r>
            <a:r>
              <a:rPr lang="en-US">
                <a:solidFill>
                  <a:srgbClr val="FF0000"/>
                </a:solidFill>
              </a:rPr>
              <a:t>at </a:t>
            </a:r>
            <a:r>
              <a:rPr lang="en-US" smtClean="0">
                <a:solidFill>
                  <a:srgbClr val="FF0000"/>
                </a:solidFill>
              </a:rPr>
              <a:t>sectoral, regional </a:t>
            </a:r>
            <a:r>
              <a:rPr lang="en-US" dirty="0">
                <a:solidFill>
                  <a:srgbClr val="FF0000"/>
                </a:solidFill>
              </a:rPr>
              <a:t>and local </a:t>
            </a:r>
            <a:r>
              <a:rPr lang="en-US" dirty="0" smtClean="0">
                <a:solidFill>
                  <a:srgbClr val="FF0000"/>
                </a:solidFill>
              </a:rPr>
              <a:t>levels</a:t>
            </a:r>
            <a:endParaRPr lang="en-US" dirty="0">
              <a:solidFill>
                <a:srgbClr val="FF0000"/>
              </a:solidFill>
            </a:endParaRPr>
          </a:p>
        </p:txBody>
      </p:sp>
    </p:spTree>
    <p:extLst>
      <p:ext uri="{BB962C8B-B14F-4D97-AF65-F5344CB8AC3E}">
        <p14:creationId xmlns:p14="http://schemas.microsoft.com/office/powerpoint/2010/main" val="15613435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56583" y="3240157"/>
            <a:ext cx="5241959" cy="1600438"/>
          </a:xfrm>
          <a:prstGeom prst="rect">
            <a:avLst/>
          </a:prstGeom>
          <a:noFill/>
        </p:spPr>
        <p:txBody>
          <a:bodyPr wrap="square" rtlCol="0">
            <a:spAutoFit/>
          </a:bodyPr>
          <a:lstStyle/>
          <a:p>
            <a:r>
              <a:rPr lang="en-US" b="1" dirty="0" smtClean="0">
                <a:solidFill>
                  <a:schemeClr val="bg1"/>
                </a:solidFill>
              </a:rPr>
              <a:t>Dr. Sara Venturini</a:t>
            </a:r>
          </a:p>
          <a:p>
            <a:r>
              <a:rPr lang="en-US" b="1" dirty="0" err="1" smtClean="0">
                <a:solidFill>
                  <a:schemeClr val="bg1"/>
                </a:solidFill>
              </a:rPr>
              <a:t>Climalia</a:t>
            </a:r>
            <a:endParaRPr lang="en-US" b="1" dirty="0" smtClean="0">
              <a:solidFill>
                <a:schemeClr val="bg1"/>
              </a:solidFill>
            </a:endParaRPr>
          </a:p>
          <a:p>
            <a:r>
              <a:rPr lang="en-US" b="1" dirty="0" smtClean="0">
                <a:solidFill>
                  <a:schemeClr val="bg1"/>
                </a:solidFill>
              </a:rPr>
              <a:t>Piazza </a:t>
            </a:r>
            <a:r>
              <a:rPr lang="en-US" b="1" dirty="0" err="1" smtClean="0">
                <a:solidFill>
                  <a:schemeClr val="bg1"/>
                </a:solidFill>
              </a:rPr>
              <a:t>della</a:t>
            </a:r>
            <a:r>
              <a:rPr lang="en-US" b="1" dirty="0" smtClean="0">
                <a:solidFill>
                  <a:schemeClr val="bg1"/>
                </a:solidFill>
              </a:rPr>
              <a:t> </a:t>
            </a:r>
            <a:r>
              <a:rPr lang="en-US" b="1" dirty="0" err="1" smtClean="0">
                <a:solidFill>
                  <a:schemeClr val="bg1"/>
                </a:solidFill>
              </a:rPr>
              <a:t>Manifattura</a:t>
            </a:r>
            <a:r>
              <a:rPr lang="en-US" b="1" dirty="0" smtClean="0">
                <a:solidFill>
                  <a:schemeClr val="bg1"/>
                </a:solidFill>
              </a:rPr>
              <a:t>, 1 </a:t>
            </a:r>
          </a:p>
          <a:p>
            <a:r>
              <a:rPr lang="en-US" b="1" dirty="0" smtClean="0">
                <a:solidFill>
                  <a:schemeClr val="bg1"/>
                </a:solidFill>
              </a:rPr>
              <a:t>38068 </a:t>
            </a:r>
            <a:r>
              <a:rPr lang="en-US" b="1" dirty="0" err="1" smtClean="0">
                <a:solidFill>
                  <a:schemeClr val="bg1"/>
                </a:solidFill>
              </a:rPr>
              <a:t>Rovereto</a:t>
            </a:r>
            <a:r>
              <a:rPr lang="en-US" b="1" dirty="0" smtClean="0">
                <a:solidFill>
                  <a:schemeClr val="bg1"/>
                </a:solidFill>
              </a:rPr>
              <a:t> (TN)</a:t>
            </a:r>
          </a:p>
          <a:p>
            <a:r>
              <a:rPr lang="en-US" b="1" dirty="0" smtClean="0">
                <a:solidFill>
                  <a:schemeClr val="bg1"/>
                </a:solidFill>
              </a:rPr>
              <a:t>Italy </a:t>
            </a:r>
          </a:p>
          <a:p>
            <a:r>
              <a:rPr lang="en-US" b="1" dirty="0" err="1" smtClean="0">
                <a:solidFill>
                  <a:schemeClr val="bg1"/>
                </a:solidFill>
              </a:rPr>
              <a:t>www.climalia.eu</a:t>
            </a:r>
            <a:r>
              <a:rPr lang="en-US" b="1" dirty="0" smtClean="0">
                <a:solidFill>
                  <a:schemeClr val="bg1"/>
                </a:solidFill>
              </a:rPr>
              <a:t> </a:t>
            </a:r>
            <a:endParaRPr lang="en-US" b="1" dirty="0">
              <a:solidFill>
                <a:schemeClr val="bg1"/>
              </a:solidFill>
            </a:endParaRPr>
          </a:p>
          <a:p>
            <a:r>
              <a:rPr lang="en-US" b="1" dirty="0" smtClean="0">
                <a:solidFill>
                  <a:schemeClr val="bg1"/>
                </a:solidFill>
                <a:hlinkClick r:id="rId2"/>
              </a:rPr>
              <a:t>sara.venturini@climalia.eu</a:t>
            </a:r>
            <a:r>
              <a:rPr lang="en-US" b="1" dirty="0" smtClean="0">
                <a:solidFill>
                  <a:schemeClr val="bg1"/>
                </a:solidFill>
              </a:rPr>
              <a:t> </a:t>
            </a:r>
            <a:endParaRPr lang="en-US" b="1" dirty="0">
              <a:solidFill>
                <a:schemeClr val="bg1"/>
              </a:solidFill>
            </a:endParaRPr>
          </a:p>
        </p:txBody>
      </p:sp>
      <p:sp>
        <p:nvSpPr>
          <p:cNvPr id="6" name="TextBox 5"/>
          <p:cNvSpPr txBox="1"/>
          <p:nvPr/>
        </p:nvSpPr>
        <p:spPr>
          <a:xfrm>
            <a:off x="1510748" y="1294393"/>
            <a:ext cx="6163206" cy="1200329"/>
          </a:xfrm>
          <a:prstGeom prst="rect">
            <a:avLst/>
          </a:prstGeom>
          <a:noFill/>
        </p:spPr>
        <p:txBody>
          <a:bodyPr wrap="square" rtlCol="0">
            <a:spAutoFit/>
          </a:bodyPr>
          <a:lstStyle/>
          <a:p>
            <a:pPr algn="ctr"/>
            <a:r>
              <a:rPr lang="en-US" sz="2400" b="1" dirty="0" smtClean="0">
                <a:solidFill>
                  <a:schemeClr val="bg1"/>
                </a:solidFill>
              </a:rPr>
              <a:t>Thank you for your attention. </a:t>
            </a:r>
          </a:p>
          <a:p>
            <a:pPr algn="ctr"/>
            <a:endParaRPr lang="en-US" sz="2400" b="1" dirty="0">
              <a:solidFill>
                <a:schemeClr val="bg1"/>
              </a:solidFill>
            </a:endParaRPr>
          </a:p>
          <a:p>
            <a:pPr algn="ctr"/>
            <a:r>
              <a:rPr lang="en-US" sz="2400" b="1" dirty="0" err="1" smtClean="0">
                <a:solidFill>
                  <a:schemeClr val="bg1"/>
                </a:solidFill>
              </a:rPr>
              <a:t>Hvala</a:t>
            </a:r>
            <a:r>
              <a:rPr lang="en-US" sz="2400" b="1" dirty="0" smtClean="0">
                <a:solidFill>
                  <a:schemeClr val="bg1"/>
                </a:solidFill>
              </a:rPr>
              <a:t>!</a:t>
            </a:r>
            <a:endParaRPr lang="en-US" sz="2400" b="1" dirty="0">
              <a:solidFill>
                <a:schemeClr val="bg1"/>
              </a:solidFill>
            </a:endParaRPr>
          </a:p>
        </p:txBody>
      </p:sp>
    </p:spTree>
    <p:extLst>
      <p:ext uri="{BB962C8B-B14F-4D97-AF65-F5344CB8AC3E}">
        <p14:creationId xmlns:p14="http://schemas.microsoft.com/office/powerpoint/2010/main" val="251300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795647"/>
            <a:ext cx="6002977" cy="3601003"/>
          </a:xfrm>
        </p:spPr>
        <p:txBody>
          <a:bodyPr/>
          <a:lstStyle/>
          <a:p>
            <a:r>
              <a:rPr lang="en-US" sz="1600" b="1" dirty="0" smtClean="0">
                <a:solidFill>
                  <a:srgbClr val="00B0F0"/>
                </a:solidFill>
              </a:rPr>
              <a:t> Increasing </a:t>
            </a:r>
            <a:r>
              <a:rPr lang="en-US" sz="1600" b="1" dirty="0">
                <a:solidFill>
                  <a:srgbClr val="00B0F0"/>
                </a:solidFill>
              </a:rPr>
              <a:t>concern by national institutions </a:t>
            </a:r>
            <a:r>
              <a:rPr lang="en-US" sz="1600" dirty="0"/>
              <a:t>(</a:t>
            </a:r>
            <a:r>
              <a:rPr lang="en-US" sz="1600" b="1" dirty="0"/>
              <a:t>2002 CIPE “National strategy for sustainable development” </a:t>
            </a:r>
            <a:r>
              <a:rPr lang="en-US" sz="1600" dirty="0"/>
              <a:t>highlights the need to </a:t>
            </a:r>
            <a:r>
              <a:rPr lang="en-US" sz="1600" dirty="0" smtClean="0"/>
              <a:t>adapt; </a:t>
            </a:r>
            <a:r>
              <a:rPr lang="en-US" sz="1600" b="1" dirty="0" smtClean="0"/>
              <a:t>2007 </a:t>
            </a:r>
            <a:r>
              <a:rPr lang="en-US" sz="1600" b="1" dirty="0"/>
              <a:t>National Conference on Climate Change and “Manifesto for Climate”</a:t>
            </a:r>
            <a:r>
              <a:rPr lang="en-US" sz="1600" dirty="0"/>
              <a:t> - identified top priority sectors and 13 priority actions for sustainable adaptation by the government</a:t>
            </a:r>
            <a:r>
              <a:rPr lang="en-US" sz="1600" dirty="0" smtClean="0"/>
              <a:t>)</a:t>
            </a:r>
            <a:endParaRPr lang="en-US" sz="1600" dirty="0"/>
          </a:p>
          <a:p>
            <a:endParaRPr lang="en-US" sz="1600" dirty="0"/>
          </a:p>
          <a:p>
            <a:r>
              <a:rPr lang="en-US" sz="1600" dirty="0" smtClean="0"/>
              <a:t> </a:t>
            </a:r>
            <a:r>
              <a:rPr lang="en-US" sz="1600" b="1" dirty="0" smtClean="0">
                <a:solidFill>
                  <a:srgbClr val="00B0F0"/>
                </a:solidFill>
              </a:rPr>
              <a:t>Emerging </a:t>
            </a:r>
            <a:r>
              <a:rPr lang="en-US" sz="1600" b="1" dirty="0">
                <a:solidFill>
                  <a:srgbClr val="00B0F0"/>
                </a:solidFill>
              </a:rPr>
              <a:t>scientific </a:t>
            </a:r>
            <a:r>
              <a:rPr lang="en-US" sz="1600" b="1" dirty="0" smtClean="0">
                <a:solidFill>
                  <a:srgbClr val="00B0F0"/>
                </a:solidFill>
              </a:rPr>
              <a:t>knowledge </a:t>
            </a:r>
            <a:r>
              <a:rPr lang="en-US" sz="1600" dirty="0" smtClean="0"/>
              <a:t>(</a:t>
            </a:r>
            <a:r>
              <a:rPr lang="en-US" sz="1600" b="1" dirty="0" smtClean="0"/>
              <a:t>IPCC Fifth </a:t>
            </a:r>
            <a:r>
              <a:rPr lang="en-US" sz="1600" b="1" dirty="0"/>
              <a:t>A</a:t>
            </a:r>
            <a:r>
              <a:rPr lang="en-US" sz="1600" b="1" dirty="0" smtClean="0"/>
              <a:t>ssessment Report </a:t>
            </a:r>
            <a:r>
              <a:rPr lang="en-US" sz="1600" dirty="0" smtClean="0"/>
              <a:t>- WGI, </a:t>
            </a:r>
            <a:r>
              <a:rPr lang="en-US" sz="1600" b="1" dirty="0" smtClean="0"/>
              <a:t>EEA thematic reports</a:t>
            </a:r>
            <a:r>
              <a:rPr lang="en-US" sz="1600" dirty="0" smtClean="0"/>
              <a:t> on CCIVA, </a:t>
            </a:r>
            <a:r>
              <a:rPr lang="en-US" sz="1600" b="1" dirty="0"/>
              <a:t>EU projects and n</a:t>
            </a:r>
            <a:r>
              <a:rPr lang="en-US" sz="1600" b="1" dirty="0" smtClean="0"/>
              <a:t>ational </a:t>
            </a:r>
            <a:r>
              <a:rPr lang="en-US" sz="1600" b="1" dirty="0"/>
              <a:t>p</a:t>
            </a:r>
            <a:r>
              <a:rPr lang="en-US" sz="1600" b="1" dirty="0" smtClean="0"/>
              <a:t>roject outcomes </a:t>
            </a:r>
            <a:r>
              <a:rPr lang="en-US" sz="1600" dirty="0" smtClean="0"/>
              <a:t>published in 2012)</a:t>
            </a:r>
            <a:endParaRPr lang="en-US" sz="1600" dirty="0"/>
          </a:p>
          <a:p>
            <a:endParaRPr lang="en-US" sz="1600" dirty="0"/>
          </a:p>
          <a:p>
            <a:r>
              <a:rPr lang="en-US" sz="1600" dirty="0" smtClean="0"/>
              <a:t> </a:t>
            </a:r>
            <a:r>
              <a:rPr lang="en-US" sz="1600" b="1" dirty="0" smtClean="0">
                <a:solidFill>
                  <a:srgbClr val="00B0F0"/>
                </a:solidFill>
              </a:rPr>
              <a:t>EU </a:t>
            </a:r>
            <a:r>
              <a:rPr lang="en-US" sz="1600" b="1" dirty="0">
                <a:solidFill>
                  <a:srgbClr val="00B0F0"/>
                </a:solidFill>
              </a:rPr>
              <a:t>Adaptation </a:t>
            </a:r>
            <a:r>
              <a:rPr lang="en-US" sz="1600" b="1" dirty="0" smtClean="0">
                <a:solidFill>
                  <a:srgbClr val="00B0F0"/>
                </a:solidFill>
              </a:rPr>
              <a:t>Strategy package </a:t>
            </a:r>
            <a:r>
              <a:rPr lang="en-US" sz="1600" dirty="0" smtClean="0"/>
              <a:t>(</a:t>
            </a:r>
            <a:r>
              <a:rPr lang="en-US" sz="1600" b="1" dirty="0" smtClean="0"/>
              <a:t>Strategy document</a:t>
            </a:r>
            <a:r>
              <a:rPr lang="en-US" sz="1600" dirty="0" smtClean="0"/>
              <a:t>; </a:t>
            </a:r>
            <a:r>
              <a:rPr lang="en-US" sz="1600" b="1" dirty="0" smtClean="0"/>
              <a:t>Guidelines on developing adaptation policies</a:t>
            </a:r>
            <a:r>
              <a:rPr lang="en-US" sz="1600" dirty="0" smtClean="0"/>
              <a:t> 2013)</a:t>
            </a:r>
            <a:endParaRPr lang="en-US" sz="1600" dirty="0"/>
          </a:p>
          <a:p>
            <a:endParaRPr lang="en-US" dirty="0"/>
          </a:p>
        </p:txBody>
      </p:sp>
      <p:sp>
        <p:nvSpPr>
          <p:cNvPr id="3" name="Title 2"/>
          <p:cNvSpPr>
            <a:spLocks noGrp="1"/>
          </p:cNvSpPr>
          <p:nvPr>
            <p:ph type="title"/>
          </p:nvPr>
        </p:nvSpPr>
        <p:spPr/>
        <p:txBody>
          <a:bodyPr/>
          <a:lstStyle/>
          <a:p>
            <a:r>
              <a:rPr lang="en-US" dirty="0" smtClean="0"/>
              <a:t>KEY DRIVERS FOR POLICY ACTION IN ITALY </a:t>
            </a:r>
            <a:endParaRPr lang="en-US" dirty="0"/>
          </a:p>
        </p:txBody>
      </p:sp>
      <p:sp>
        <p:nvSpPr>
          <p:cNvPr id="4" name="Slide Number Placeholder 3"/>
          <p:cNvSpPr>
            <a:spLocks noGrp="1"/>
          </p:cNvSpPr>
          <p:nvPr>
            <p:ph type="sldNum" idx="12"/>
          </p:nvPr>
        </p:nvSpPr>
        <p:spPr/>
        <p:txBody>
          <a:bodyPr/>
          <a:lstStyle/>
          <a:p>
            <a:pPr marL="0" lvl="0" indent="0">
              <a:spcBef>
                <a:spcPts val="0"/>
              </a:spcBef>
              <a:buClr>
                <a:schemeClr val="dk1"/>
              </a:buClr>
              <a:buSzPct val="25000"/>
              <a:buFont typeface="Arial"/>
              <a:buNone/>
            </a:pPr>
            <a:fld id="{00000000-1234-1234-1234-123412341234}" type="slidenum">
              <a:rPr lang="it" smtClean="0"/>
              <a:t>4</a:t>
            </a:fld>
            <a:endParaRPr lang="it"/>
          </a:p>
        </p:txBody>
      </p:sp>
      <p:pic>
        <p:nvPicPr>
          <p:cNvPr id="5" name="Picture 7" descr="Cover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4299" y="2693719"/>
            <a:ext cx="1105760" cy="1569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3406" y="2428860"/>
            <a:ext cx="1141809" cy="1575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7765215" y="950948"/>
            <a:ext cx="1200150" cy="1707356"/>
          </a:xfrm>
          <a:prstGeom prst="rect">
            <a:avLst/>
          </a:prstGeom>
          <a:noFill/>
          <a:ln>
            <a:noFill/>
          </a:ln>
        </p:spPr>
      </p:pic>
      <p:pic>
        <p:nvPicPr>
          <p:cNvPr id="12" name="Picture 2" descr="http://www.ipcc.ch/report/ar5/wg1/img/wg1cove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20360" y="823897"/>
            <a:ext cx="1184672"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73184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4710223" y="740204"/>
            <a:ext cx="4128977" cy="3580246"/>
          </a:xfrm>
        </p:spPr>
        <p:txBody>
          <a:bodyPr/>
          <a:lstStyle/>
          <a:p>
            <a:r>
              <a:rPr lang="en-US" sz="1600" b="1" dirty="0" smtClean="0">
                <a:solidFill>
                  <a:srgbClr val="00B0F0"/>
                </a:solidFill>
              </a:rPr>
              <a:t>The Mediterranean Region is a </a:t>
            </a:r>
            <a:r>
              <a:rPr lang="en-US" sz="1600" b="1" dirty="0">
                <a:solidFill>
                  <a:srgbClr val="00B0F0"/>
                </a:solidFill>
              </a:rPr>
              <a:t>hot spot for climate </a:t>
            </a:r>
            <a:r>
              <a:rPr lang="en-US" sz="1600" b="1" dirty="0" smtClean="0">
                <a:solidFill>
                  <a:srgbClr val="00B0F0"/>
                </a:solidFill>
              </a:rPr>
              <a:t>change</a:t>
            </a:r>
          </a:p>
          <a:p>
            <a:pPr marL="285750" indent="-285750">
              <a:buFont typeface="Arial" charset="0"/>
              <a:buChar char="•"/>
            </a:pPr>
            <a:r>
              <a:rPr lang="en-US" altLang="en-US" sz="1600" b="1" dirty="0" smtClean="0"/>
              <a:t>Southern </a:t>
            </a:r>
            <a:r>
              <a:rPr lang="en-US" altLang="en-US" sz="1600" b="1" dirty="0"/>
              <a:t>Europe and Mediterranean </a:t>
            </a:r>
            <a:r>
              <a:rPr lang="en-US" altLang="en-US" sz="1600" b="1" dirty="0" smtClean="0"/>
              <a:t>Basin:</a:t>
            </a:r>
            <a:r>
              <a:rPr lang="en-US" altLang="en-US" sz="1600" dirty="0" smtClean="0"/>
              <a:t> </a:t>
            </a:r>
            <a:r>
              <a:rPr lang="en-US" altLang="en-US" sz="1600" dirty="0"/>
              <a:t>combined effect of high temperature increases and reduced precipitation in areas already coping with water </a:t>
            </a:r>
            <a:r>
              <a:rPr lang="en-US" altLang="en-US" sz="1600" dirty="0" smtClean="0"/>
              <a:t>scarcity</a:t>
            </a:r>
          </a:p>
          <a:p>
            <a:pPr marL="285750" indent="-285750">
              <a:buFont typeface="Arial" charset="0"/>
              <a:buChar char="•"/>
            </a:pPr>
            <a:r>
              <a:rPr lang="en-US" altLang="en-US" sz="1600" b="1" dirty="0" smtClean="0"/>
              <a:t>Mountain </a:t>
            </a:r>
            <a:r>
              <a:rPr lang="en-US" altLang="en-US" sz="1600" b="1" dirty="0"/>
              <a:t>areas (in particular the Alps</a:t>
            </a:r>
            <a:r>
              <a:rPr lang="en-US" altLang="en-US" sz="1600" b="1" dirty="0" smtClean="0"/>
              <a:t>):</a:t>
            </a:r>
            <a:r>
              <a:rPr lang="en-US" altLang="en-US" sz="1600" dirty="0" smtClean="0"/>
              <a:t> </a:t>
            </a:r>
            <a:r>
              <a:rPr lang="en-US" altLang="en-US" sz="1600" dirty="0"/>
              <a:t>temperatures increase rapidly leading to widespread melting of snow and ice changing river </a:t>
            </a:r>
            <a:r>
              <a:rPr lang="en-US" altLang="en-US" sz="1600" dirty="0" smtClean="0"/>
              <a:t>flows</a:t>
            </a:r>
          </a:p>
          <a:p>
            <a:pPr marL="285750" indent="-285750">
              <a:buFont typeface="Arial" charset="0"/>
              <a:buChar char="•"/>
            </a:pPr>
            <a:r>
              <a:rPr lang="en-US" altLang="en-US" sz="1600" b="1" dirty="0" smtClean="0"/>
              <a:t>Coastal zones: </a:t>
            </a:r>
            <a:r>
              <a:rPr lang="en-US" altLang="en-US" sz="1600" dirty="0" smtClean="0"/>
              <a:t>sea </a:t>
            </a:r>
            <a:r>
              <a:rPr lang="en-US" altLang="en-US" sz="1600" dirty="0"/>
              <a:t>level rise combined with increased risks for storms.</a:t>
            </a:r>
          </a:p>
          <a:p>
            <a:pPr>
              <a:buFont typeface="Wingdings" charset="2"/>
              <a:buChar char="§"/>
            </a:pPr>
            <a:endParaRPr lang="en-US" altLang="en-US" sz="1800" dirty="0"/>
          </a:p>
          <a:p>
            <a:pPr marL="285750" indent="-285750">
              <a:buFont typeface="Arial" charset="0"/>
              <a:buChar char="•"/>
            </a:pPr>
            <a:endParaRPr lang="en-US" sz="1600" dirty="0"/>
          </a:p>
          <a:p>
            <a:endParaRPr lang="en-US" dirty="0"/>
          </a:p>
        </p:txBody>
      </p:sp>
      <p:sp>
        <p:nvSpPr>
          <p:cNvPr id="3" name="Title 2"/>
          <p:cNvSpPr>
            <a:spLocks noGrp="1"/>
          </p:cNvSpPr>
          <p:nvPr>
            <p:ph type="title"/>
          </p:nvPr>
        </p:nvSpPr>
        <p:spPr/>
        <p:txBody>
          <a:bodyPr/>
          <a:lstStyle/>
          <a:p>
            <a:r>
              <a:rPr lang="en-US" dirty="0" smtClean="0"/>
              <a:t>KEY DRIVERS FOR POLICY ACTION IN ITALY: SCIENTIFIC EVIDENCE</a:t>
            </a:r>
            <a:endParaRPr lang="en-US" dirty="0"/>
          </a:p>
        </p:txBody>
      </p:sp>
      <p:sp>
        <p:nvSpPr>
          <p:cNvPr id="4" name="Slide Number Placeholder 3"/>
          <p:cNvSpPr>
            <a:spLocks noGrp="1"/>
          </p:cNvSpPr>
          <p:nvPr>
            <p:ph type="sldNum" idx="12"/>
          </p:nvPr>
        </p:nvSpPr>
        <p:spPr/>
        <p:txBody>
          <a:bodyPr/>
          <a:lstStyle/>
          <a:p>
            <a:pPr marL="0" lvl="0" indent="0">
              <a:spcBef>
                <a:spcPts val="0"/>
              </a:spcBef>
              <a:buClr>
                <a:schemeClr val="dk1"/>
              </a:buClr>
              <a:buSzPct val="25000"/>
              <a:buFont typeface="Arial"/>
              <a:buNone/>
            </a:pPr>
            <a:fld id="{00000000-1234-1234-1234-123412341234}" type="slidenum">
              <a:rPr lang="it" smtClean="0"/>
              <a:t>5</a:t>
            </a:fld>
            <a:endParaRPr lang="it"/>
          </a:p>
        </p:txBody>
      </p:sp>
      <p:pic>
        <p:nvPicPr>
          <p:cNvPr id="6" name="Immagine 4" descr="C:\SILVIA\EEA\SOER2010\Nuova immagine.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003" y="582326"/>
            <a:ext cx="4042191" cy="3738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586731" y="4271338"/>
            <a:ext cx="3730734" cy="430887"/>
          </a:xfrm>
          <a:prstGeom prst="rect">
            <a:avLst/>
          </a:prstGeom>
        </p:spPr>
        <p:txBody>
          <a:bodyPr wrap="square">
            <a:spAutoFit/>
          </a:bodyPr>
          <a:lstStyle/>
          <a:p>
            <a:r>
              <a:rPr lang="en-GB" altLang="en-US" sz="1100" i="1" u="sng" dirty="0" smtClean="0"/>
              <a:t>Source</a:t>
            </a:r>
            <a:r>
              <a:rPr lang="en-GB" altLang="en-US" sz="1100" i="1" u="sng" dirty="0"/>
              <a:t>: Climate change, impacts and vulnerability in Europe, An indicator-based report </a:t>
            </a:r>
            <a:r>
              <a:rPr lang="en-GB" altLang="en-US" sz="1050" dirty="0" smtClean="0"/>
              <a:t>EEA (</a:t>
            </a:r>
            <a:r>
              <a:rPr lang="en-GB" altLang="en-US" sz="1050" dirty="0"/>
              <a:t>2012</a:t>
            </a:r>
            <a:r>
              <a:rPr lang="en-GB" altLang="en-US" sz="1050" dirty="0" smtClean="0"/>
              <a:t>) </a:t>
            </a:r>
            <a:endParaRPr lang="en-US" altLang="en-US" sz="1050" dirty="0"/>
          </a:p>
        </p:txBody>
      </p:sp>
      <p:sp>
        <p:nvSpPr>
          <p:cNvPr id="8" name="Rectangle 7"/>
          <p:cNvSpPr/>
          <p:nvPr/>
        </p:nvSpPr>
        <p:spPr>
          <a:xfrm>
            <a:off x="5024619" y="4271338"/>
            <a:ext cx="3814581" cy="430887"/>
          </a:xfrm>
          <a:prstGeom prst="rect">
            <a:avLst/>
          </a:prstGeom>
        </p:spPr>
        <p:txBody>
          <a:bodyPr wrap="square">
            <a:spAutoFit/>
          </a:bodyPr>
          <a:lstStyle/>
          <a:p>
            <a:pPr eaLnBrk="1" hangingPunct="1"/>
            <a:r>
              <a:rPr lang="en-US" altLang="en-US" sz="1100" i="1" u="sng" dirty="0">
                <a:solidFill>
                  <a:schemeClr val="tx1"/>
                </a:solidFill>
              </a:rPr>
              <a:t>Source: </a:t>
            </a:r>
            <a:r>
              <a:rPr lang="en-US" altLang="en-US" sz="1100" dirty="0">
                <a:solidFill>
                  <a:schemeClr val="tx1"/>
                </a:solidFill>
              </a:rPr>
              <a:t>The European environment — state and outlook 2010 </a:t>
            </a:r>
            <a:r>
              <a:rPr lang="en-US" altLang="en-US" sz="1100" dirty="0" smtClean="0">
                <a:solidFill>
                  <a:schemeClr val="tx1"/>
                </a:solidFill>
              </a:rPr>
              <a:t>(EEA 2010</a:t>
            </a:r>
            <a:r>
              <a:rPr lang="en-US" altLang="en-US" sz="1100" dirty="0">
                <a:solidFill>
                  <a:schemeClr val="tx1"/>
                </a:solidFill>
              </a:rPr>
              <a:t>) </a:t>
            </a:r>
          </a:p>
        </p:txBody>
      </p:sp>
    </p:spTree>
    <p:extLst>
      <p:ext uri="{BB962C8B-B14F-4D97-AF65-F5344CB8AC3E}">
        <p14:creationId xmlns:p14="http://schemas.microsoft.com/office/powerpoint/2010/main" val="13429857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457200" y="1550879"/>
            <a:ext cx="4439156" cy="3465095"/>
          </a:xfrm>
        </p:spPr>
        <p:txBody>
          <a:bodyPr/>
          <a:lstStyle/>
          <a:p>
            <a:pPr marL="514350" indent="-514350">
              <a:buFont typeface="Arial" charset="0"/>
              <a:buChar char="•"/>
            </a:pPr>
            <a:r>
              <a:rPr lang="en-US" altLang="en-US" sz="1600" b="1" dirty="0"/>
              <a:t>Step </a:t>
            </a:r>
            <a:r>
              <a:rPr lang="en-US" altLang="en-US" sz="1600" b="1" dirty="0" smtClean="0"/>
              <a:t>1. </a:t>
            </a:r>
            <a:r>
              <a:rPr lang="en-US" altLang="en-US" sz="1600" dirty="0"/>
              <a:t>Preparing the ground for </a:t>
            </a:r>
            <a:r>
              <a:rPr lang="en-US" altLang="en-US" sz="1600" dirty="0" smtClean="0"/>
              <a:t>adaptation</a:t>
            </a:r>
            <a:endParaRPr lang="en-US" altLang="en-US" sz="1600" dirty="0"/>
          </a:p>
          <a:p>
            <a:pPr marL="514350" indent="-514350">
              <a:buFont typeface="Arial" charset="0"/>
              <a:buChar char="•"/>
            </a:pPr>
            <a:r>
              <a:rPr lang="en-US" altLang="en-US" sz="1600" b="1" dirty="0"/>
              <a:t>Step 2. </a:t>
            </a:r>
            <a:r>
              <a:rPr lang="en-US" altLang="en-US" sz="1600" dirty="0"/>
              <a:t>Assessing risks and vulnerabilities to climate </a:t>
            </a:r>
            <a:r>
              <a:rPr lang="en-US" altLang="en-US" sz="1600" dirty="0" smtClean="0"/>
              <a:t>change</a:t>
            </a:r>
            <a:endParaRPr lang="en-US" altLang="en-US" sz="1600" dirty="0"/>
          </a:p>
          <a:p>
            <a:pPr marL="514350" indent="-514350">
              <a:buFont typeface="Arial" charset="0"/>
              <a:buChar char="•"/>
            </a:pPr>
            <a:r>
              <a:rPr lang="en-US" altLang="en-US" sz="1600" b="1" dirty="0"/>
              <a:t>Step 3</a:t>
            </a:r>
            <a:r>
              <a:rPr lang="en-US" altLang="en-US" sz="1600" dirty="0"/>
              <a:t>. Identifying adaptation </a:t>
            </a:r>
            <a:r>
              <a:rPr lang="en-US" altLang="en-US" sz="1600" dirty="0" smtClean="0"/>
              <a:t>options</a:t>
            </a:r>
            <a:endParaRPr lang="en-US" altLang="en-US" sz="1600" dirty="0"/>
          </a:p>
          <a:p>
            <a:pPr marL="514350" indent="-514350">
              <a:buFont typeface="Arial" charset="0"/>
              <a:buChar char="•"/>
            </a:pPr>
            <a:r>
              <a:rPr lang="en-US" altLang="en-US" sz="1600" b="1" dirty="0"/>
              <a:t>Step 4. </a:t>
            </a:r>
            <a:r>
              <a:rPr lang="en-US" altLang="en-US" sz="1600" dirty="0"/>
              <a:t>Assessing adaptation </a:t>
            </a:r>
            <a:r>
              <a:rPr lang="en-US" altLang="en-US" sz="1600" dirty="0" smtClean="0"/>
              <a:t>option</a:t>
            </a:r>
          </a:p>
          <a:p>
            <a:pPr lvl="8"/>
            <a:r>
              <a:rPr lang="en-US" altLang="en-US" sz="1600" i="1" dirty="0" smtClean="0"/>
              <a:t>	Prepare </a:t>
            </a:r>
            <a:r>
              <a:rPr lang="en-US" altLang="en-US" sz="1600" i="1" dirty="0"/>
              <a:t>a </a:t>
            </a:r>
            <a:r>
              <a:rPr lang="en-US" altLang="en-US" sz="1600" b="1" i="1" dirty="0">
                <a:solidFill>
                  <a:srgbClr val="00B050"/>
                </a:solidFill>
              </a:rPr>
              <a:t>strategy document </a:t>
            </a:r>
            <a:r>
              <a:rPr lang="en-US" altLang="en-US" sz="1600" b="1" i="1" dirty="0" smtClean="0">
                <a:solidFill>
                  <a:srgbClr val="FF0000"/>
                </a:solidFill>
              </a:rPr>
              <a:t>	</a:t>
            </a:r>
            <a:r>
              <a:rPr lang="en-US" altLang="en-US" sz="1600" i="1" dirty="0" smtClean="0"/>
              <a:t>and </a:t>
            </a:r>
            <a:r>
              <a:rPr lang="en-US" altLang="en-US" sz="1600" i="1" dirty="0"/>
              <a:t>get </a:t>
            </a:r>
            <a:r>
              <a:rPr lang="en-US" altLang="en-US" sz="1600" i="1" dirty="0" smtClean="0"/>
              <a:t>	political approval</a:t>
            </a:r>
            <a:endParaRPr lang="en-US" altLang="en-US" sz="1600" b="1" dirty="0" smtClean="0"/>
          </a:p>
          <a:p>
            <a:pPr marL="514350" indent="-514350">
              <a:buFont typeface="Arial" charset="0"/>
              <a:buChar char="•"/>
            </a:pPr>
            <a:r>
              <a:rPr lang="en-US" altLang="en-US" sz="1600" b="1" dirty="0" smtClean="0"/>
              <a:t>Step 5</a:t>
            </a:r>
            <a:r>
              <a:rPr lang="en-US" altLang="en-US" sz="1600" dirty="0"/>
              <a:t>-</a:t>
            </a:r>
            <a:r>
              <a:rPr lang="en-US" altLang="en-US" sz="1600" dirty="0" smtClean="0"/>
              <a:t> Implementation</a:t>
            </a:r>
          </a:p>
          <a:p>
            <a:pPr lvl="1"/>
            <a:r>
              <a:rPr lang="en-US" altLang="en-US" sz="1600" i="1" dirty="0" smtClean="0"/>
              <a:t>	Develop </a:t>
            </a:r>
            <a:r>
              <a:rPr lang="en-US" altLang="en-US" sz="1600" i="1" dirty="0"/>
              <a:t>an </a:t>
            </a:r>
            <a:r>
              <a:rPr lang="en-US" altLang="en-US" sz="1600" b="1" i="1" dirty="0">
                <a:solidFill>
                  <a:srgbClr val="00B050"/>
                </a:solidFill>
              </a:rPr>
              <a:t>action </a:t>
            </a:r>
            <a:r>
              <a:rPr lang="en-US" altLang="en-US" sz="1600" b="1" i="1" dirty="0" smtClean="0">
                <a:solidFill>
                  <a:srgbClr val="00B050"/>
                </a:solidFill>
              </a:rPr>
              <a:t>plan</a:t>
            </a:r>
            <a:endParaRPr lang="en-US" altLang="en-US" sz="1600" b="1" dirty="0" smtClean="0">
              <a:solidFill>
                <a:srgbClr val="00B050"/>
              </a:solidFill>
            </a:endParaRPr>
          </a:p>
          <a:p>
            <a:pPr marL="514350" indent="-514350">
              <a:buFont typeface="Arial" charset="0"/>
              <a:buChar char="•"/>
            </a:pPr>
            <a:r>
              <a:rPr lang="en-US" altLang="en-US" sz="1600" b="1" dirty="0" smtClean="0"/>
              <a:t>Step 6. </a:t>
            </a:r>
            <a:r>
              <a:rPr lang="en-US" altLang="en-US" sz="1600" dirty="0" smtClean="0"/>
              <a:t>Monitoring </a:t>
            </a:r>
            <a:r>
              <a:rPr lang="en-US" altLang="en-US" sz="1600" dirty="0"/>
              <a:t>and evaluation</a:t>
            </a:r>
          </a:p>
          <a:p>
            <a:pPr marL="342900" indent="-342900">
              <a:buFont typeface="Arial" charset="0"/>
              <a:buChar char="•"/>
            </a:pPr>
            <a:endParaRPr lang="en-US" altLang="en-US" sz="1800" dirty="0"/>
          </a:p>
          <a:p>
            <a:pPr marL="285750" indent="-285750">
              <a:buFont typeface="Arial" charset="0"/>
              <a:buChar char="•"/>
            </a:pPr>
            <a:endParaRPr lang="en-US" sz="1600" dirty="0"/>
          </a:p>
          <a:p>
            <a:endParaRPr lang="en-US" dirty="0"/>
          </a:p>
        </p:txBody>
      </p:sp>
      <p:sp>
        <p:nvSpPr>
          <p:cNvPr id="3" name="Title 2"/>
          <p:cNvSpPr>
            <a:spLocks noGrp="1"/>
          </p:cNvSpPr>
          <p:nvPr>
            <p:ph type="title"/>
          </p:nvPr>
        </p:nvSpPr>
        <p:spPr/>
        <p:txBody>
          <a:bodyPr/>
          <a:lstStyle/>
          <a:p>
            <a:r>
              <a:rPr lang="en-US" dirty="0" smtClean="0"/>
              <a:t>KEY DRIVERS FOR POLICY ACTION IN ITALY: POLICY GUIDANCE FROM EU</a:t>
            </a:r>
            <a:endParaRPr lang="en-US" dirty="0"/>
          </a:p>
        </p:txBody>
      </p:sp>
      <p:sp>
        <p:nvSpPr>
          <p:cNvPr id="4" name="Slide Number Placeholder 3"/>
          <p:cNvSpPr>
            <a:spLocks noGrp="1"/>
          </p:cNvSpPr>
          <p:nvPr>
            <p:ph type="sldNum" idx="12"/>
          </p:nvPr>
        </p:nvSpPr>
        <p:spPr/>
        <p:txBody>
          <a:bodyPr/>
          <a:lstStyle/>
          <a:p>
            <a:pPr marL="0" lvl="0" indent="0">
              <a:spcBef>
                <a:spcPts val="0"/>
              </a:spcBef>
              <a:buClr>
                <a:schemeClr val="dk1"/>
              </a:buClr>
              <a:buSzPct val="25000"/>
              <a:buFont typeface="Arial"/>
              <a:buNone/>
            </a:pPr>
            <a:fld id="{00000000-1234-1234-1234-123412341234}" type="slidenum">
              <a:rPr lang="it" smtClean="0"/>
              <a:t>6</a:t>
            </a:fld>
            <a:endParaRPr lang="it"/>
          </a:p>
        </p:txBody>
      </p:sp>
      <p:sp>
        <p:nvSpPr>
          <p:cNvPr id="2" name="Rectangle 1"/>
          <p:cNvSpPr/>
          <p:nvPr/>
        </p:nvSpPr>
        <p:spPr>
          <a:xfrm>
            <a:off x="457200" y="895141"/>
            <a:ext cx="3458584" cy="646331"/>
          </a:xfrm>
          <a:prstGeom prst="rect">
            <a:avLst/>
          </a:prstGeom>
        </p:spPr>
        <p:txBody>
          <a:bodyPr wrap="square">
            <a:spAutoFit/>
          </a:bodyPr>
          <a:lstStyle/>
          <a:p>
            <a:pPr eaLnBrk="1" hangingPunct="1"/>
            <a:r>
              <a:rPr lang="en-US" altLang="en-US" sz="1800" b="1" smtClean="0">
                <a:solidFill>
                  <a:srgbClr val="00B0F0"/>
                </a:solidFill>
                <a:latin typeface="Arial" charset="0"/>
                <a:ea typeface="Arial" charset="0"/>
                <a:cs typeface="Arial" charset="0"/>
              </a:rPr>
              <a:t>EU </a:t>
            </a:r>
            <a:r>
              <a:rPr lang="en-US" altLang="en-US" sz="1800" b="1" dirty="0">
                <a:solidFill>
                  <a:srgbClr val="00B0F0"/>
                </a:solidFill>
                <a:latin typeface="Arial" charset="0"/>
                <a:ea typeface="Arial" charset="0"/>
                <a:cs typeface="Arial" charset="0"/>
              </a:rPr>
              <a:t>Guidelines on developing adaptation policies</a:t>
            </a: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586" y="1550879"/>
            <a:ext cx="3165045" cy="204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5220586" y="3720347"/>
            <a:ext cx="3181928" cy="738664"/>
          </a:xfrm>
          <a:prstGeom prst="rect">
            <a:avLst/>
          </a:prstGeom>
        </p:spPr>
        <p:txBody>
          <a:bodyPr wrap="square">
            <a:spAutoFit/>
          </a:bodyPr>
          <a:lstStyle/>
          <a:p>
            <a:pPr marL="514350" indent="-514350">
              <a:defRPr/>
            </a:pPr>
            <a:r>
              <a:rPr lang="en-US" dirty="0">
                <a:solidFill>
                  <a:schemeClr val="tx1"/>
                </a:solidFill>
                <a:ea typeface="Arial" pitchFamily="-1" charset="0"/>
                <a:cs typeface="Arial" pitchFamily="-1" charset="0"/>
              </a:rPr>
              <a:t>Policy cycle for users (6 steps)</a:t>
            </a:r>
          </a:p>
          <a:p>
            <a:pPr marL="514350" indent="-514350">
              <a:defRPr/>
            </a:pPr>
            <a:endParaRPr lang="en-US" dirty="0">
              <a:solidFill>
                <a:schemeClr val="tx1"/>
              </a:solidFill>
              <a:ea typeface="Arial" pitchFamily="-1" charset="0"/>
              <a:cs typeface="Arial" pitchFamily="-1" charset="0"/>
            </a:endParaRPr>
          </a:p>
          <a:p>
            <a:pPr marL="514350" indent="-514350">
              <a:defRPr/>
            </a:pPr>
            <a:r>
              <a:rPr lang="en-US" dirty="0">
                <a:solidFill>
                  <a:schemeClr val="tx1"/>
                </a:solidFill>
                <a:ea typeface="Arial" pitchFamily="-1" charset="0"/>
                <a:cs typeface="Arial" pitchFamily="-1" charset="0"/>
              </a:rPr>
              <a:t>Based on UKCIP Adaptation Wizard </a:t>
            </a:r>
          </a:p>
        </p:txBody>
      </p:sp>
      <p:sp>
        <p:nvSpPr>
          <p:cNvPr id="12" name="TextBox 11"/>
          <p:cNvSpPr txBox="1"/>
          <p:nvPr/>
        </p:nvSpPr>
        <p:spPr>
          <a:xfrm>
            <a:off x="5220587" y="898928"/>
            <a:ext cx="3466214" cy="584775"/>
          </a:xfrm>
          <a:prstGeom prst="rect">
            <a:avLst/>
          </a:prstGeom>
          <a:noFill/>
        </p:spPr>
        <p:txBody>
          <a:bodyPr wrap="square" rtlCol="0">
            <a:spAutoFit/>
          </a:bodyPr>
          <a:lstStyle/>
          <a:p>
            <a:r>
              <a:rPr lang="en-US" sz="1600" b="1" dirty="0" smtClean="0">
                <a:solidFill>
                  <a:srgbClr val="00B0F0"/>
                </a:solidFill>
              </a:rPr>
              <a:t>EU Climate-ADAPT: </a:t>
            </a:r>
          </a:p>
          <a:p>
            <a:r>
              <a:rPr lang="en-US" sz="1600" b="1" dirty="0" smtClean="0">
                <a:solidFill>
                  <a:srgbClr val="00B0F0"/>
                </a:solidFill>
              </a:rPr>
              <a:t>Adaptation Support Tool</a:t>
            </a:r>
            <a:endParaRPr lang="en-US" sz="1600" b="1" dirty="0">
              <a:solidFill>
                <a:srgbClr val="00B0F0"/>
              </a:solidFill>
            </a:endParaRPr>
          </a:p>
        </p:txBody>
      </p:sp>
    </p:spTree>
    <p:extLst>
      <p:ext uri="{BB962C8B-B14F-4D97-AF65-F5344CB8AC3E}">
        <p14:creationId xmlns:p14="http://schemas.microsoft.com/office/powerpoint/2010/main" val="2721323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spcBef>
                <a:spcPts val="0"/>
              </a:spcBef>
              <a:buClr>
                <a:schemeClr val="dk1"/>
              </a:buClr>
              <a:buSzPct val="25000"/>
              <a:buFont typeface="Arial"/>
              <a:buNone/>
            </a:pPr>
            <a:fld id="{00000000-1234-1234-1234-123412341234}" type="slidenum">
              <a:rPr lang="it" smtClean="0"/>
              <a:t>7</a:t>
            </a:fld>
            <a:endParaRPr lang="it"/>
          </a:p>
        </p:txBody>
      </p:sp>
      <p:sp>
        <p:nvSpPr>
          <p:cNvPr id="5" name="Segnaposto contenuto 2"/>
          <p:cNvSpPr txBox="1">
            <a:spLocks/>
          </p:cNvSpPr>
          <p:nvPr/>
        </p:nvSpPr>
        <p:spPr>
          <a:xfrm>
            <a:off x="595424" y="1016794"/>
            <a:ext cx="7142450" cy="3714750"/>
          </a:xfrm>
          <a:prstGeom prst="rect">
            <a:avLst/>
          </a:prstGeom>
          <a:noFill/>
          <a:ln>
            <a:noFill/>
          </a:ln>
        </p:spPr>
        <p:txBody>
          <a:bodyPr lIns="91425" tIns="91425" rIns="91425" bIns="91425" rtlCol="0" anchor="t" anchorCtr="0">
            <a:normAutofit/>
          </a:bodyPr>
          <a:lstStyle>
            <a:defPPr marR="0" algn="l" rtl="0">
              <a:lnSpc>
                <a:spcPct val="100000"/>
              </a:lnSpc>
              <a:spcBef>
                <a:spcPts val="0"/>
              </a:spcBef>
              <a:spcAft>
                <a:spcPts val="0"/>
              </a:spcAft>
            </a:defPPr>
            <a:lvl1pPr marL="0" marR="0" indent="0" algn="l" rtl="0">
              <a:lnSpc>
                <a:spcPct val="100000"/>
              </a:lnSpc>
              <a:spcBef>
                <a:spcPts val="0"/>
              </a:spcBef>
              <a:spcAft>
                <a:spcPts val="0"/>
              </a:spcAft>
              <a:buClr>
                <a:srgbClr val="064679"/>
              </a:buClr>
              <a:buFont typeface="Arial"/>
              <a:buChar char="●"/>
              <a:defRPr sz="1400" b="0" i="0" u="none" strike="noStrike" cap="none" baseline="0">
                <a:solidFill>
                  <a:srgbClr val="000000"/>
                </a:solidFill>
                <a:latin typeface="Arial"/>
                <a:ea typeface="Arial"/>
                <a:cs typeface="Arial"/>
                <a:sym typeface="Arial"/>
                <a:rtl val="0"/>
              </a:defRPr>
            </a:lvl1pPr>
            <a:lvl2pPr marL="0" marR="0" indent="0" algn="l" rtl="0">
              <a:lnSpc>
                <a:spcPct val="100000"/>
              </a:lnSpc>
              <a:spcBef>
                <a:spcPts val="0"/>
              </a:spcBef>
              <a:spcAft>
                <a:spcPts val="0"/>
              </a:spcAft>
              <a:buClr>
                <a:srgbClr val="064679"/>
              </a:buClr>
              <a:buFont typeface="Arial"/>
              <a:buChar char="○"/>
              <a:defRPr sz="1400" b="0" i="0" u="none" strike="noStrike" cap="none" baseline="0">
                <a:solidFill>
                  <a:srgbClr val="000000"/>
                </a:solidFill>
                <a:latin typeface="Arial"/>
                <a:ea typeface="Arial"/>
                <a:cs typeface="Arial"/>
                <a:sym typeface="Arial"/>
                <a:rtl val="0"/>
              </a:defRPr>
            </a:lvl2pPr>
            <a:lvl3pPr marL="0" marR="0" indent="0" algn="l" rtl="0">
              <a:lnSpc>
                <a:spcPct val="100000"/>
              </a:lnSpc>
              <a:spcBef>
                <a:spcPts val="0"/>
              </a:spcBef>
              <a:spcAft>
                <a:spcPts val="0"/>
              </a:spcAft>
              <a:buClr>
                <a:srgbClr val="064679"/>
              </a:buClr>
              <a:buFont typeface="Arial"/>
              <a:buChar char="■"/>
              <a:defRPr sz="1400" b="0" i="0" u="none" strike="noStrike" cap="none" baseline="0">
                <a:solidFill>
                  <a:srgbClr val="000000"/>
                </a:solidFill>
                <a:latin typeface="Arial"/>
                <a:ea typeface="Arial"/>
                <a:cs typeface="Arial"/>
                <a:sym typeface="Arial"/>
                <a:rtl val="0"/>
              </a:defRPr>
            </a:lvl3pPr>
            <a:lvl4pPr marL="0" marR="0" indent="0" algn="l" rtl="0">
              <a:lnSpc>
                <a:spcPct val="100000"/>
              </a:lnSpc>
              <a:spcBef>
                <a:spcPts val="0"/>
              </a:spcBef>
              <a:spcAft>
                <a:spcPts val="0"/>
              </a:spcAft>
              <a:buClr>
                <a:srgbClr val="064679"/>
              </a:buClr>
              <a:buFont typeface="Arial"/>
              <a:buChar char="●"/>
              <a:defRPr sz="1400" b="0" i="0" u="none" strike="noStrike" cap="none" baseline="0">
                <a:solidFill>
                  <a:srgbClr val="000000"/>
                </a:solidFill>
                <a:latin typeface="Arial"/>
                <a:ea typeface="Arial"/>
                <a:cs typeface="Arial"/>
                <a:sym typeface="Arial"/>
                <a:rtl val="0"/>
              </a:defRPr>
            </a:lvl4pPr>
            <a:lvl5pPr marL="0" marR="0" indent="0" algn="l" rtl="0">
              <a:lnSpc>
                <a:spcPct val="100000"/>
              </a:lnSpc>
              <a:spcBef>
                <a:spcPts val="0"/>
              </a:spcBef>
              <a:spcAft>
                <a:spcPts val="0"/>
              </a:spcAft>
              <a:buClr>
                <a:srgbClr val="064679"/>
              </a:buClr>
              <a:buFont typeface="Arial"/>
              <a:buChar char="○"/>
              <a:defRPr sz="1400" b="0" i="0" u="none" strike="noStrike" cap="none" baseline="0">
                <a:solidFill>
                  <a:srgbClr val="000000"/>
                </a:solidFill>
                <a:latin typeface="Arial"/>
                <a:ea typeface="Arial"/>
                <a:cs typeface="Arial"/>
                <a:sym typeface="Arial"/>
                <a:rtl val="0"/>
              </a:defRPr>
            </a:lvl5pPr>
            <a:lvl6pPr marL="0" marR="0" indent="0" algn="l" rtl="0">
              <a:lnSpc>
                <a:spcPct val="100000"/>
              </a:lnSpc>
              <a:spcBef>
                <a:spcPts val="0"/>
              </a:spcBef>
              <a:spcAft>
                <a:spcPts val="0"/>
              </a:spcAft>
              <a:buClr>
                <a:srgbClr val="064679"/>
              </a:buClr>
              <a:buFont typeface="Arial"/>
              <a:buChar char="■"/>
              <a:defRPr sz="1400" b="0" i="0" u="none" strike="noStrike" cap="none" baseline="0">
                <a:solidFill>
                  <a:srgbClr val="000000"/>
                </a:solidFill>
                <a:latin typeface="Arial"/>
                <a:ea typeface="Arial"/>
                <a:cs typeface="Arial"/>
                <a:sym typeface="Arial"/>
                <a:rtl val="0"/>
              </a:defRPr>
            </a:lvl6pPr>
            <a:lvl7pPr marL="0" marR="0" indent="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7pPr>
            <a:lvl8pPr marL="0" marR="0" indent="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8pPr>
            <a:lvl9pPr marL="0" marR="0" indent="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9pPr>
          </a:lstStyle>
          <a:p>
            <a:pPr>
              <a:defRPr/>
            </a:pPr>
            <a:r>
              <a:rPr lang="en-GB" sz="1950" b="1" dirty="0" smtClean="0">
                <a:solidFill>
                  <a:srgbClr val="E8571D"/>
                </a:solidFill>
                <a:ea typeface="+mn-ea"/>
                <a:cs typeface="Helvetica" pitchFamily="-112" charset="0"/>
              </a:rPr>
              <a:t> </a:t>
            </a:r>
            <a:r>
              <a:rPr lang="en-GB" sz="1950" b="1" dirty="0" smtClean="0">
                <a:solidFill>
                  <a:srgbClr val="00B0F0"/>
                </a:solidFill>
                <a:ea typeface="+mn-ea"/>
                <a:cs typeface="Helvetica" pitchFamily="-112" charset="0"/>
              </a:rPr>
              <a:t>National Adaptation Strategy (NAS): </a:t>
            </a:r>
          </a:p>
          <a:p>
            <a:pPr marL="542925" lvl="2" indent="-204788">
              <a:buClr>
                <a:srgbClr val="1A60A6"/>
              </a:buClr>
              <a:buSzPct val="115000"/>
              <a:buFont typeface="Arial" pitchFamily="34" charset="0"/>
              <a:buChar char="•"/>
              <a:defRPr/>
            </a:pPr>
            <a:r>
              <a:rPr lang="en-GB" dirty="0" smtClean="0">
                <a:ea typeface="+mn-ea"/>
                <a:cs typeface="Helvetica" pitchFamily="-112" charset="0"/>
              </a:rPr>
              <a:t>Involvement of </a:t>
            </a:r>
            <a:r>
              <a:rPr lang="en-GB" b="1" dirty="0" smtClean="0">
                <a:ea typeface="+mn-ea"/>
                <a:cs typeface="Helvetica" pitchFamily="-112" charset="0"/>
              </a:rPr>
              <a:t>stakeholders</a:t>
            </a:r>
            <a:r>
              <a:rPr lang="en-GB" dirty="0" smtClean="0">
                <a:ea typeface="+mn-ea"/>
                <a:cs typeface="Helvetica" pitchFamily="-112" charset="0"/>
              </a:rPr>
              <a:t> and </a:t>
            </a:r>
            <a:r>
              <a:rPr lang="en-GB" b="1" dirty="0" smtClean="0">
                <a:ea typeface="+mn-ea"/>
                <a:cs typeface="Helvetica" pitchFamily="-112" charset="0"/>
              </a:rPr>
              <a:t>decision-makers</a:t>
            </a:r>
          </a:p>
          <a:p>
            <a:pPr marL="542925" lvl="2" indent="-204788">
              <a:buClr>
                <a:srgbClr val="1A60A6"/>
              </a:buClr>
              <a:buSzPct val="115000"/>
              <a:buFont typeface="Arial" pitchFamily="34" charset="0"/>
              <a:buChar char="•"/>
              <a:defRPr/>
            </a:pPr>
            <a:r>
              <a:rPr lang="en-GB" dirty="0" smtClean="0">
                <a:ea typeface="+mn-ea"/>
                <a:cs typeface="Helvetica" pitchFamily="-112" charset="0"/>
              </a:rPr>
              <a:t>Analysis of possible mainstreaming of adaptation in the different sectoral policies</a:t>
            </a:r>
          </a:p>
          <a:p>
            <a:pPr marL="542925" lvl="2" indent="-204788">
              <a:buClr>
                <a:srgbClr val="1A60A6"/>
              </a:buClr>
              <a:buSzPct val="115000"/>
              <a:buFont typeface="Arial" pitchFamily="34" charset="0"/>
              <a:buChar char="•"/>
              <a:defRPr/>
            </a:pPr>
            <a:r>
              <a:rPr lang="en-GB" b="1" dirty="0" smtClean="0">
                <a:ea typeface="+mn-ea"/>
                <a:cs typeface="Helvetica" pitchFamily="-112" charset="0"/>
              </a:rPr>
              <a:t>Recommendations and guidelines  </a:t>
            </a:r>
            <a:r>
              <a:rPr lang="en-GB" dirty="0" smtClean="0">
                <a:ea typeface="+mn-ea"/>
                <a:cs typeface="Helvetica" pitchFamily="-112" charset="0"/>
              </a:rPr>
              <a:t>to build up adaptive capacity in different sectors and at different spatial scales (national, regional and local) and to reduce societal costs</a:t>
            </a:r>
          </a:p>
          <a:p>
            <a:pPr marL="542925" lvl="2" indent="-204788">
              <a:buClr>
                <a:srgbClr val="1A60A6"/>
              </a:buClr>
              <a:buSzPct val="115000"/>
              <a:buFont typeface="Arial" pitchFamily="34" charset="0"/>
              <a:buChar char="•"/>
              <a:defRPr/>
            </a:pPr>
            <a:r>
              <a:rPr lang="en-GB" dirty="0" smtClean="0">
                <a:ea typeface="+mn-ea"/>
                <a:cs typeface="Helvetica" pitchFamily="-112" charset="0"/>
              </a:rPr>
              <a:t>Review after n years</a:t>
            </a:r>
          </a:p>
          <a:p>
            <a:pPr marL="542925" lvl="2" indent="-204788">
              <a:buClr>
                <a:srgbClr val="1A60A6"/>
              </a:buClr>
              <a:buSzPct val="115000"/>
              <a:buFont typeface="Arial" pitchFamily="34" charset="0"/>
              <a:buChar char="•"/>
              <a:defRPr/>
            </a:pPr>
            <a:r>
              <a:rPr lang="en-GB" dirty="0" smtClean="0">
                <a:ea typeface="+mn-ea"/>
                <a:cs typeface="Helvetica" pitchFamily="-112" charset="0"/>
              </a:rPr>
              <a:t>A National Adaptation platform</a:t>
            </a:r>
          </a:p>
          <a:p>
            <a:pPr marL="542925" lvl="2" indent="-204788">
              <a:buClr>
                <a:srgbClr val="1A60A6"/>
              </a:buClr>
              <a:buSzPct val="115000"/>
              <a:buFont typeface="Arial" pitchFamily="34" charset="0"/>
              <a:buChar char="•"/>
              <a:defRPr/>
            </a:pPr>
            <a:endParaRPr lang="en-GB" sz="675" dirty="0" smtClean="0">
              <a:ea typeface="+mn-ea"/>
              <a:cs typeface="Helvetica" pitchFamily="-112" charset="0"/>
            </a:endParaRPr>
          </a:p>
          <a:p>
            <a:pPr marL="542925" lvl="2" indent="-204788">
              <a:buClr>
                <a:srgbClr val="1A60A6"/>
              </a:buClr>
              <a:buSzPct val="115000"/>
              <a:buFont typeface="Arial" pitchFamily="34" charset="0"/>
              <a:buChar char="•"/>
              <a:defRPr/>
            </a:pPr>
            <a:endParaRPr lang="en-GB" sz="675" dirty="0" smtClean="0">
              <a:ea typeface="+mn-ea"/>
              <a:cs typeface="Helvetica" pitchFamily="-112" charset="0"/>
            </a:endParaRPr>
          </a:p>
          <a:p>
            <a:pPr>
              <a:defRPr/>
            </a:pPr>
            <a:r>
              <a:rPr lang="en-GB" sz="1950" b="1" dirty="0" smtClean="0">
                <a:solidFill>
                  <a:srgbClr val="E8571D"/>
                </a:solidFill>
                <a:ea typeface="+mn-ea"/>
                <a:cs typeface="Helvetica" pitchFamily="-112" charset="0"/>
              </a:rPr>
              <a:t> </a:t>
            </a:r>
            <a:r>
              <a:rPr lang="en-GB" sz="1950" b="1" dirty="0" smtClean="0">
                <a:solidFill>
                  <a:srgbClr val="00B0F0"/>
                </a:solidFill>
                <a:ea typeface="+mn-ea"/>
                <a:cs typeface="Helvetica" pitchFamily="-112" charset="0"/>
              </a:rPr>
              <a:t>National Adaptation Plan (NAP):              </a:t>
            </a:r>
          </a:p>
          <a:p>
            <a:pPr marL="542925" lvl="2" indent="-204788">
              <a:buClr>
                <a:srgbClr val="1A60A6"/>
              </a:buClr>
              <a:buSzPct val="115000"/>
              <a:buFont typeface="Arial" pitchFamily="34" charset="0"/>
              <a:buChar char="•"/>
              <a:defRPr/>
            </a:pPr>
            <a:r>
              <a:rPr lang="it-IT" sz="1425" b="1" dirty="0" err="1" smtClean="0">
                <a:ea typeface="+mn-ea"/>
                <a:cs typeface="Helvetica" pitchFamily="-112" charset="0"/>
              </a:rPr>
              <a:t>Implementation</a:t>
            </a:r>
            <a:r>
              <a:rPr lang="it-IT" sz="1425" dirty="0" smtClean="0">
                <a:ea typeface="+mn-ea"/>
                <a:cs typeface="Helvetica" pitchFamily="-112" charset="0"/>
              </a:rPr>
              <a:t> of NAS with </a:t>
            </a:r>
            <a:r>
              <a:rPr lang="it-IT" sz="1425" b="1" dirty="0" err="1" smtClean="0">
                <a:ea typeface="+mn-ea"/>
                <a:cs typeface="Helvetica" pitchFamily="-112" charset="0"/>
              </a:rPr>
              <a:t>governance</a:t>
            </a:r>
            <a:r>
              <a:rPr lang="it-IT" sz="1425" b="1" dirty="0" smtClean="0">
                <a:ea typeface="+mn-ea"/>
                <a:cs typeface="Helvetica" pitchFamily="-112" charset="0"/>
              </a:rPr>
              <a:t> </a:t>
            </a:r>
            <a:r>
              <a:rPr lang="it-IT" sz="1425" b="1" dirty="0" err="1" smtClean="0">
                <a:ea typeface="+mn-ea"/>
                <a:cs typeface="Helvetica" pitchFamily="-112" charset="0"/>
              </a:rPr>
              <a:t>provisions</a:t>
            </a:r>
            <a:r>
              <a:rPr lang="it-IT" sz="1425" dirty="0" smtClean="0">
                <a:ea typeface="+mn-ea"/>
                <a:cs typeface="Helvetica" pitchFamily="-112" charset="0"/>
              </a:rPr>
              <a:t> and </a:t>
            </a:r>
            <a:r>
              <a:rPr lang="it-IT" sz="1425" b="1" dirty="0" err="1" smtClean="0">
                <a:ea typeface="+mn-ea"/>
                <a:cs typeface="Helvetica" pitchFamily="-112" charset="0"/>
              </a:rPr>
              <a:t>funding</a:t>
            </a:r>
            <a:r>
              <a:rPr lang="it-IT" sz="1425" b="1" dirty="0" smtClean="0">
                <a:ea typeface="+mn-ea"/>
                <a:cs typeface="Helvetica" pitchFamily="-112" charset="0"/>
              </a:rPr>
              <a:t> </a:t>
            </a:r>
            <a:r>
              <a:rPr lang="it-IT" sz="1425" dirty="0" err="1" smtClean="0">
                <a:ea typeface="+mn-ea"/>
                <a:cs typeface="Helvetica" pitchFamily="-112" charset="0"/>
              </a:rPr>
              <a:t>allocation</a:t>
            </a:r>
            <a:endParaRPr lang="it-IT" sz="1425" b="1" dirty="0" smtClean="0">
              <a:ea typeface="+mn-ea"/>
              <a:cs typeface="Helvetica" pitchFamily="-112" charset="0"/>
            </a:endParaRPr>
          </a:p>
          <a:p>
            <a:pPr marL="542925" lvl="2" indent="-204788">
              <a:buClr>
                <a:srgbClr val="1A60A6"/>
              </a:buClr>
              <a:buSzPct val="115000"/>
              <a:buFont typeface="Arial" pitchFamily="34" charset="0"/>
              <a:buChar char="•"/>
              <a:defRPr/>
            </a:pPr>
            <a:r>
              <a:rPr lang="it-IT" sz="1425" b="1" dirty="0" smtClean="0">
                <a:ea typeface="+mn-ea"/>
                <a:cs typeface="Helvetica" pitchFamily="-112" charset="0"/>
              </a:rPr>
              <a:t>Evaluation </a:t>
            </a:r>
            <a:r>
              <a:rPr lang="it-IT" sz="1425" dirty="0" smtClean="0">
                <a:ea typeface="+mn-ea"/>
                <a:cs typeface="Helvetica" pitchFamily="-112" charset="0"/>
              </a:rPr>
              <a:t>of </a:t>
            </a:r>
            <a:r>
              <a:rPr lang="it-IT" sz="1425" dirty="0" err="1" smtClean="0">
                <a:ea typeface="+mn-ea"/>
                <a:cs typeface="Helvetica" pitchFamily="-112" charset="0"/>
              </a:rPr>
              <a:t>implementation</a:t>
            </a:r>
            <a:r>
              <a:rPr lang="it-IT" sz="1425" b="1" dirty="0" smtClean="0">
                <a:ea typeface="+mn-ea"/>
                <a:cs typeface="Helvetica" pitchFamily="-112" charset="0"/>
              </a:rPr>
              <a:t> (</a:t>
            </a:r>
            <a:r>
              <a:rPr lang="it-IT" sz="1425" b="1" dirty="0" err="1" smtClean="0">
                <a:ea typeface="+mn-ea"/>
                <a:cs typeface="Helvetica" pitchFamily="-112" charset="0"/>
              </a:rPr>
              <a:t>indicators</a:t>
            </a:r>
            <a:r>
              <a:rPr lang="it-IT" sz="1425" b="1" dirty="0" smtClean="0">
                <a:ea typeface="+mn-ea"/>
                <a:cs typeface="Helvetica" pitchFamily="-112" charset="0"/>
              </a:rPr>
              <a:t>)</a:t>
            </a:r>
            <a:endParaRPr lang="it-IT" sz="1425" b="1" dirty="0">
              <a:ea typeface="+mn-ea"/>
              <a:cs typeface="Helvetica" pitchFamily="-112" charset="0"/>
            </a:endParaRPr>
          </a:p>
        </p:txBody>
      </p:sp>
      <p:sp>
        <p:nvSpPr>
          <p:cNvPr id="6" name="Title 2"/>
          <p:cNvSpPr>
            <a:spLocks noGrp="1"/>
          </p:cNvSpPr>
          <p:nvPr>
            <p:ph type="title"/>
          </p:nvPr>
        </p:nvSpPr>
        <p:spPr/>
        <p:txBody>
          <a:bodyPr/>
          <a:lstStyle/>
          <a:p>
            <a:r>
              <a:rPr lang="en-US" dirty="0" smtClean="0"/>
              <a:t>ALIGNMENT TO THE EU GUIDANCE</a:t>
            </a:r>
            <a:endParaRPr lang="en-US" dirty="0"/>
          </a:p>
        </p:txBody>
      </p:sp>
      <p:sp>
        <p:nvSpPr>
          <p:cNvPr id="7" name="Rettangolo 10"/>
          <p:cNvSpPr/>
          <p:nvPr/>
        </p:nvSpPr>
        <p:spPr>
          <a:xfrm>
            <a:off x="457200" y="1016794"/>
            <a:ext cx="8229600" cy="1659218"/>
          </a:xfrm>
          <a:prstGeom prst="rect">
            <a:avLst/>
          </a:prstGeom>
          <a:solidFill>
            <a:schemeClr val="accent1">
              <a:alpha val="27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1050" dirty="0"/>
          </a:p>
        </p:txBody>
      </p:sp>
    </p:spTree>
    <p:extLst>
      <p:ext uri="{BB962C8B-B14F-4D97-AF65-F5344CB8AC3E}">
        <p14:creationId xmlns:p14="http://schemas.microsoft.com/office/powerpoint/2010/main" val="26143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TIMELINE</a:t>
            </a:r>
            <a:endParaRPr lang="en-US" dirty="0"/>
          </a:p>
        </p:txBody>
      </p:sp>
      <p:sp>
        <p:nvSpPr>
          <p:cNvPr id="4" name="Slide Number Placeholder 3"/>
          <p:cNvSpPr>
            <a:spLocks noGrp="1"/>
          </p:cNvSpPr>
          <p:nvPr>
            <p:ph type="sldNum" idx="12"/>
          </p:nvPr>
        </p:nvSpPr>
        <p:spPr/>
        <p:txBody>
          <a:bodyPr/>
          <a:lstStyle/>
          <a:p>
            <a:pPr marL="0" lvl="0" indent="0">
              <a:spcBef>
                <a:spcPts val="0"/>
              </a:spcBef>
              <a:buClr>
                <a:schemeClr val="dk1"/>
              </a:buClr>
              <a:buSzPct val="25000"/>
              <a:buFont typeface="Arial"/>
              <a:buNone/>
            </a:pPr>
            <a:fld id="{00000000-1234-1234-1234-123412341234}" type="slidenum">
              <a:rPr lang="it" smtClean="0"/>
              <a:t>8</a:t>
            </a:fld>
            <a:endParaRPr lang="it"/>
          </a:p>
        </p:txBody>
      </p:sp>
      <p:sp>
        <p:nvSpPr>
          <p:cNvPr id="5" name="Right Arrow 4"/>
          <p:cNvSpPr/>
          <p:nvPr/>
        </p:nvSpPr>
        <p:spPr>
          <a:xfrm>
            <a:off x="114300" y="2082899"/>
            <a:ext cx="8915399" cy="84584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28600" y="2351936"/>
            <a:ext cx="596348" cy="307777"/>
          </a:xfrm>
          <a:prstGeom prst="rect">
            <a:avLst/>
          </a:prstGeom>
          <a:noFill/>
        </p:spPr>
        <p:txBody>
          <a:bodyPr wrap="square" rtlCol="0">
            <a:spAutoFit/>
          </a:bodyPr>
          <a:lstStyle/>
          <a:p>
            <a:r>
              <a:rPr lang="en-US" dirty="0" smtClean="0"/>
              <a:t>2002</a:t>
            </a:r>
            <a:endParaRPr lang="en-US" dirty="0"/>
          </a:p>
        </p:txBody>
      </p:sp>
      <p:sp>
        <p:nvSpPr>
          <p:cNvPr id="7" name="TextBox 6"/>
          <p:cNvSpPr txBox="1"/>
          <p:nvPr/>
        </p:nvSpPr>
        <p:spPr>
          <a:xfrm>
            <a:off x="1593573" y="2351936"/>
            <a:ext cx="596348" cy="307777"/>
          </a:xfrm>
          <a:prstGeom prst="rect">
            <a:avLst/>
          </a:prstGeom>
          <a:noFill/>
        </p:spPr>
        <p:txBody>
          <a:bodyPr wrap="square" rtlCol="0">
            <a:spAutoFit/>
          </a:bodyPr>
          <a:lstStyle/>
          <a:p>
            <a:r>
              <a:rPr lang="en-US" smtClean="0"/>
              <a:t>2007</a:t>
            </a:r>
            <a:endParaRPr lang="en-US" dirty="0"/>
          </a:p>
        </p:txBody>
      </p:sp>
      <p:sp>
        <p:nvSpPr>
          <p:cNvPr id="8" name="TextBox 7"/>
          <p:cNvSpPr txBox="1"/>
          <p:nvPr/>
        </p:nvSpPr>
        <p:spPr>
          <a:xfrm>
            <a:off x="2958546" y="2351935"/>
            <a:ext cx="596348" cy="307777"/>
          </a:xfrm>
          <a:prstGeom prst="rect">
            <a:avLst/>
          </a:prstGeom>
          <a:noFill/>
        </p:spPr>
        <p:txBody>
          <a:bodyPr wrap="square" rtlCol="0">
            <a:spAutoFit/>
          </a:bodyPr>
          <a:lstStyle/>
          <a:p>
            <a:r>
              <a:rPr lang="en-US" smtClean="0"/>
              <a:t>2011</a:t>
            </a:r>
            <a:endParaRPr lang="en-US" dirty="0"/>
          </a:p>
        </p:txBody>
      </p:sp>
      <p:sp>
        <p:nvSpPr>
          <p:cNvPr id="9" name="TextBox 8"/>
          <p:cNvSpPr txBox="1"/>
          <p:nvPr/>
        </p:nvSpPr>
        <p:spPr>
          <a:xfrm>
            <a:off x="3727171" y="2351934"/>
            <a:ext cx="596348" cy="307777"/>
          </a:xfrm>
          <a:prstGeom prst="rect">
            <a:avLst/>
          </a:prstGeom>
          <a:noFill/>
        </p:spPr>
        <p:txBody>
          <a:bodyPr wrap="square" rtlCol="0">
            <a:spAutoFit/>
          </a:bodyPr>
          <a:lstStyle/>
          <a:p>
            <a:r>
              <a:rPr lang="en-US" dirty="0" smtClean="0"/>
              <a:t>2012</a:t>
            </a:r>
            <a:endParaRPr lang="en-US" dirty="0"/>
          </a:p>
        </p:txBody>
      </p:sp>
      <p:sp>
        <p:nvSpPr>
          <p:cNvPr id="10" name="TextBox 9"/>
          <p:cNvSpPr txBox="1"/>
          <p:nvPr/>
        </p:nvSpPr>
        <p:spPr>
          <a:xfrm>
            <a:off x="4452728" y="2351934"/>
            <a:ext cx="596348" cy="307777"/>
          </a:xfrm>
          <a:prstGeom prst="rect">
            <a:avLst/>
          </a:prstGeom>
          <a:noFill/>
        </p:spPr>
        <p:txBody>
          <a:bodyPr wrap="square" rtlCol="0">
            <a:spAutoFit/>
          </a:bodyPr>
          <a:lstStyle/>
          <a:p>
            <a:r>
              <a:rPr lang="en-US" dirty="0" smtClean="0"/>
              <a:t>2013</a:t>
            </a:r>
            <a:endParaRPr lang="en-US" dirty="0"/>
          </a:p>
        </p:txBody>
      </p:sp>
      <p:sp>
        <p:nvSpPr>
          <p:cNvPr id="11" name="TextBox 10"/>
          <p:cNvSpPr txBox="1"/>
          <p:nvPr/>
        </p:nvSpPr>
        <p:spPr>
          <a:xfrm>
            <a:off x="5168344" y="2351933"/>
            <a:ext cx="596348" cy="307777"/>
          </a:xfrm>
          <a:prstGeom prst="rect">
            <a:avLst/>
          </a:prstGeom>
          <a:noFill/>
        </p:spPr>
        <p:txBody>
          <a:bodyPr wrap="square" rtlCol="0">
            <a:spAutoFit/>
          </a:bodyPr>
          <a:lstStyle/>
          <a:p>
            <a:r>
              <a:rPr lang="en-US" dirty="0" smtClean="0"/>
              <a:t>2014</a:t>
            </a:r>
            <a:endParaRPr lang="en-US" dirty="0"/>
          </a:p>
        </p:txBody>
      </p:sp>
      <p:sp>
        <p:nvSpPr>
          <p:cNvPr id="12" name="TextBox 11"/>
          <p:cNvSpPr txBox="1"/>
          <p:nvPr/>
        </p:nvSpPr>
        <p:spPr>
          <a:xfrm>
            <a:off x="5877331" y="2351932"/>
            <a:ext cx="596348" cy="307777"/>
          </a:xfrm>
          <a:prstGeom prst="rect">
            <a:avLst/>
          </a:prstGeom>
          <a:noFill/>
        </p:spPr>
        <p:txBody>
          <a:bodyPr wrap="square" rtlCol="0">
            <a:spAutoFit/>
          </a:bodyPr>
          <a:lstStyle/>
          <a:p>
            <a:r>
              <a:rPr lang="en-US" dirty="0" smtClean="0"/>
              <a:t>2015</a:t>
            </a:r>
            <a:endParaRPr lang="en-US" dirty="0"/>
          </a:p>
        </p:txBody>
      </p:sp>
      <p:sp>
        <p:nvSpPr>
          <p:cNvPr id="13" name="TextBox 12"/>
          <p:cNvSpPr txBox="1"/>
          <p:nvPr/>
        </p:nvSpPr>
        <p:spPr>
          <a:xfrm>
            <a:off x="6536625" y="2351932"/>
            <a:ext cx="596348" cy="307777"/>
          </a:xfrm>
          <a:prstGeom prst="rect">
            <a:avLst/>
          </a:prstGeom>
          <a:noFill/>
        </p:spPr>
        <p:txBody>
          <a:bodyPr wrap="square" rtlCol="0">
            <a:spAutoFit/>
          </a:bodyPr>
          <a:lstStyle/>
          <a:p>
            <a:r>
              <a:rPr lang="en-US" dirty="0" smtClean="0"/>
              <a:t>2016</a:t>
            </a:r>
            <a:endParaRPr lang="en-US" dirty="0"/>
          </a:p>
        </p:txBody>
      </p:sp>
      <p:sp>
        <p:nvSpPr>
          <p:cNvPr id="14" name="TextBox 13"/>
          <p:cNvSpPr txBox="1"/>
          <p:nvPr/>
        </p:nvSpPr>
        <p:spPr>
          <a:xfrm>
            <a:off x="228600" y="1162878"/>
            <a:ext cx="1961321" cy="7386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Adaptation first included in national policy agenda</a:t>
            </a:r>
          </a:p>
        </p:txBody>
      </p:sp>
      <p:cxnSp>
        <p:nvCxnSpPr>
          <p:cNvPr id="16" name="Straight Connector 15"/>
          <p:cNvCxnSpPr/>
          <p:nvPr/>
        </p:nvCxnSpPr>
        <p:spPr>
          <a:xfrm flipV="1">
            <a:off x="526774" y="1956418"/>
            <a:ext cx="0" cy="2690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1895059" y="1956418"/>
            <a:ext cx="0" cy="269028"/>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031436" y="3110098"/>
            <a:ext cx="2216426"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EU Adaptation Strategy </a:t>
            </a:r>
            <a:r>
              <a:rPr lang="en-US" smtClean="0"/>
              <a:t>&amp; guidelines for NAS</a:t>
            </a:r>
            <a:endParaRPr lang="en-US" dirty="0" smtClean="0"/>
          </a:p>
        </p:txBody>
      </p:sp>
      <p:sp>
        <p:nvSpPr>
          <p:cNvPr id="21" name="TextBox 20"/>
          <p:cNvSpPr txBox="1"/>
          <p:nvPr/>
        </p:nvSpPr>
        <p:spPr>
          <a:xfrm>
            <a:off x="3919319" y="1126314"/>
            <a:ext cx="1958012" cy="7386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SNAC Project: development of NAS in Italy </a:t>
            </a:r>
          </a:p>
        </p:txBody>
      </p:sp>
      <p:cxnSp>
        <p:nvCxnSpPr>
          <p:cNvPr id="23" name="Straight Connector 22"/>
          <p:cNvCxnSpPr/>
          <p:nvPr/>
        </p:nvCxnSpPr>
        <p:spPr>
          <a:xfrm flipV="1">
            <a:off x="4025345" y="1956418"/>
            <a:ext cx="0" cy="258136"/>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375446" y="1145835"/>
            <a:ext cx="1358347" cy="7386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Initial discussion on NAS </a:t>
            </a:r>
            <a:endParaRPr lang="en-US" dirty="0"/>
          </a:p>
        </p:txBody>
      </p:sp>
      <p:cxnSp>
        <p:nvCxnSpPr>
          <p:cNvPr id="27" name="Straight Connector 26"/>
          <p:cNvCxnSpPr/>
          <p:nvPr/>
        </p:nvCxnSpPr>
        <p:spPr>
          <a:xfrm flipV="1">
            <a:off x="3256720" y="1956418"/>
            <a:ext cx="0" cy="258136"/>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024798" y="3838621"/>
            <a:ext cx="2915472" cy="7386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New science available: publication of relevant EEA reports and IPCC AR5</a:t>
            </a:r>
            <a:endParaRPr lang="en-US" dirty="0"/>
          </a:p>
        </p:txBody>
      </p:sp>
      <p:cxnSp>
        <p:nvCxnSpPr>
          <p:cNvPr id="30" name="Straight Connector 29"/>
          <p:cNvCxnSpPr/>
          <p:nvPr/>
        </p:nvCxnSpPr>
        <p:spPr>
          <a:xfrm flipV="1">
            <a:off x="4750902" y="2799673"/>
            <a:ext cx="0" cy="258136"/>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940270" y="1126314"/>
            <a:ext cx="894529" cy="7386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Adoption of Italian NAS </a:t>
            </a:r>
            <a:endParaRPr lang="en-US" dirty="0"/>
          </a:p>
        </p:txBody>
      </p:sp>
      <p:cxnSp>
        <p:nvCxnSpPr>
          <p:cNvPr id="33" name="Straight Connector 32"/>
          <p:cNvCxnSpPr/>
          <p:nvPr/>
        </p:nvCxnSpPr>
        <p:spPr>
          <a:xfrm flipV="1">
            <a:off x="6175505" y="1956418"/>
            <a:ext cx="0" cy="258136"/>
          </a:xfrm>
          <a:prstGeom prst="line">
            <a:avLst/>
          </a:prstGeom>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965641" y="918832"/>
            <a:ext cx="2032570" cy="954107"/>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solidFill>
                  <a:srgbClr val="FF0000"/>
                </a:solidFill>
              </a:rPr>
              <a:t>Development of </a:t>
            </a:r>
            <a:r>
              <a:rPr lang="en-US" smtClean="0">
                <a:solidFill>
                  <a:srgbClr val="FF0000"/>
                </a:solidFill>
              </a:rPr>
              <a:t>Action Plan(s) and implementation of NAS?</a:t>
            </a:r>
            <a:endParaRPr lang="en-US" dirty="0">
              <a:solidFill>
                <a:srgbClr val="FF0000"/>
              </a:solidFill>
            </a:endParaRPr>
          </a:p>
        </p:txBody>
      </p:sp>
      <p:sp>
        <p:nvSpPr>
          <p:cNvPr id="35" name="TextBox 34"/>
          <p:cNvSpPr txBox="1"/>
          <p:nvPr/>
        </p:nvSpPr>
        <p:spPr>
          <a:xfrm>
            <a:off x="7144564" y="2351932"/>
            <a:ext cx="596348" cy="307777"/>
          </a:xfrm>
          <a:prstGeom prst="rect">
            <a:avLst/>
          </a:prstGeom>
          <a:noFill/>
        </p:spPr>
        <p:txBody>
          <a:bodyPr wrap="square" rtlCol="0">
            <a:spAutoFit/>
          </a:bodyPr>
          <a:lstStyle/>
          <a:p>
            <a:r>
              <a:rPr lang="en-US" dirty="0" smtClean="0"/>
              <a:t>2017</a:t>
            </a:r>
            <a:endParaRPr lang="en-US" dirty="0"/>
          </a:p>
        </p:txBody>
      </p:sp>
    </p:spTree>
    <p:extLst>
      <p:ext uri="{BB962C8B-B14F-4D97-AF65-F5344CB8AC3E}">
        <p14:creationId xmlns:p14="http://schemas.microsoft.com/office/powerpoint/2010/main" val="276905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40871" y="1003623"/>
            <a:ext cx="8345320" cy="2962090"/>
          </a:xfrm>
        </p:spPr>
        <p:txBody>
          <a:bodyPr/>
          <a:lstStyle/>
          <a:p>
            <a:pPr eaLnBrk="1" hangingPunct="1"/>
            <a:r>
              <a:rPr lang="en-US" sz="1800" dirty="0" smtClean="0"/>
              <a:t> </a:t>
            </a:r>
            <a:r>
              <a:rPr lang="it-IT" altLang="en-US" sz="1800" dirty="0" err="1" smtClean="0">
                <a:ea typeface="Arial" charset="0"/>
                <a:cs typeface="Arial" charset="0"/>
              </a:rPr>
              <a:t>Nationally-funded</a:t>
            </a:r>
            <a:r>
              <a:rPr lang="it-IT" altLang="en-US" sz="1800" dirty="0" smtClean="0">
                <a:ea typeface="Arial" charset="0"/>
                <a:cs typeface="Arial" charset="0"/>
              </a:rPr>
              <a:t> </a:t>
            </a:r>
            <a:r>
              <a:rPr lang="it-IT" altLang="en-US" sz="1800" dirty="0" err="1" smtClean="0">
                <a:ea typeface="Arial" charset="0"/>
                <a:cs typeface="Arial" charset="0"/>
              </a:rPr>
              <a:t>project</a:t>
            </a:r>
            <a:r>
              <a:rPr lang="it-IT" altLang="en-US" sz="1800" dirty="0" smtClean="0">
                <a:ea typeface="Arial" charset="0"/>
                <a:cs typeface="Arial" charset="0"/>
              </a:rPr>
              <a:t>: </a:t>
            </a:r>
          </a:p>
          <a:p>
            <a:pPr lvl="3">
              <a:buNone/>
            </a:pPr>
            <a:r>
              <a:rPr lang="it-IT" altLang="en-US" sz="1800" b="1" dirty="0" smtClean="0">
                <a:solidFill>
                  <a:srgbClr val="00B0F0"/>
                </a:solidFill>
                <a:ea typeface="Arial" charset="0"/>
                <a:cs typeface="Arial" charset="0"/>
              </a:rPr>
              <a:t>“</a:t>
            </a:r>
            <a:r>
              <a:rPr lang="it-IT" altLang="en-US" sz="1800" b="1" i="1" dirty="0" err="1" smtClean="0">
                <a:solidFill>
                  <a:srgbClr val="00B0F0"/>
                </a:solidFill>
                <a:ea typeface="Helvetica" charset="0"/>
                <a:cs typeface="Helvetica" charset="0"/>
              </a:rPr>
              <a:t>Elements</a:t>
            </a:r>
            <a:r>
              <a:rPr lang="it-IT" altLang="en-US" sz="1800" b="1" i="1" dirty="0" smtClean="0">
                <a:solidFill>
                  <a:srgbClr val="00B0F0"/>
                </a:solidFill>
                <a:ea typeface="Helvetica" charset="0"/>
                <a:cs typeface="Helvetica" charset="0"/>
              </a:rPr>
              <a:t> </a:t>
            </a:r>
            <a:r>
              <a:rPr lang="it-IT" altLang="en-US" sz="1800" b="1" i="1" dirty="0">
                <a:solidFill>
                  <a:srgbClr val="00B0F0"/>
                </a:solidFill>
                <a:ea typeface="Helvetica" charset="0"/>
                <a:cs typeface="Helvetica" charset="0"/>
              </a:rPr>
              <a:t>for the </a:t>
            </a:r>
            <a:r>
              <a:rPr lang="it-IT" altLang="en-US" sz="1800" b="1" i="1" dirty="0" err="1">
                <a:solidFill>
                  <a:srgbClr val="00B0F0"/>
                </a:solidFill>
                <a:ea typeface="Helvetica" charset="0"/>
                <a:cs typeface="Helvetica" charset="0"/>
              </a:rPr>
              <a:t>elaboration</a:t>
            </a:r>
            <a:r>
              <a:rPr lang="it-IT" altLang="en-US" sz="1800" b="1" i="1" dirty="0">
                <a:solidFill>
                  <a:srgbClr val="00B0F0"/>
                </a:solidFill>
                <a:ea typeface="Helvetica" charset="0"/>
                <a:cs typeface="Helvetica" charset="0"/>
              </a:rPr>
              <a:t> of a National Adaptation </a:t>
            </a:r>
            <a:r>
              <a:rPr lang="it-IT" altLang="en-US" sz="1800" b="1" i="1" dirty="0" err="1">
                <a:solidFill>
                  <a:srgbClr val="00B0F0"/>
                </a:solidFill>
                <a:ea typeface="Helvetica" charset="0"/>
                <a:cs typeface="Helvetica" charset="0"/>
              </a:rPr>
              <a:t>Strategy</a:t>
            </a:r>
            <a:r>
              <a:rPr lang="it-IT" altLang="en-US" sz="1800" b="1" i="1" dirty="0">
                <a:solidFill>
                  <a:srgbClr val="00B0F0"/>
                </a:solidFill>
                <a:ea typeface="Helvetica" charset="0"/>
                <a:cs typeface="Helvetica" charset="0"/>
              </a:rPr>
              <a:t> to </a:t>
            </a:r>
            <a:r>
              <a:rPr lang="it-IT" altLang="en-US" sz="1800" b="1" i="1" dirty="0" err="1">
                <a:solidFill>
                  <a:srgbClr val="00B0F0"/>
                </a:solidFill>
                <a:ea typeface="Helvetica" charset="0"/>
                <a:cs typeface="Helvetica" charset="0"/>
              </a:rPr>
              <a:t>climate</a:t>
            </a:r>
            <a:r>
              <a:rPr lang="it-IT" altLang="en-US" sz="1800" b="1" i="1" dirty="0">
                <a:solidFill>
                  <a:srgbClr val="00B0F0"/>
                </a:solidFill>
                <a:ea typeface="Helvetica" charset="0"/>
                <a:cs typeface="Helvetica" charset="0"/>
              </a:rPr>
              <a:t> </a:t>
            </a:r>
            <a:r>
              <a:rPr lang="it-IT" altLang="en-US" sz="1800" b="1" i="1" dirty="0" err="1">
                <a:solidFill>
                  <a:srgbClr val="00B0F0"/>
                </a:solidFill>
                <a:ea typeface="Helvetica" charset="0"/>
                <a:cs typeface="Helvetica" charset="0"/>
              </a:rPr>
              <a:t>change</a:t>
            </a:r>
            <a:r>
              <a:rPr lang="it-IT" altLang="en-US" sz="1800" b="1" dirty="0" smtClean="0">
                <a:solidFill>
                  <a:srgbClr val="00B0F0"/>
                </a:solidFill>
                <a:ea typeface="Helvetica" charset="0"/>
                <a:cs typeface="Helvetica" charset="0"/>
              </a:rPr>
              <a:t>”</a:t>
            </a:r>
          </a:p>
          <a:p>
            <a:pPr lvl="3">
              <a:buNone/>
            </a:pPr>
            <a:endParaRPr lang="it-IT" altLang="en-US" sz="1800" b="1" dirty="0">
              <a:solidFill>
                <a:srgbClr val="000099"/>
              </a:solidFill>
              <a:ea typeface="Helvetica" charset="0"/>
              <a:cs typeface="Helvetica" charset="0"/>
            </a:endParaRPr>
          </a:p>
          <a:p>
            <a:pPr eaLnBrk="1" hangingPunct="1"/>
            <a:r>
              <a:rPr lang="it-IT" altLang="en-US" sz="1800" dirty="0" smtClean="0">
                <a:ea typeface="Arial" charset="0"/>
                <a:cs typeface="Arial" charset="0"/>
              </a:rPr>
              <a:t> </a:t>
            </a:r>
            <a:r>
              <a:rPr lang="it-IT" altLang="en-US" sz="1800" dirty="0" err="1" smtClean="0">
                <a:ea typeface="Arial" charset="0"/>
                <a:cs typeface="Arial" charset="0"/>
              </a:rPr>
              <a:t>Institutional</a:t>
            </a:r>
            <a:r>
              <a:rPr lang="it-IT" altLang="en-US" sz="1800" dirty="0" smtClean="0">
                <a:ea typeface="Arial" charset="0"/>
                <a:cs typeface="Arial" charset="0"/>
              </a:rPr>
              <a:t> </a:t>
            </a:r>
            <a:r>
              <a:rPr lang="it-IT" altLang="en-US" sz="1800" dirty="0" err="1" smtClean="0">
                <a:ea typeface="Arial" charset="0"/>
                <a:cs typeface="Arial" charset="0"/>
              </a:rPr>
              <a:t>Coordination</a:t>
            </a:r>
            <a:r>
              <a:rPr lang="it-IT" altLang="en-US" sz="1800" dirty="0" smtClean="0">
                <a:ea typeface="Arial" charset="0"/>
                <a:cs typeface="Arial" charset="0"/>
              </a:rPr>
              <a:t>: </a:t>
            </a:r>
            <a:r>
              <a:rPr lang="it-IT" altLang="en-US" sz="1800" b="1" dirty="0" err="1" smtClean="0">
                <a:solidFill>
                  <a:srgbClr val="00B0F0"/>
                </a:solidFill>
                <a:ea typeface="Arial" charset="0"/>
                <a:cs typeface="Arial" charset="0"/>
              </a:rPr>
              <a:t>Italian</a:t>
            </a:r>
            <a:r>
              <a:rPr lang="it-IT" altLang="en-US" sz="1800" b="1" dirty="0" smtClean="0">
                <a:solidFill>
                  <a:srgbClr val="00B0F0"/>
                </a:solidFill>
                <a:ea typeface="Arial" charset="0"/>
                <a:cs typeface="Arial" charset="0"/>
              </a:rPr>
              <a:t> </a:t>
            </a:r>
            <a:r>
              <a:rPr lang="it-IT" altLang="en-US" sz="1800" b="1" dirty="0" err="1">
                <a:solidFill>
                  <a:srgbClr val="00B0F0"/>
                </a:solidFill>
                <a:ea typeface="Arial" charset="0"/>
                <a:cs typeface="Arial" charset="0"/>
              </a:rPr>
              <a:t>Ministry</a:t>
            </a:r>
            <a:r>
              <a:rPr lang="it-IT" altLang="en-US" sz="1800" b="1" dirty="0">
                <a:solidFill>
                  <a:srgbClr val="00B0F0"/>
                </a:solidFill>
                <a:ea typeface="Arial" charset="0"/>
                <a:cs typeface="Arial" charset="0"/>
              </a:rPr>
              <a:t> for Environment Land and </a:t>
            </a:r>
            <a:r>
              <a:rPr lang="it-IT" altLang="en-US" sz="1800" b="1" dirty="0" smtClean="0">
                <a:solidFill>
                  <a:srgbClr val="00B0F0"/>
                </a:solidFill>
                <a:ea typeface="Arial" charset="0"/>
                <a:cs typeface="Arial" charset="0"/>
              </a:rPr>
              <a:t>Sea</a:t>
            </a:r>
          </a:p>
          <a:p>
            <a:pPr eaLnBrk="1" hangingPunct="1">
              <a:buFont typeface="Arial" charset="0"/>
              <a:buNone/>
            </a:pPr>
            <a:endParaRPr lang="it-IT" altLang="en-US" sz="1800" b="1" i="1" dirty="0">
              <a:solidFill>
                <a:srgbClr val="000099"/>
              </a:solidFill>
              <a:ea typeface="Arial" charset="0"/>
              <a:cs typeface="Arial" charset="0"/>
            </a:endParaRPr>
          </a:p>
          <a:p>
            <a:pPr eaLnBrk="1" hangingPunct="1"/>
            <a:r>
              <a:rPr lang="it-IT" altLang="en-US" sz="1800" dirty="0" smtClean="0">
                <a:ea typeface="Arial" charset="0"/>
                <a:cs typeface="Arial" charset="0"/>
              </a:rPr>
              <a:t> Technical </a:t>
            </a:r>
            <a:r>
              <a:rPr lang="it-IT" altLang="en-US" sz="1800" dirty="0" err="1">
                <a:ea typeface="Arial" charset="0"/>
                <a:cs typeface="Arial" charset="0"/>
              </a:rPr>
              <a:t>Coordination</a:t>
            </a:r>
            <a:r>
              <a:rPr lang="it-IT" altLang="en-US" sz="1800" dirty="0">
                <a:ea typeface="Arial" charset="0"/>
                <a:cs typeface="Arial" charset="0"/>
              </a:rPr>
              <a:t>: </a:t>
            </a:r>
            <a:r>
              <a:rPr lang="it-IT" altLang="en-US" sz="1800" b="1" dirty="0" smtClean="0">
                <a:solidFill>
                  <a:srgbClr val="00B0F0"/>
                </a:solidFill>
                <a:ea typeface="Arial" charset="0"/>
                <a:cs typeface="Arial" charset="0"/>
              </a:rPr>
              <a:t>CMCC </a:t>
            </a:r>
            <a:r>
              <a:rPr lang="it-IT" altLang="en-US" sz="1800" b="1" dirty="0">
                <a:solidFill>
                  <a:srgbClr val="000099"/>
                </a:solidFill>
                <a:ea typeface="Arial" charset="0"/>
                <a:cs typeface="Arial" charset="0"/>
              </a:rPr>
              <a:t>	</a:t>
            </a:r>
            <a:endParaRPr lang="it-IT" altLang="en-US" sz="1800" b="1" dirty="0" smtClean="0">
              <a:solidFill>
                <a:srgbClr val="000099"/>
              </a:solidFill>
              <a:ea typeface="Arial" charset="0"/>
              <a:cs typeface="Arial" charset="0"/>
            </a:endParaRPr>
          </a:p>
          <a:p>
            <a:pPr eaLnBrk="1" hangingPunct="1">
              <a:buFont typeface="Arial" charset="0"/>
              <a:buNone/>
            </a:pPr>
            <a:endParaRPr lang="it-IT" altLang="en-US" sz="1800" b="1" dirty="0" smtClean="0">
              <a:solidFill>
                <a:srgbClr val="000099"/>
              </a:solidFill>
              <a:ea typeface="Arial" charset="0"/>
              <a:cs typeface="Arial" charset="0"/>
            </a:endParaRPr>
          </a:p>
          <a:p>
            <a:pPr marL="342900" indent="-342900"/>
            <a:r>
              <a:rPr lang="en-US" altLang="en-US" sz="1800" dirty="0" smtClean="0">
                <a:ea typeface="Arial" charset="0"/>
                <a:cs typeface="Arial" charset="0"/>
              </a:rPr>
              <a:t>Duration: </a:t>
            </a:r>
            <a:r>
              <a:rPr lang="en-US" altLang="en-US" sz="1800" b="1" dirty="0" smtClean="0">
                <a:solidFill>
                  <a:srgbClr val="00B0F0"/>
                </a:solidFill>
                <a:ea typeface="Arial" charset="0"/>
                <a:cs typeface="Arial" charset="0"/>
              </a:rPr>
              <a:t>2 years (July 2012 - </a:t>
            </a:r>
            <a:r>
              <a:rPr lang="it-IT" altLang="en-US" sz="1800" b="1" dirty="0" err="1" smtClean="0">
                <a:solidFill>
                  <a:srgbClr val="00B0F0"/>
                </a:solidFill>
                <a:ea typeface="Helvetica" charset="0"/>
                <a:cs typeface="Helvetica" charset="0"/>
              </a:rPr>
              <a:t>July</a:t>
            </a:r>
            <a:r>
              <a:rPr lang="it-IT" altLang="en-US" sz="1800" b="1" dirty="0" smtClean="0">
                <a:solidFill>
                  <a:srgbClr val="00B0F0"/>
                </a:solidFill>
                <a:ea typeface="Helvetica" charset="0"/>
                <a:cs typeface="Helvetica" charset="0"/>
              </a:rPr>
              <a:t> 2014)</a:t>
            </a:r>
            <a:endParaRPr lang="it-IT" altLang="en-US" sz="1800" b="1" dirty="0">
              <a:solidFill>
                <a:srgbClr val="00B0F0"/>
              </a:solidFill>
              <a:ea typeface="Arial" charset="0"/>
              <a:cs typeface="Arial" charset="0"/>
            </a:endParaRPr>
          </a:p>
          <a:p>
            <a:endParaRPr lang="en-US" sz="1100" dirty="0"/>
          </a:p>
        </p:txBody>
      </p:sp>
      <p:sp>
        <p:nvSpPr>
          <p:cNvPr id="3" name="Title 2"/>
          <p:cNvSpPr>
            <a:spLocks noGrp="1"/>
          </p:cNvSpPr>
          <p:nvPr>
            <p:ph type="title"/>
          </p:nvPr>
        </p:nvSpPr>
        <p:spPr/>
        <p:txBody>
          <a:bodyPr/>
          <a:lstStyle/>
          <a:p>
            <a:r>
              <a:rPr lang="en-US" dirty="0" smtClean="0"/>
              <a:t>THE NATIONAL ADAPTATION STRATEGY PROJECT / MANAGEMENT</a:t>
            </a:r>
            <a:endParaRPr lang="en-US" dirty="0"/>
          </a:p>
        </p:txBody>
      </p:sp>
      <p:sp>
        <p:nvSpPr>
          <p:cNvPr id="4" name="Slide Number Placeholder 3"/>
          <p:cNvSpPr>
            <a:spLocks noGrp="1"/>
          </p:cNvSpPr>
          <p:nvPr>
            <p:ph type="sldNum" idx="12"/>
          </p:nvPr>
        </p:nvSpPr>
        <p:spPr/>
        <p:txBody>
          <a:bodyPr/>
          <a:lstStyle/>
          <a:p>
            <a:pPr marL="0" lvl="0" indent="0">
              <a:spcBef>
                <a:spcPts val="0"/>
              </a:spcBef>
              <a:buClr>
                <a:schemeClr val="dk1"/>
              </a:buClr>
              <a:buSzPct val="25000"/>
              <a:buFont typeface="Arial"/>
              <a:buNone/>
            </a:pPr>
            <a:fld id="{00000000-1234-1234-1234-123412341234}" type="slidenum">
              <a:rPr lang="it" smtClean="0"/>
              <a:t>9</a:t>
            </a:fld>
            <a:endParaRPr lang="it"/>
          </a:p>
        </p:txBody>
      </p:sp>
      <p:pic>
        <p:nvPicPr>
          <p:cNvPr id="5" name="Immagine 7" descr="Senza titolo-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86558" y="2787202"/>
            <a:ext cx="2174081" cy="1532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10" descr="logo_MATTM.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34400" y="3153534"/>
            <a:ext cx="1315641" cy="900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8081054"/>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865</TotalTime>
  <Words>4221</Words>
  <Application>Microsoft Macintosh PowerPoint</Application>
  <PresentationFormat>On-screen Show (16:9)</PresentationFormat>
  <Paragraphs>493</Paragraphs>
  <Slides>35</Slides>
  <Notes>23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Agency FB</vt:lpstr>
      <vt:lpstr>Calibri</vt:lpstr>
      <vt:lpstr>Cantarell</vt:lpstr>
      <vt:lpstr>Helvetica</vt:lpstr>
      <vt:lpstr>MS PGothic</vt:lpstr>
      <vt:lpstr>ＭＳ Ｐゴシック</vt:lpstr>
      <vt:lpstr>Times New Roman</vt:lpstr>
      <vt:lpstr>Wingdings</vt:lpstr>
      <vt:lpstr>ヒラギノ角ゴ ProN W3</vt:lpstr>
      <vt:lpstr>Arial</vt:lpstr>
      <vt:lpstr>simple-light</vt:lpstr>
      <vt:lpstr>The experience of Italy in the design and implementation of adaptation to climate change</vt:lpstr>
      <vt:lpstr>OVERVIEW</vt:lpstr>
      <vt:lpstr>KEY QUESTIONS</vt:lpstr>
      <vt:lpstr>KEY DRIVERS FOR POLICY ACTION IN ITALY </vt:lpstr>
      <vt:lpstr>KEY DRIVERS FOR POLICY ACTION IN ITALY: SCIENTIFIC EVIDENCE</vt:lpstr>
      <vt:lpstr>KEY DRIVERS FOR POLICY ACTION IN ITALY: POLICY GUIDANCE FROM EU</vt:lpstr>
      <vt:lpstr>ALIGNMENT TO THE EU GUIDANCE</vt:lpstr>
      <vt:lpstr>TIMELINE</vt:lpstr>
      <vt:lpstr>THE NATIONAL ADAPTATION STRATEGY PROJECT / MANAGEMENT</vt:lpstr>
      <vt:lpstr>THE NATIONAL ADAPTATION STRATEGY PROJECT / OBJECTIVES</vt:lpstr>
      <vt:lpstr>THE NATIONAL ADAPTATION STRATEGY PROJECT  / APPROACH</vt:lpstr>
      <vt:lpstr>THE NATIONAL ADAPTATION STRATEGY PROJECT / PARTICIPATION</vt:lpstr>
      <vt:lpstr>THE NATIONAL ADAPTATION STRATEGY PROJECT / PARTICIPATION</vt:lpstr>
      <vt:lpstr>THE NATIONAL ADAPTATION STRATEGY PROJECT / PARTICIPATION</vt:lpstr>
      <vt:lpstr>THE NATIONAL ADAPTATION STRATEGY PROJECT / PARTICIPATION</vt:lpstr>
      <vt:lpstr>THE NATIONAL ADAPTATION STRATEGY PROJECT / KNOWLEDGE TOOLKIT</vt:lpstr>
      <vt:lpstr>THE NATIONAL ADAPTATION STRATEGY PROJECT / KNOWLEDGE TOOLKIT</vt:lpstr>
      <vt:lpstr>THE NATIONAL ADAPTATION STRATEGY PROJECT / KNOWLEDGE TOOLKIT</vt:lpstr>
      <vt:lpstr>THE NATIONAL ADAPTATION STRATEGY PROJECT / KNOWLEDGE TOOLKIT</vt:lpstr>
      <vt:lpstr>THE NATIONAL ADAPTATION STRATEGY PROJECT / STRATEGIC DOCUMENT</vt:lpstr>
      <vt:lpstr>THE NATIONAL ADAPTATION STRATEGY PROJECT / STRATEGIC DOCUMENT</vt:lpstr>
      <vt:lpstr>THE NATIONAL ADAPTATION STRATEGY PROJECT / STRATEGIC DOCUMENT</vt:lpstr>
      <vt:lpstr>THE NATIONAL ADAPTATION STRATEGY PROJECT / STRATEGIC DOCUMENT</vt:lpstr>
      <vt:lpstr>PowerPoint Presentation</vt:lpstr>
      <vt:lpstr>PowerPoint Presentation</vt:lpstr>
      <vt:lpstr>Principles for effective adaptation – Adaptive management</vt:lpstr>
      <vt:lpstr>Principles for effective adaptation – Adaptive management</vt:lpstr>
      <vt:lpstr>Tool for Appraising Adaptation Measures</vt:lpstr>
      <vt:lpstr>Tool for Appraising Adaptation Measures</vt:lpstr>
      <vt:lpstr>THE NATIONAL ADAPTATION STRATEGY PROJECT / STRATEGIC DOCUMENT</vt:lpstr>
      <vt:lpstr>THE NATIONAL ADAPTATION STRATEGY PROJECT / STRATEGIC DOCUMENT</vt:lpstr>
      <vt:lpstr>ADOPTION PROCESS</vt:lpstr>
      <vt:lpstr>ADOPTION PROCESS</vt:lpstr>
      <vt:lpstr>CONCLUSIONS</vt:lpstr>
      <vt:lpstr>PowerPoint Presentation</vt:lpstr>
    </vt:vector>
  </TitlesOfParts>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experience of Italy in the design and implementation of adaptation to climate change</dc:title>
  <cp:lastModifiedBy>Sara Venturini</cp:lastModifiedBy>
  <cp:revision>114</cp:revision>
  <cp:lastPrinted>2016-09-07T23:07:32Z</cp:lastPrinted>
  <dcterms:modified xsi:type="dcterms:W3CDTF">2016-09-08T09:57:30Z</dcterms:modified>
</cp:coreProperties>
</file>