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59"/>
  </p:notesMasterIdLst>
  <p:sldIdLst>
    <p:sldId id="306" r:id="rId2"/>
    <p:sldId id="320" r:id="rId3"/>
    <p:sldId id="321" r:id="rId4"/>
    <p:sldId id="329" r:id="rId5"/>
    <p:sldId id="353" r:id="rId6"/>
    <p:sldId id="354" r:id="rId7"/>
    <p:sldId id="355" r:id="rId8"/>
    <p:sldId id="323" r:id="rId9"/>
    <p:sldId id="318" r:id="rId10"/>
    <p:sldId id="374" r:id="rId11"/>
    <p:sldId id="336" r:id="rId12"/>
    <p:sldId id="359" r:id="rId13"/>
    <p:sldId id="337" r:id="rId14"/>
    <p:sldId id="375" r:id="rId15"/>
    <p:sldId id="376" r:id="rId16"/>
    <p:sldId id="377" r:id="rId17"/>
    <p:sldId id="382" r:id="rId18"/>
    <p:sldId id="362" r:id="rId19"/>
    <p:sldId id="338" r:id="rId20"/>
    <p:sldId id="311" r:id="rId21"/>
    <p:sldId id="344" r:id="rId22"/>
    <p:sldId id="360" r:id="rId23"/>
    <p:sldId id="312" r:id="rId24"/>
    <p:sldId id="361" r:id="rId25"/>
    <p:sldId id="345" r:id="rId26"/>
    <p:sldId id="346" r:id="rId27"/>
    <p:sldId id="325" r:id="rId28"/>
    <p:sldId id="371" r:id="rId29"/>
    <p:sldId id="313" r:id="rId30"/>
    <p:sldId id="348" r:id="rId31"/>
    <p:sldId id="364" r:id="rId32"/>
    <p:sldId id="370" r:id="rId33"/>
    <p:sldId id="349" r:id="rId34"/>
    <p:sldId id="365" r:id="rId35"/>
    <p:sldId id="352" r:id="rId36"/>
    <p:sldId id="367" r:id="rId37"/>
    <p:sldId id="366" r:id="rId38"/>
    <p:sldId id="368" r:id="rId39"/>
    <p:sldId id="350" r:id="rId40"/>
    <p:sldId id="351" r:id="rId41"/>
    <p:sldId id="373" r:id="rId42"/>
    <p:sldId id="378" r:id="rId43"/>
    <p:sldId id="381" r:id="rId44"/>
    <p:sldId id="380" r:id="rId45"/>
    <p:sldId id="383" r:id="rId46"/>
    <p:sldId id="319" r:id="rId47"/>
    <p:sldId id="286" r:id="rId48"/>
    <p:sldId id="288" r:id="rId49"/>
    <p:sldId id="289" r:id="rId50"/>
    <p:sldId id="290" r:id="rId51"/>
    <p:sldId id="294" r:id="rId52"/>
    <p:sldId id="287" r:id="rId53"/>
    <p:sldId id="299" r:id="rId54"/>
    <p:sldId id="304" r:id="rId55"/>
    <p:sldId id="372" r:id="rId56"/>
    <p:sldId id="307" r:id="rId57"/>
    <p:sldId id="257" r:id="rId58"/>
  </p:sldIdLst>
  <p:sldSz cx="9144000" cy="6858000" type="screen4x3"/>
  <p:notesSz cx="6794500" cy="99314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6666"/>
    <a:srgbClr val="008080"/>
    <a:srgbClr val="DB94A2"/>
    <a:srgbClr val="A50021"/>
    <a:srgbClr val="DDDDDD"/>
    <a:srgbClr val="5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85899" autoAdjust="0"/>
  </p:normalViewPr>
  <p:slideViewPr>
    <p:cSldViewPr snapToGrid="0" snapToObjects="1">
      <p:cViewPr>
        <p:scale>
          <a:sx n="66" d="100"/>
          <a:sy n="66" d="100"/>
        </p:scale>
        <p:origin x="-1494" y="-288"/>
      </p:cViewPr>
      <p:guideLst>
        <p:guide orient="horz" pos="2160"/>
        <p:guide pos="2880"/>
      </p:guideLst>
    </p:cSldViewPr>
  </p:slideViewPr>
  <p:notesTextViewPr>
    <p:cViewPr>
      <p:scale>
        <a:sx n="100" d="100"/>
        <a:sy n="100" d="100"/>
      </p:scale>
      <p:origin x="0" y="0"/>
    </p:cViewPr>
  </p:notesTextViewPr>
  <p:sorterViewPr>
    <p:cViewPr>
      <p:scale>
        <a:sx n="180" d="100"/>
        <a:sy n="180" d="100"/>
      </p:scale>
      <p:origin x="0" y="1533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97B861-1C04-43D8-93A5-1EE90F75DA01}"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de-DE"/>
        </a:p>
      </dgm:t>
    </dgm:pt>
    <dgm:pt modelId="{9FF7F79E-55DB-48B0-9955-076B6666AB9E}">
      <dgm:prSet custT="1"/>
      <dgm:spPr>
        <a:xfrm>
          <a:off x="3697" y="809148"/>
          <a:ext cx="2494636" cy="1078865"/>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rtl="0"/>
          <a:r>
            <a:rPr lang="de-DE" sz="1600" dirty="0" smtClean="0">
              <a:solidFill>
                <a:sysClr val="window" lastClr="FFFFFF"/>
              </a:solidFill>
              <a:latin typeface="Calibri"/>
              <a:ea typeface="+mn-ea"/>
              <a:cs typeface="+mn-cs"/>
            </a:rPr>
            <a:t>Kick-off </a:t>
          </a:r>
          <a:br>
            <a:rPr lang="de-DE" sz="1600" dirty="0" smtClean="0">
              <a:solidFill>
                <a:sysClr val="window" lastClr="FFFFFF"/>
              </a:solidFill>
              <a:latin typeface="Calibri"/>
              <a:ea typeface="+mn-ea"/>
              <a:cs typeface="+mn-cs"/>
            </a:rPr>
          </a:br>
          <a:r>
            <a:rPr lang="de-DE" sz="1600" dirty="0" smtClean="0">
              <a:solidFill>
                <a:sysClr val="window" lastClr="FFFFFF"/>
              </a:solidFill>
              <a:latin typeface="Calibri"/>
              <a:ea typeface="+mn-ea"/>
              <a:cs typeface="+mn-cs"/>
            </a:rPr>
            <a:t>Jan. 2013</a:t>
          </a:r>
          <a:endParaRPr lang="de-DE" sz="1600" dirty="0">
            <a:solidFill>
              <a:sysClr val="window" lastClr="FFFFFF"/>
            </a:solidFill>
            <a:latin typeface="Calibri"/>
            <a:ea typeface="+mn-ea"/>
            <a:cs typeface="+mn-cs"/>
          </a:endParaRPr>
        </a:p>
      </dgm:t>
    </dgm:pt>
    <dgm:pt modelId="{1191ADB7-C328-4803-918E-B47D13002694}" type="parTrans" cxnId="{3918224D-8DB3-4A5E-BB78-896704A51DB4}">
      <dgm:prSet/>
      <dgm:spPr/>
      <dgm:t>
        <a:bodyPr/>
        <a:lstStyle/>
        <a:p>
          <a:endParaRPr lang="de-DE"/>
        </a:p>
      </dgm:t>
    </dgm:pt>
    <dgm:pt modelId="{9B7BAB2F-A510-47D8-A237-86F21E857A15}" type="sibTrans" cxnId="{3918224D-8DB3-4A5E-BB78-896704A51DB4}">
      <dgm:prSet/>
      <dgm:spPr/>
      <dgm:t>
        <a:bodyPr/>
        <a:lstStyle/>
        <a:p>
          <a:endParaRPr lang="de-DE"/>
        </a:p>
      </dgm:t>
    </dgm:pt>
    <dgm:pt modelId="{41675D18-679B-4133-9095-53ABE10ADE77}">
      <dgm:prSet custT="1"/>
      <dgm:spPr>
        <a:xfrm>
          <a:off x="2754297" y="809148"/>
          <a:ext cx="2494636" cy="1078865"/>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rtl="0"/>
          <a:r>
            <a:rPr lang="de-DE" sz="1600" dirty="0" smtClean="0">
              <a:solidFill>
                <a:sysClr val="window" lastClr="FFFFFF"/>
              </a:solidFill>
              <a:latin typeface="Calibri"/>
              <a:ea typeface="+mn-ea"/>
              <a:cs typeface="+mn-cs"/>
            </a:rPr>
            <a:t>Stakeholder Workshop </a:t>
          </a:r>
          <a:br>
            <a:rPr lang="de-DE" sz="1600" dirty="0" smtClean="0">
              <a:solidFill>
                <a:sysClr val="window" lastClr="FFFFFF"/>
              </a:solidFill>
              <a:latin typeface="Calibri"/>
              <a:ea typeface="+mn-ea"/>
              <a:cs typeface="+mn-cs"/>
            </a:rPr>
          </a:br>
          <a:r>
            <a:rPr lang="de-DE" sz="1600" dirty="0" smtClean="0">
              <a:solidFill>
                <a:sysClr val="window" lastClr="FFFFFF"/>
              </a:solidFill>
              <a:latin typeface="Calibri"/>
              <a:ea typeface="+mn-ea"/>
              <a:cs typeface="+mn-cs"/>
            </a:rPr>
            <a:t>Sept. 2013</a:t>
          </a:r>
        </a:p>
      </dgm:t>
    </dgm:pt>
    <dgm:pt modelId="{A634A150-4C4C-41DB-BB2A-8E912CEFAEFE}" type="parTrans" cxnId="{0DFA0B69-79D4-4380-AB8A-93088205F42F}">
      <dgm:prSet/>
      <dgm:spPr/>
      <dgm:t>
        <a:bodyPr/>
        <a:lstStyle/>
        <a:p>
          <a:endParaRPr lang="de-DE"/>
        </a:p>
      </dgm:t>
    </dgm:pt>
    <dgm:pt modelId="{3BC522B9-37AB-4D19-BB76-2310DEAE0BC6}" type="sibTrans" cxnId="{0DFA0B69-79D4-4380-AB8A-93088205F42F}">
      <dgm:prSet/>
      <dgm:spPr/>
      <dgm:t>
        <a:bodyPr/>
        <a:lstStyle/>
        <a:p>
          <a:endParaRPr lang="de-DE"/>
        </a:p>
      </dgm:t>
    </dgm:pt>
    <dgm:pt modelId="{046C1DBD-6E4B-464D-96B0-4F8708552893}">
      <dgm:prSet custT="1"/>
      <dgm:spPr>
        <a:xfrm>
          <a:off x="2754297" y="809148"/>
          <a:ext cx="2494636" cy="1078865"/>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rtl="0"/>
          <a:r>
            <a:rPr lang="de-DE" sz="1600" dirty="0" smtClean="0">
              <a:solidFill>
                <a:sysClr val="window" lastClr="FFFFFF"/>
              </a:solidFill>
              <a:latin typeface="Calibri"/>
              <a:ea typeface="+mn-ea"/>
              <a:cs typeface="+mn-cs"/>
            </a:rPr>
            <a:t>M </a:t>
          </a:r>
          <a:r>
            <a:rPr lang="de-DE" sz="1600" dirty="0" err="1" smtClean="0">
              <a:solidFill>
                <a:sysClr val="window" lastClr="FFFFFF"/>
              </a:solidFill>
              <a:latin typeface="Calibri"/>
              <a:ea typeface="+mn-ea"/>
              <a:cs typeface="+mn-cs"/>
            </a:rPr>
            <a:t>framework</a:t>
          </a:r>
          <a:r>
            <a:rPr lang="de-DE" sz="1600" dirty="0" smtClean="0">
              <a:solidFill>
                <a:sysClr val="window" lastClr="FFFFFF"/>
              </a:solidFill>
              <a:latin typeface="Calibri"/>
              <a:ea typeface="+mn-ea"/>
              <a:cs typeface="+mn-cs"/>
            </a:rPr>
            <a:t/>
          </a:r>
          <a:br>
            <a:rPr lang="de-DE" sz="1600" dirty="0" smtClean="0">
              <a:solidFill>
                <a:sysClr val="window" lastClr="FFFFFF"/>
              </a:solidFill>
              <a:latin typeface="Calibri"/>
              <a:ea typeface="+mn-ea"/>
              <a:cs typeface="+mn-cs"/>
            </a:rPr>
          </a:br>
          <a:r>
            <a:rPr lang="de-DE" sz="1600" dirty="0" smtClean="0">
              <a:solidFill>
                <a:sysClr val="window" lastClr="FFFFFF"/>
              </a:solidFill>
              <a:latin typeface="Calibri"/>
              <a:ea typeface="+mn-ea"/>
              <a:cs typeface="+mn-cs"/>
            </a:rPr>
            <a:t>March 2014</a:t>
          </a:r>
        </a:p>
      </dgm:t>
    </dgm:pt>
    <dgm:pt modelId="{36D78804-7A65-4A4D-9081-5882E27EBCAE}" type="parTrans" cxnId="{D18A4B20-C494-4CD6-BFAF-5C31C6B78C7E}">
      <dgm:prSet/>
      <dgm:spPr/>
      <dgm:t>
        <a:bodyPr/>
        <a:lstStyle/>
        <a:p>
          <a:endParaRPr lang="en-US"/>
        </a:p>
      </dgm:t>
    </dgm:pt>
    <dgm:pt modelId="{CFAC0A63-5BBA-4121-92B3-60AE54D3FCF5}" type="sibTrans" cxnId="{D18A4B20-C494-4CD6-BFAF-5C31C6B78C7E}">
      <dgm:prSet/>
      <dgm:spPr/>
      <dgm:t>
        <a:bodyPr/>
        <a:lstStyle/>
        <a:p>
          <a:endParaRPr lang="en-US"/>
        </a:p>
      </dgm:t>
    </dgm:pt>
    <dgm:pt modelId="{CD91AA48-D5D4-4BC5-8875-AB2689254673}">
      <dgm:prSet custT="1"/>
      <dgm:spPr>
        <a:xfrm>
          <a:off x="2754297" y="809148"/>
          <a:ext cx="2494636" cy="1078865"/>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rtl="0"/>
          <a:r>
            <a:rPr lang="de-DE" sz="1600" dirty="0" smtClean="0">
              <a:solidFill>
                <a:sysClr val="window" lastClr="FFFFFF"/>
              </a:solidFill>
              <a:latin typeface="Calibri"/>
              <a:ea typeface="+mn-ea"/>
              <a:cs typeface="+mn-cs"/>
            </a:rPr>
            <a:t>Expert </a:t>
          </a:r>
          <a:r>
            <a:rPr lang="de-DE" sz="1600" dirty="0" err="1" smtClean="0">
              <a:solidFill>
                <a:sysClr val="window" lastClr="FFFFFF"/>
              </a:solidFill>
              <a:latin typeface="Calibri"/>
              <a:ea typeface="+mn-ea"/>
              <a:cs typeface="+mn-cs"/>
            </a:rPr>
            <a:t>survey</a:t>
          </a:r>
          <a:r>
            <a:rPr lang="de-DE" sz="1600" dirty="0" smtClean="0">
              <a:solidFill>
                <a:sysClr val="window" lastClr="FFFFFF"/>
              </a:solidFill>
              <a:latin typeface="Calibri"/>
              <a:ea typeface="+mn-ea"/>
              <a:cs typeface="+mn-cs"/>
            </a:rPr>
            <a:t> &amp; </a:t>
          </a:r>
          <a:r>
            <a:rPr lang="de-DE" sz="1600" dirty="0" err="1" smtClean="0">
              <a:solidFill>
                <a:sysClr val="window" lastClr="FFFFFF"/>
              </a:solidFill>
              <a:latin typeface="Calibri"/>
              <a:ea typeface="+mn-ea"/>
              <a:cs typeface="+mn-cs"/>
            </a:rPr>
            <a:t>workshop</a:t>
          </a:r>
          <a:endParaRPr lang="de-DE" sz="1600" dirty="0" smtClean="0">
            <a:solidFill>
              <a:sysClr val="window" lastClr="FFFFFF"/>
            </a:solidFill>
            <a:latin typeface="Calibri"/>
            <a:ea typeface="+mn-ea"/>
            <a:cs typeface="+mn-cs"/>
          </a:endParaRPr>
        </a:p>
      </dgm:t>
    </dgm:pt>
    <dgm:pt modelId="{C171EBD4-CFCD-40D9-862F-F1AD060D2E95}" type="parTrans" cxnId="{DEF7EEB8-C630-407F-AFD9-E75404946BAD}">
      <dgm:prSet/>
      <dgm:spPr/>
      <dgm:t>
        <a:bodyPr/>
        <a:lstStyle/>
        <a:p>
          <a:endParaRPr lang="en-US"/>
        </a:p>
      </dgm:t>
    </dgm:pt>
    <dgm:pt modelId="{372C8FF2-C327-4460-A2EA-6D8626D64B65}" type="sibTrans" cxnId="{DEF7EEB8-C630-407F-AFD9-E75404946BAD}">
      <dgm:prSet/>
      <dgm:spPr/>
      <dgm:t>
        <a:bodyPr/>
        <a:lstStyle/>
        <a:p>
          <a:endParaRPr lang="en-US"/>
        </a:p>
      </dgm:t>
    </dgm:pt>
    <dgm:pt modelId="{3B0206FD-14C0-4FB0-9C33-EDB9A0CAF9B2}">
      <dgm:prSet custT="1"/>
      <dgm:spPr>
        <a:xfrm>
          <a:off x="3697" y="809148"/>
          <a:ext cx="2494636" cy="1078865"/>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rtl="0"/>
          <a:r>
            <a:rPr lang="de-DE" sz="1600" dirty="0" smtClean="0">
              <a:solidFill>
                <a:sysClr val="window" lastClr="FFFFFF"/>
              </a:solidFill>
              <a:latin typeface="Calibri"/>
              <a:ea typeface="+mn-ea"/>
              <a:cs typeface="+mn-cs"/>
            </a:rPr>
            <a:t>Data </a:t>
          </a:r>
          <a:r>
            <a:rPr lang="de-DE" sz="1600" dirty="0" err="1" smtClean="0">
              <a:solidFill>
                <a:sysClr val="window" lastClr="FFFFFF"/>
              </a:solidFill>
              <a:latin typeface="Calibri"/>
              <a:ea typeface="+mn-ea"/>
              <a:cs typeface="+mn-cs"/>
            </a:rPr>
            <a:t>gathering</a:t>
          </a:r>
          <a:r>
            <a:rPr lang="de-DE" sz="1600" dirty="0" smtClean="0">
              <a:solidFill>
                <a:sysClr val="window" lastClr="FFFFFF"/>
              </a:solidFill>
              <a:latin typeface="Calibri"/>
              <a:ea typeface="+mn-ea"/>
              <a:cs typeface="+mn-cs"/>
            </a:rPr>
            <a:t> </a:t>
          </a:r>
          <a:r>
            <a:rPr lang="de-DE" sz="1600" dirty="0" err="1" smtClean="0">
              <a:solidFill>
                <a:sysClr val="window" lastClr="FFFFFF"/>
              </a:solidFill>
              <a:latin typeface="Calibri"/>
              <a:ea typeface="+mn-ea"/>
              <a:cs typeface="+mn-cs"/>
            </a:rPr>
            <a:t>and</a:t>
          </a:r>
          <a:r>
            <a:rPr lang="de-DE" sz="1600" dirty="0" smtClean="0">
              <a:solidFill>
                <a:sysClr val="window" lastClr="FFFFFF"/>
              </a:solidFill>
              <a:latin typeface="Calibri"/>
              <a:ea typeface="+mn-ea"/>
              <a:cs typeface="+mn-cs"/>
            </a:rPr>
            <a:t> </a:t>
          </a:r>
          <a:r>
            <a:rPr lang="de-DE" sz="1600" dirty="0" err="1" smtClean="0">
              <a:solidFill>
                <a:sysClr val="window" lastClr="FFFFFF"/>
              </a:solidFill>
              <a:latin typeface="Calibri"/>
              <a:ea typeface="+mn-ea"/>
              <a:cs typeface="+mn-cs"/>
            </a:rPr>
            <a:t>analysis</a:t>
          </a:r>
          <a:endParaRPr lang="de-DE" sz="1600" dirty="0">
            <a:solidFill>
              <a:sysClr val="window" lastClr="FFFFFF"/>
            </a:solidFill>
            <a:latin typeface="Calibri"/>
            <a:ea typeface="+mn-ea"/>
            <a:cs typeface="+mn-cs"/>
          </a:endParaRPr>
        </a:p>
      </dgm:t>
    </dgm:pt>
    <dgm:pt modelId="{574FEC35-8D41-4E4C-94B4-82CB7821D240}" type="parTrans" cxnId="{F0937FE6-67B5-4922-8EFB-A4365E7C4C94}">
      <dgm:prSet/>
      <dgm:spPr/>
      <dgm:t>
        <a:bodyPr/>
        <a:lstStyle/>
        <a:p>
          <a:endParaRPr lang="en-US"/>
        </a:p>
      </dgm:t>
    </dgm:pt>
    <dgm:pt modelId="{E33D4A1E-61FD-478A-BAD9-B97764290F8A}" type="sibTrans" cxnId="{F0937FE6-67B5-4922-8EFB-A4365E7C4C94}">
      <dgm:prSet/>
      <dgm:spPr/>
      <dgm:t>
        <a:bodyPr/>
        <a:lstStyle/>
        <a:p>
          <a:endParaRPr lang="en-US"/>
        </a:p>
      </dgm:t>
    </dgm:pt>
    <dgm:pt modelId="{B18C1E96-158B-47EE-8D44-682D9B5A03B6}" type="pres">
      <dgm:prSet presAssocID="{B797B861-1C04-43D8-93A5-1EE90F75DA01}" presName="CompostProcess" presStyleCnt="0">
        <dgm:presLayoutVars>
          <dgm:dir/>
          <dgm:resizeHandles val="exact"/>
        </dgm:presLayoutVars>
      </dgm:prSet>
      <dgm:spPr/>
      <dgm:t>
        <a:bodyPr/>
        <a:lstStyle/>
        <a:p>
          <a:endParaRPr lang="en-US"/>
        </a:p>
      </dgm:t>
    </dgm:pt>
    <dgm:pt modelId="{1FB31A44-D3E1-4694-87D4-470A96215182}" type="pres">
      <dgm:prSet presAssocID="{B797B861-1C04-43D8-93A5-1EE90F75DA01}" presName="arrow" presStyleLbl="bgShp" presStyleIdx="0" presStyleCnt="1" custScaleX="117647" custLinFactNeighborX="0" custLinFactNeighborY="-3387"/>
      <dgm:spPr>
        <a:xfrm>
          <a:off x="600242" y="0"/>
          <a:ext cx="6802747" cy="2697162"/>
        </a:xfrm>
        <a:prstGeom prst="rightArrow">
          <a:avLst/>
        </a:prstGeom>
        <a:solidFill>
          <a:srgbClr val="4F81BD">
            <a:tint val="40000"/>
            <a:hueOff val="0"/>
            <a:satOff val="0"/>
            <a:lumOff val="0"/>
            <a:alphaOff val="0"/>
          </a:srgbClr>
        </a:solidFill>
        <a:ln>
          <a:noFill/>
        </a:ln>
        <a:effectLst/>
      </dgm:spPr>
      <dgm:t>
        <a:bodyPr/>
        <a:lstStyle/>
        <a:p>
          <a:endParaRPr lang="de-DE"/>
        </a:p>
      </dgm:t>
    </dgm:pt>
    <dgm:pt modelId="{F3A49E51-3837-49F5-B542-EB3BF11DFA18}" type="pres">
      <dgm:prSet presAssocID="{B797B861-1C04-43D8-93A5-1EE90F75DA01}" presName="linearProcess" presStyleCnt="0"/>
      <dgm:spPr/>
    </dgm:pt>
    <dgm:pt modelId="{38301584-7338-492F-A8E8-1A27A7ED1A06}" type="pres">
      <dgm:prSet presAssocID="{9FF7F79E-55DB-48B0-9955-076B6666AB9E}" presName="textNode" presStyleLbl="node1" presStyleIdx="0" presStyleCnt="5" custScaleX="20073" custScaleY="69904" custLinFactNeighborX="-42782" custLinFactNeighborY="-3609">
        <dgm:presLayoutVars>
          <dgm:bulletEnabled val="1"/>
        </dgm:presLayoutVars>
      </dgm:prSet>
      <dgm:spPr>
        <a:prstGeom prst="roundRect">
          <a:avLst/>
        </a:prstGeom>
      </dgm:spPr>
      <dgm:t>
        <a:bodyPr/>
        <a:lstStyle/>
        <a:p>
          <a:endParaRPr lang="en-US"/>
        </a:p>
      </dgm:t>
    </dgm:pt>
    <dgm:pt modelId="{1045BD3B-D35B-437C-9933-53D6B589983E}" type="pres">
      <dgm:prSet presAssocID="{9B7BAB2F-A510-47D8-A237-86F21E857A15}" presName="sibTrans" presStyleCnt="0"/>
      <dgm:spPr/>
    </dgm:pt>
    <dgm:pt modelId="{FDA45646-C352-4FE1-82BC-F54010A5DDC2}" type="pres">
      <dgm:prSet presAssocID="{41675D18-679B-4133-9095-53ABE10ADE77}" presName="textNode" presStyleLbl="node1" presStyleIdx="1" presStyleCnt="5" custScaleX="30847" custScaleY="69904" custLinFactX="-2007" custLinFactNeighborX="-100000" custLinFactNeighborY="-2625">
        <dgm:presLayoutVars>
          <dgm:bulletEnabled val="1"/>
        </dgm:presLayoutVars>
      </dgm:prSet>
      <dgm:spPr>
        <a:prstGeom prst="roundRect">
          <a:avLst/>
        </a:prstGeom>
      </dgm:spPr>
      <dgm:t>
        <a:bodyPr/>
        <a:lstStyle/>
        <a:p>
          <a:endParaRPr lang="de-DE"/>
        </a:p>
      </dgm:t>
    </dgm:pt>
    <dgm:pt modelId="{20257AC6-5348-4AC6-8C8F-1D6487380117}" type="pres">
      <dgm:prSet presAssocID="{3BC522B9-37AB-4D19-BB76-2310DEAE0BC6}" presName="sibTrans" presStyleCnt="0"/>
      <dgm:spPr/>
    </dgm:pt>
    <dgm:pt modelId="{275C69B5-DA51-4342-A223-B726580FF6BF}" type="pres">
      <dgm:prSet presAssocID="{046C1DBD-6E4B-464D-96B0-4F8708552893}" presName="textNode" presStyleLbl="node1" presStyleIdx="2" presStyleCnt="5" custScaleX="25986" custScaleY="69904" custLinFactX="674" custLinFactNeighborX="100000" custLinFactNeighborY="-4659">
        <dgm:presLayoutVars>
          <dgm:bulletEnabled val="1"/>
        </dgm:presLayoutVars>
      </dgm:prSet>
      <dgm:spPr>
        <a:prstGeom prst="roundRect">
          <a:avLst/>
        </a:prstGeom>
      </dgm:spPr>
      <dgm:t>
        <a:bodyPr/>
        <a:lstStyle/>
        <a:p>
          <a:endParaRPr lang="en-US"/>
        </a:p>
      </dgm:t>
    </dgm:pt>
    <dgm:pt modelId="{B2ABB539-055C-4676-A810-58409B729F3A}" type="pres">
      <dgm:prSet presAssocID="{CFAC0A63-5BBA-4121-92B3-60AE54D3FCF5}" presName="sibTrans" presStyleCnt="0"/>
      <dgm:spPr/>
    </dgm:pt>
    <dgm:pt modelId="{EE1CCE57-FC9A-4DD8-8293-9219FDE6AEDC}" type="pres">
      <dgm:prSet presAssocID="{CD91AA48-D5D4-4BC5-8875-AB2689254673}" presName="textNode" presStyleLbl="node1" presStyleIdx="3" presStyleCnt="5" custScaleX="22644" custScaleY="69904" custLinFactX="-41919" custLinFactNeighborX="-100000" custLinFactNeighborY="-4429">
        <dgm:presLayoutVars>
          <dgm:bulletEnabled val="1"/>
        </dgm:presLayoutVars>
      </dgm:prSet>
      <dgm:spPr>
        <a:prstGeom prst="roundRect">
          <a:avLst/>
        </a:prstGeom>
      </dgm:spPr>
      <dgm:t>
        <a:bodyPr/>
        <a:lstStyle/>
        <a:p>
          <a:endParaRPr lang="en-US"/>
        </a:p>
      </dgm:t>
    </dgm:pt>
    <dgm:pt modelId="{A746B1BE-3409-42D1-B85E-E514A6F1820F}" type="pres">
      <dgm:prSet presAssocID="{372C8FF2-C327-4460-A2EA-6D8626D64B65}" presName="sibTrans" presStyleCnt="0"/>
      <dgm:spPr/>
    </dgm:pt>
    <dgm:pt modelId="{EF631478-5DF5-4826-A094-89F3D91B07AD}" type="pres">
      <dgm:prSet presAssocID="{3B0206FD-14C0-4FB0-9C33-EDB9A0CAF9B2}" presName="textNode" presStyleLbl="node1" presStyleIdx="4" presStyleCnt="5" custScaleX="25499" custScaleY="69904" custLinFactX="-19106" custLinFactNeighborX="-100000" custLinFactNeighborY="-1656">
        <dgm:presLayoutVars>
          <dgm:bulletEnabled val="1"/>
        </dgm:presLayoutVars>
      </dgm:prSet>
      <dgm:spPr>
        <a:prstGeom prst="roundRect">
          <a:avLst/>
        </a:prstGeom>
      </dgm:spPr>
      <dgm:t>
        <a:bodyPr/>
        <a:lstStyle/>
        <a:p>
          <a:endParaRPr lang="en-US"/>
        </a:p>
      </dgm:t>
    </dgm:pt>
  </dgm:ptLst>
  <dgm:cxnLst>
    <dgm:cxn modelId="{DEF7EEB8-C630-407F-AFD9-E75404946BAD}" srcId="{B797B861-1C04-43D8-93A5-1EE90F75DA01}" destId="{CD91AA48-D5D4-4BC5-8875-AB2689254673}" srcOrd="3" destOrd="0" parTransId="{C171EBD4-CFCD-40D9-862F-F1AD060D2E95}" sibTransId="{372C8FF2-C327-4460-A2EA-6D8626D64B65}"/>
    <dgm:cxn modelId="{D18A4B20-C494-4CD6-BFAF-5C31C6B78C7E}" srcId="{B797B861-1C04-43D8-93A5-1EE90F75DA01}" destId="{046C1DBD-6E4B-464D-96B0-4F8708552893}" srcOrd="2" destOrd="0" parTransId="{36D78804-7A65-4A4D-9081-5882E27EBCAE}" sibTransId="{CFAC0A63-5BBA-4121-92B3-60AE54D3FCF5}"/>
    <dgm:cxn modelId="{8C55A9BD-D234-4D9F-9FDB-E70FEA5543BC}" type="presOf" srcId="{CD91AA48-D5D4-4BC5-8875-AB2689254673}" destId="{EE1CCE57-FC9A-4DD8-8293-9219FDE6AEDC}" srcOrd="0" destOrd="0" presId="urn:microsoft.com/office/officeart/2005/8/layout/hProcess9"/>
    <dgm:cxn modelId="{F0937FE6-67B5-4922-8EFB-A4365E7C4C94}" srcId="{B797B861-1C04-43D8-93A5-1EE90F75DA01}" destId="{3B0206FD-14C0-4FB0-9C33-EDB9A0CAF9B2}" srcOrd="4" destOrd="0" parTransId="{574FEC35-8D41-4E4C-94B4-82CB7821D240}" sibTransId="{E33D4A1E-61FD-478A-BAD9-B97764290F8A}"/>
    <dgm:cxn modelId="{3918224D-8DB3-4A5E-BB78-896704A51DB4}" srcId="{B797B861-1C04-43D8-93A5-1EE90F75DA01}" destId="{9FF7F79E-55DB-48B0-9955-076B6666AB9E}" srcOrd="0" destOrd="0" parTransId="{1191ADB7-C328-4803-918E-B47D13002694}" sibTransId="{9B7BAB2F-A510-47D8-A237-86F21E857A15}"/>
    <dgm:cxn modelId="{0DFA0B69-79D4-4380-AB8A-93088205F42F}" srcId="{B797B861-1C04-43D8-93A5-1EE90F75DA01}" destId="{41675D18-679B-4133-9095-53ABE10ADE77}" srcOrd="1" destOrd="0" parTransId="{A634A150-4C4C-41DB-BB2A-8E912CEFAEFE}" sibTransId="{3BC522B9-37AB-4D19-BB76-2310DEAE0BC6}"/>
    <dgm:cxn modelId="{A195B1E6-49B4-48DA-9E4E-75E4C6483857}" type="presOf" srcId="{3B0206FD-14C0-4FB0-9C33-EDB9A0CAF9B2}" destId="{EF631478-5DF5-4826-A094-89F3D91B07AD}" srcOrd="0" destOrd="0" presId="urn:microsoft.com/office/officeart/2005/8/layout/hProcess9"/>
    <dgm:cxn modelId="{C7B4624E-30B5-426E-AD1E-90A41F9860B1}" type="presOf" srcId="{046C1DBD-6E4B-464D-96B0-4F8708552893}" destId="{275C69B5-DA51-4342-A223-B726580FF6BF}" srcOrd="0" destOrd="0" presId="urn:microsoft.com/office/officeart/2005/8/layout/hProcess9"/>
    <dgm:cxn modelId="{74DB87FA-11F1-404C-9E79-E96B7A9A5BBB}" type="presOf" srcId="{B797B861-1C04-43D8-93A5-1EE90F75DA01}" destId="{B18C1E96-158B-47EE-8D44-682D9B5A03B6}" srcOrd="0" destOrd="0" presId="urn:microsoft.com/office/officeart/2005/8/layout/hProcess9"/>
    <dgm:cxn modelId="{76F43B70-2319-462C-A9AD-EFDC090A09B8}" type="presOf" srcId="{41675D18-679B-4133-9095-53ABE10ADE77}" destId="{FDA45646-C352-4FE1-82BC-F54010A5DDC2}" srcOrd="0" destOrd="0" presId="urn:microsoft.com/office/officeart/2005/8/layout/hProcess9"/>
    <dgm:cxn modelId="{912A5208-08F6-4982-AA3D-474873FF9503}" type="presOf" srcId="{9FF7F79E-55DB-48B0-9955-076B6666AB9E}" destId="{38301584-7338-492F-A8E8-1A27A7ED1A06}" srcOrd="0" destOrd="0" presId="urn:microsoft.com/office/officeart/2005/8/layout/hProcess9"/>
    <dgm:cxn modelId="{C2CFB82C-2838-4434-967F-79641939E593}" type="presParOf" srcId="{B18C1E96-158B-47EE-8D44-682D9B5A03B6}" destId="{1FB31A44-D3E1-4694-87D4-470A96215182}" srcOrd="0" destOrd="0" presId="urn:microsoft.com/office/officeart/2005/8/layout/hProcess9"/>
    <dgm:cxn modelId="{7C55AB8B-8C4B-40FD-A5FB-1EA01F9AA328}" type="presParOf" srcId="{B18C1E96-158B-47EE-8D44-682D9B5A03B6}" destId="{F3A49E51-3837-49F5-B542-EB3BF11DFA18}" srcOrd="1" destOrd="0" presId="urn:microsoft.com/office/officeart/2005/8/layout/hProcess9"/>
    <dgm:cxn modelId="{CB69E486-50A9-41A2-8630-9565875C13F8}" type="presParOf" srcId="{F3A49E51-3837-49F5-B542-EB3BF11DFA18}" destId="{38301584-7338-492F-A8E8-1A27A7ED1A06}" srcOrd="0" destOrd="0" presId="urn:microsoft.com/office/officeart/2005/8/layout/hProcess9"/>
    <dgm:cxn modelId="{88475555-89C2-4B6A-A585-0C7055E28DEE}" type="presParOf" srcId="{F3A49E51-3837-49F5-B542-EB3BF11DFA18}" destId="{1045BD3B-D35B-437C-9933-53D6B589983E}" srcOrd="1" destOrd="0" presId="urn:microsoft.com/office/officeart/2005/8/layout/hProcess9"/>
    <dgm:cxn modelId="{A1AB5D46-17A3-4348-8A2B-9F40DB3C6D4B}" type="presParOf" srcId="{F3A49E51-3837-49F5-B542-EB3BF11DFA18}" destId="{FDA45646-C352-4FE1-82BC-F54010A5DDC2}" srcOrd="2" destOrd="0" presId="urn:microsoft.com/office/officeart/2005/8/layout/hProcess9"/>
    <dgm:cxn modelId="{41D3D1F0-DEB5-4178-9CD4-79BDC8087055}" type="presParOf" srcId="{F3A49E51-3837-49F5-B542-EB3BF11DFA18}" destId="{20257AC6-5348-4AC6-8C8F-1D6487380117}" srcOrd="3" destOrd="0" presId="urn:microsoft.com/office/officeart/2005/8/layout/hProcess9"/>
    <dgm:cxn modelId="{58BE76C8-FC37-4B2F-B037-943921E9A198}" type="presParOf" srcId="{F3A49E51-3837-49F5-B542-EB3BF11DFA18}" destId="{275C69B5-DA51-4342-A223-B726580FF6BF}" srcOrd="4" destOrd="0" presId="urn:microsoft.com/office/officeart/2005/8/layout/hProcess9"/>
    <dgm:cxn modelId="{777F2196-E839-4B14-8BC6-8A81DA57F7B7}" type="presParOf" srcId="{F3A49E51-3837-49F5-B542-EB3BF11DFA18}" destId="{B2ABB539-055C-4676-A810-58409B729F3A}" srcOrd="5" destOrd="0" presId="urn:microsoft.com/office/officeart/2005/8/layout/hProcess9"/>
    <dgm:cxn modelId="{7CB94FC5-7531-421B-91D7-B9C11AF8279E}" type="presParOf" srcId="{F3A49E51-3837-49F5-B542-EB3BF11DFA18}" destId="{EE1CCE57-FC9A-4DD8-8293-9219FDE6AEDC}" srcOrd="6" destOrd="0" presId="urn:microsoft.com/office/officeart/2005/8/layout/hProcess9"/>
    <dgm:cxn modelId="{32BDEE18-EE9E-40F4-B33A-B228798F628A}" type="presParOf" srcId="{F3A49E51-3837-49F5-B542-EB3BF11DFA18}" destId="{A746B1BE-3409-42D1-B85E-E514A6F1820F}" srcOrd="7" destOrd="0" presId="urn:microsoft.com/office/officeart/2005/8/layout/hProcess9"/>
    <dgm:cxn modelId="{57254920-D2AF-40B1-A16C-A9F0C81306CF}" type="presParOf" srcId="{F3A49E51-3837-49F5-B542-EB3BF11DFA18}" destId="{EF631478-5DF5-4826-A094-89F3D91B07AD}"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B31A44-D3E1-4694-87D4-470A96215182}">
      <dsp:nvSpPr>
        <dsp:cNvPr id="0" name=""/>
        <dsp:cNvSpPr/>
      </dsp:nvSpPr>
      <dsp:spPr>
        <a:xfrm>
          <a:off x="2" y="0"/>
          <a:ext cx="8905870" cy="2639348"/>
        </a:xfrm>
        <a:prstGeom prst="rightArrow">
          <a:avLst/>
        </a:prstGeom>
        <a:solidFill>
          <a:srgbClr val="4F81BD">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38301584-7338-492F-A8E8-1A27A7ED1A06}">
      <dsp:nvSpPr>
        <dsp:cNvPr id="0" name=""/>
        <dsp:cNvSpPr/>
      </dsp:nvSpPr>
      <dsp:spPr>
        <a:xfrm>
          <a:off x="118314" y="912570"/>
          <a:ext cx="1010422" cy="738003"/>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de-DE" sz="1600" kern="1200" dirty="0" smtClean="0">
              <a:solidFill>
                <a:sysClr val="window" lastClr="FFFFFF"/>
              </a:solidFill>
              <a:latin typeface="Calibri"/>
              <a:ea typeface="+mn-ea"/>
              <a:cs typeface="+mn-cs"/>
            </a:rPr>
            <a:t>Kick-off </a:t>
          </a:r>
          <a:br>
            <a:rPr lang="de-DE" sz="1600" kern="1200" dirty="0" smtClean="0">
              <a:solidFill>
                <a:sysClr val="window" lastClr="FFFFFF"/>
              </a:solidFill>
              <a:latin typeface="Calibri"/>
              <a:ea typeface="+mn-ea"/>
              <a:cs typeface="+mn-cs"/>
            </a:rPr>
          </a:br>
          <a:r>
            <a:rPr lang="de-DE" sz="1600" kern="1200" dirty="0" smtClean="0">
              <a:solidFill>
                <a:sysClr val="window" lastClr="FFFFFF"/>
              </a:solidFill>
              <a:latin typeface="Calibri"/>
              <a:ea typeface="+mn-ea"/>
              <a:cs typeface="+mn-cs"/>
            </a:rPr>
            <a:t>Jan. 2013</a:t>
          </a:r>
          <a:endParaRPr lang="de-DE" sz="1600" kern="1200" dirty="0">
            <a:solidFill>
              <a:sysClr val="window" lastClr="FFFFFF"/>
            </a:solidFill>
            <a:latin typeface="Calibri"/>
            <a:ea typeface="+mn-ea"/>
            <a:cs typeface="+mn-cs"/>
          </a:endParaRPr>
        </a:p>
      </dsp:txBody>
      <dsp:txXfrm>
        <a:off x="154340" y="948596"/>
        <a:ext cx="938370" cy="665951"/>
      </dsp:txXfrm>
    </dsp:sp>
    <dsp:sp modelId="{FDA45646-C352-4FE1-82BC-F54010A5DDC2}">
      <dsp:nvSpPr>
        <dsp:cNvPr id="0" name=""/>
        <dsp:cNvSpPr/>
      </dsp:nvSpPr>
      <dsp:spPr>
        <a:xfrm>
          <a:off x="1215787" y="922958"/>
          <a:ext cx="1590084" cy="738003"/>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de-DE" sz="1600" kern="1200" dirty="0" smtClean="0">
              <a:solidFill>
                <a:sysClr val="window" lastClr="FFFFFF"/>
              </a:solidFill>
              <a:latin typeface="Calibri"/>
              <a:ea typeface="+mn-ea"/>
              <a:cs typeface="+mn-cs"/>
            </a:rPr>
            <a:t>Stakeholder Workshop </a:t>
          </a:r>
          <a:br>
            <a:rPr lang="de-DE" sz="1600" kern="1200" dirty="0" smtClean="0">
              <a:solidFill>
                <a:sysClr val="window" lastClr="FFFFFF"/>
              </a:solidFill>
              <a:latin typeface="Calibri"/>
              <a:ea typeface="+mn-ea"/>
              <a:cs typeface="+mn-cs"/>
            </a:rPr>
          </a:br>
          <a:r>
            <a:rPr lang="de-DE" sz="1600" kern="1200" dirty="0" smtClean="0">
              <a:solidFill>
                <a:sysClr val="window" lastClr="FFFFFF"/>
              </a:solidFill>
              <a:latin typeface="Calibri"/>
              <a:ea typeface="+mn-ea"/>
              <a:cs typeface="+mn-cs"/>
            </a:rPr>
            <a:t>Sept. 2013</a:t>
          </a:r>
        </a:p>
      </dsp:txBody>
      <dsp:txXfrm>
        <a:off x="1251813" y="958984"/>
        <a:ext cx="1518032" cy="665951"/>
      </dsp:txXfrm>
    </dsp:sp>
    <dsp:sp modelId="{275C69B5-DA51-4342-A223-B726580FF6BF}">
      <dsp:nvSpPr>
        <dsp:cNvPr id="0" name=""/>
        <dsp:cNvSpPr/>
      </dsp:nvSpPr>
      <dsp:spPr>
        <a:xfrm>
          <a:off x="4279951" y="901485"/>
          <a:ext cx="1339512" cy="738003"/>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de-DE" sz="1600" kern="1200" dirty="0" smtClean="0">
              <a:solidFill>
                <a:sysClr val="window" lastClr="FFFFFF"/>
              </a:solidFill>
              <a:latin typeface="Calibri"/>
              <a:ea typeface="+mn-ea"/>
              <a:cs typeface="+mn-cs"/>
            </a:rPr>
            <a:t>M </a:t>
          </a:r>
          <a:r>
            <a:rPr lang="de-DE" sz="1600" kern="1200" dirty="0" err="1" smtClean="0">
              <a:solidFill>
                <a:sysClr val="window" lastClr="FFFFFF"/>
              </a:solidFill>
              <a:latin typeface="Calibri"/>
              <a:ea typeface="+mn-ea"/>
              <a:cs typeface="+mn-cs"/>
            </a:rPr>
            <a:t>framework</a:t>
          </a:r>
          <a:r>
            <a:rPr lang="de-DE" sz="1600" kern="1200" dirty="0" smtClean="0">
              <a:solidFill>
                <a:sysClr val="window" lastClr="FFFFFF"/>
              </a:solidFill>
              <a:latin typeface="Calibri"/>
              <a:ea typeface="+mn-ea"/>
              <a:cs typeface="+mn-cs"/>
            </a:rPr>
            <a:t/>
          </a:r>
          <a:br>
            <a:rPr lang="de-DE" sz="1600" kern="1200" dirty="0" smtClean="0">
              <a:solidFill>
                <a:sysClr val="window" lastClr="FFFFFF"/>
              </a:solidFill>
              <a:latin typeface="Calibri"/>
              <a:ea typeface="+mn-ea"/>
              <a:cs typeface="+mn-cs"/>
            </a:rPr>
          </a:br>
          <a:r>
            <a:rPr lang="de-DE" sz="1600" kern="1200" dirty="0" smtClean="0">
              <a:solidFill>
                <a:sysClr val="window" lastClr="FFFFFF"/>
              </a:solidFill>
              <a:latin typeface="Calibri"/>
              <a:ea typeface="+mn-ea"/>
              <a:cs typeface="+mn-cs"/>
            </a:rPr>
            <a:t>March 2014</a:t>
          </a:r>
        </a:p>
      </dsp:txBody>
      <dsp:txXfrm>
        <a:off x="4315977" y="937511"/>
        <a:ext cx="1267460" cy="665951"/>
      </dsp:txXfrm>
    </dsp:sp>
    <dsp:sp modelId="{EE1CCE57-FC9A-4DD8-8293-9219FDE6AEDC}">
      <dsp:nvSpPr>
        <dsp:cNvPr id="0" name=""/>
        <dsp:cNvSpPr/>
      </dsp:nvSpPr>
      <dsp:spPr>
        <a:xfrm>
          <a:off x="2929470" y="903913"/>
          <a:ext cx="1193784" cy="738003"/>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de-DE" sz="1600" kern="1200" dirty="0" smtClean="0">
              <a:solidFill>
                <a:sysClr val="window" lastClr="FFFFFF"/>
              </a:solidFill>
              <a:latin typeface="Calibri"/>
              <a:ea typeface="+mn-ea"/>
              <a:cs typeface="+mn-cs"/>
            </a:rPr>
            <a:t>Expert </a:t>
          </a:r>
          <a:r>
            <a:rPr lang="de-DE" sz="1600" kern="1200" dirty="0" err="1" smtClean="0">
              <a:solidFill>
                <a:sysClr val="window" lastClr="FFFFFF"/>
              </a:solidFill>
              <a:latin typeface="Calibri"/>
              <a:ea typeface="+mn-ea"/>
              <a:cs typeface="+mn-cs"/>
            </a:rPr>
            <a:t>survey</a:t>
          </a:r>
          <a:r>
            <a:rPr lang="de-DE" sz="1600" kern="1200" dirty="0" smtClean="0">
              <a:solidFill>
                <a:sysClr val="window" lastClr="FFFFFF"/>
              </a:solidFill>
              <a:latin typeface="Calibri"/>
              <a:ea typeface="+mn-ea"/>
              <a:cs typeface="+mn-cs"/>
            </a:rPr>
            <a:t> &amp; </a:t>
          </a:r>
          <a:r>
            <a:rPr lang="de-DE" sz="1600" kern="1200" dirty="0" err="1" smtClean="0">
              <a:solidFill>
                <a:sysClr val="window" lastClr="FFFFFF"/>
              </a:solidFill>
              <a:latin typeface="Calibri"/>
              <a:ea typeface="+mn-ea"/>
              <a:cs typeface="+mn-cs"/>
            </a:rPr>
            <a:t>workshop</a:t>
          </a:r>
          <a:endParaRPr lang="de-DE" sz="1600" kern="1200" dirty="0" smtClean="0">
            <a:solidFill>
              <a:sysClr val="window" lastClr="FFFFFF"/>
            </a:solidFill>
            <a:latin typeface="Calibri"/>
            <a:ea typeface="+mn-ea"/>
            <a:cs typeface="+mn-cs"/>
          </a:endParaRPr>
        </a:p>
      </dsp:txBody>
      <dsp:txXfrm>
        <a:off x="2965496" y="939939"/>
        <a:ext cx="1121732" cy="665951"/>
      </dsp:txXfrm>
    </dsp:sp>
    <dsp:sp modelId="{EF631478-5DF5-4826-A094-89F3D91B07AD}">
      <dsp:nvSpPr>
        <dsp:cNvPr id="0" name=""/>
        <dsp:cNvSpPr/>
      </dsp:nvSpPr>
      <dsp:spPr>
        <a:xfrm>
          <a:off x="5749546" y="933188"/>
          <a:ext cx="1373255" cy="738003"/>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de-DE" sz="1600" kern="1200" dirty="0" smtClean="0">
              <a:solidFill>
                <a:sysClr val="window" lastClr="FFFFFF"/>
              </a:solidFill>
              <a:latin typeface="Calibri"/>
              <a:ea typeface="+mn-ea"/>
              <a:cs typeface="+mn-cs"/>
            </a:rPr>
            <a:t>Data </a:t>
          </a:r>
          <a:r>
            <a:rPr lang="de-DE" sz="1600" kern="1200" dirty="0" err="1" smtClean="0">
              <a:solidFill>
                <a:sysClr val="window" lastClr="FFFFFF"/>
              </a:solidFill>
              <a:latin typeface="Calibri"/>
              <a:ea typeface="+mn-ea"/>
              <a:cs typeface="+mn-cs"/>
            </a:rPr>
            <a:t>gathering</a:t>
          </a:r>
          <a:r>
            <a:rPr lang="de-DE" sz="1600" kern="1200" dirty="0" smtClean="0">
              <a:solidFill>
                <a:sysClr val="window" lastClr="FFFFFF"/>
              </a:solidFill>
              <a:latin typeface="Calibri"/>
              <a:ea typeface="+mn-ea"/>
              <a:cs typeface="+mn-cs"/>
            </a:rPr>
            <a:t> </a:t>
          </a:r>
          <a:r>
            <a:rPr lang="de-DE" sz="1600" kern="1200" dirty="0" err="1" smtClean="0">
              <a:solidFill>
                <a:sysClr val="window" lastClr="FFFFFF"/>
              </a:solidFill>
              <a:latin typeface="Calibri"/>
              <a:ea typeface="+mn-ea"/>
              <a:cs typeface="+mn-cs"/>
            </a:rPr>
            <a:t>and</a:t>
          </a:r>
          <a:r>
            <a:rPr lang="de-DE" sz="1600" kern="1200" dirty="0" smtClean="0">
              <a:solidFill>
                <a:sysClr val="window" lastClr="FFFFFF"/>
              </a:solidFill>
              <a:latin typeface="Calibri"/>
              <a:ea typeface="+mn-ea"/>
              <a:cs typeface="+mn-cs"/>
            </a:rPr>
            <a:t> </a:t>
          </a:r>
          <a:r>
            <a:rPr lang="de-DE" sz="1600" kern="1200" dirty="0" err="1" smtClean="0">
              <a:solidFill>
                <a:sysClr val="window" lastClr="FFFFFF"/>
              </a:solidFill>
              <a:latin typeface="Calibri"/>
              <a:ea typeface="+mn-ea"/>
              <a:cs typeface="+mn-cs"/>
            </a:rPr>
            <a:t>analysis</a:t>
          </a:r>
          <a:endParaRPr lang="de-DE" sz="1600" kern="1200" dirty="0">
            <a:solidFill>
              <a:sysClr val="window" lastClr="FFFFFF"/>
            </a:solidFill>
            <a:latin typeface="Calibri"/>
            <a:ea typeface="+mn-ea"/>
            <a:cs typeface="+mn-cs"/>
          </a:endParaRPr>
        </a:p>
      </dsp:txBody>
      <dsp:txXfrm>
        <a:off x="5785572" y="969214"/>
        <a:ext cx="1301203" cy="66595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91FEC2C3-AD99-429D-BDED-BE5135982E17}" type="datetimeFigureOut">
              <a:rPr lang="de-DE" smtClean="0"/>
              <a:pPr/>
              <a:t>07.09.2016</a:t>
            </a:fld>
            <a:endParaRPr lang="de-AT"/>
          </a:p>
        </p:txBody>
      </p:sp>
      <p:sp>
        <p:nvSpPr>
          <p:cNvPr id="4" name="Folienbildplatzhalt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79450" y="4717415"/>
            <a:ext cx="5435600" cy="446913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6" name="Fußzeilenplatzhalt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4D781777-5DAA-4199-B7B3-71FD91CB0F34}" type="slidenum">
              <a:rPr lang="de-AT" smtClean="0"/>
              <a:pPr/>
              <a:t>‹Nr.›</a:t>
            </a:fld>
            <a:endParaRPr lang="de-AT"/>
          </a:p>
        </p:txBody>
      </p:sp>
    </p:spTree>
    <p:extLst>
      <p:ext uri="{BB962C8B-B14F-4D97-AF65-F5344CB8AC3E}">
        <p14:creationId xmlns:p14="http://schemas.microsoft.com/office/powerpoint/2010/main" val="1621957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AT" baseline="0" dirty="0" smtClean="0"/>
              <a:t>In Austria </a:t>
            </a:r>
            <a:r>
              <a:rPr lang="de-AT" baseline="0" dirty="0" err="1" smtClean="0"/>
              <a:t>we</a:t>
            </a:r>
            <a:r>
              <a:rPr lang="de-AT" baseline="0" dirty="0" smtClean="0"/>
              <a:t> </a:t>
            </a:r>
            <a:r>
              <a:rPr lang="de-AT" baseline="0" dirty="0" err="1" smtClean="0"/>
              <a:t>are</a:t>
            </a:r>
            <a:r>
              <a:rPr lang="de-AT" baseline="0" dirty="0" smtClean="0"/>
              <a:t> </a:t>
            </a:r>
            <a:r>
              <a:rPr lang="de-AT" baseline="0" dirty="0" err="1" smtClean="0"/>
              <a:t>working</a:t>
            </a:r>
            <a:r>
              <a:rPr lang="de-AT" baseline="0" dirty="0" smtClean="0"/>
              <a:t> on the </a:t>
            </a:r>
            <a:r>
              <a:rPr lang="de-AT" baseline="0" dirty="0" err="1" smtClean="0"/>
              <a:t>issue</a:t>
            </a:r>
            <a:r>
              <a:rPr lang="de-AT" baseline="0" dirty="0" smtClean="0"/>
              <a:t> of </a:t>
            </a:r>
            <a:r>
              <a:rPr lang="de-AT" baseline="0" dirty="0" err="1" smtClean="0"/>
              <a:t>adaptation</a:t>
            </a:r>
            <a:r>
              <a:rPr lang="de-AT" baseline="0" dirty="0" smtClean="0"/>
              <a:t> </a:t>
            </a:r>
            <a:r>
              <a:rPr lang="de-AT" baseline="0" dirty="0" err="1" smtClean="0"/>
              <a:t>since</a:t>
            </a:r>
            <a:r>
              <a:rPr lang="de-AT" baseline="0" dirty="0" smtClean="0"/>
              <a:t> 2007. </a:t>
            </a:r>
            <a:r>
              <a:rPr lang="de-AT" baseline="0" dirty="0" err="1" smtClean="0"/>
              <a:t>My</a:t>
            </a:r>
            <a:r>
              <a:rPr lang="de-AT" baseline="0" dirty="0" smtClean="0"/>
              <a:t> </a:t>
            </a:r>
            <a:r>
              <a:rPr lang="de-AT" baseline="0" dirty="0" err="1" smtClean="0"/>
              <a:t>name</a:t>
            </a:r>
            <a:r>
              <a:rPr lang="de-AT" baseline="0" dirty="0" smtClean="0"/>
              <a:t> is Andrea Prutsch and I </a:t>
            </a:r>
            <a:r>
              <a:rPr lang="de-AT" baseline="0" dirty="0" err="1" smtClean="0"/>
              <a:t>work</a:t>
            </a:r>
            <a:r>
              <a:rPr lang="de-AT" baseline="0" dirty="0" smtClean="0"/>
              <a:t> for the Environment Agency Austria. </a:t>
            </a:r>
            <a:r>
              <a:rPr lang="de-AT" baseline="0" dirty="0" err="1" smtClean="0"/>
              <a:t>Our</a:t>
            </a:r>
            <a:r>
              <a:rPr lang="de-AT" baseline="0" dirty="0" smtClean="0"/>
              <a:t> </a:t>
            </a:r>
            <a:r>
              <a:rPr lang="de-AT" baseline="0" dirty="0" err="1" smtClean="0"/>
              <a:t>agency</a:t>
            </a:r>
            <a:r>
              <a:rPr lang="de-AT" baseline="0" dirty="0" smtClean="0"/>
              <a:t> and </a:t>
            </a:r>
            <a:r>
              <a:rPr lang="de-AT" baseline="0" dirty="0" err="1" smtClean="0"/>
              <a:t>namley</a:t>
            </a:r>
            <a:r>
              <a:rPr lang="de-AT" baseline="0" dirty="0" smtClean="0"/>
              <a:t> </a:t>
            </a:r>
            <a:r>
              <a:rPr lang="de-AT" baseline="0" dirty="0" err="1" smtClean="0"/>
              <a:t>my</a:t>
            </a:r>
            <a:r>
              <a:rPr lang="de-AT" baseline="0" dirty="0" smtClean="0"/>
              <a:t> </a:t>
            </a:r>
            <a:r>
              <a:rPr lang="de-AT" baseline="0" dirty="0" err="1" smtClean="0"/>
              <a:t>colleuge</a:t>
            </a:r>
            <a:r>
              <a:rPr lang="de-AT" baseline="0" dirty="0" smtClean="0"/>
              <a:t> Maria Balas and I </a:t>
            </a:r>
            <a:r>
              <a:rPr lang="de-AT" baseline="0" dirty="0" err="1" smtClean="0"/>
              <a:t>have</a:t>
            </a:r>
            <a:r>
              <a:rPr lang="de-AT" baseline="0" dirty="0" smtClean="0"/>
              <a:t> </a:t>
            </a:r>
            <a:r>
              <a:rPr lang="de-AT" baseline="0" dirty="0" err="1" smtClean="0"/>
              <a:t>supported</a:t>
            </a:r>
            <a:r>
              <a:rPr lang="de-AT" baseline="0" dirty="0" smtClean="0"/>
              <a:t> the </a:t>
            </a:r>
            <a:r>
              <a:rPr lang="de-AT" baseline="0" dirty="0" err="1" smtClean="0"/>
              <a:t>Ministry</a:t>
            </a:r>
            <a:r>
              <a:rPr lang="de-AT" baseline="0" dirty="0" smtClean="0"/>
              <a:t> in all </a:t>
            </a:r>
            <a:r>
              <a:rPr lang="de-AT" baseline="0" dirty="0" err="1" smtClean="0"/>
              <a:t>steps</a:t>
            </a:r>
            <a:r>
              <a:rPr lang="de-AT" baseline="0" dirty="0" smtClean="0"/>
              <a:t> </a:t>
            </a:r>
            <a:r>
              <a:rPr lang="de-AT" baseline="0" dirty="0" err="1" smtClean="0"/>
              <a:t>been</a:t>
            </a:r>
            <a:r>
              <a:rPr lang="de-AT" baseline="0" dirty="0" smtClean="0"/>
              <a:t> </a:t>
            </a:r>
            <a:r>
              <a:rPr lang="de-AT" baseline="0" dirty="0" err="1" smtClean="0"/>
              <a:t>taken</a:t>
            </a:r>
            <a:r>
              <a:rPr lang="de-AT" baseline="0" dirty="0" smtClean="0"/>
              <a:t> on the Adaptation </a:t>
            </a:r>
            <a:r>
              <a:rPr lang="de-AT" baseline="0" dirty="0" err="1" smtClean="0"/>
              <a:t>journey</a:t>
            </a:r>
            <a:r>
              <a:rPr lang="de-AT" baseline="0" dirty="0" smtClean="0"/>
              <a: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AT" dirty="0" smtClean="0"/>
          </a:p>
          <a:p>
            <a:pPr marL="0" indent="0">
              <a:buFont typeface="Arial" panose="020B0604020202020204" pitchFamily="34" charset="0"/>
              <a:buNone/>
            </a:pPr>
            <a:r>
              <a:rPr lang="de-AT" baseline="0" dirty="0" smtClean="0"/>
              <a:t>I </a:t>
            </a:r>
            <a:r>
              <a:rPr lang="de-AT" baseline="0" dirty="0" err="1" smtClean="0"/>
              <a:t>think</a:t>
            </a:r>
            <a:r>
              <a:rPr lang="de-AT" baseline="0" dirty="0" smtClean="0"/>
              <a:t> </a:t>
            </a:r>
            <a:r>
              <a:rPr lang="de-AT" baseline="0" dirty="0" err="1" smtClean="0"/>
              <a:t>we</a:t>
            </a:r>
            <a:r>
              <a:rPr lang="de-AT" baseline="0" dirty="0" smtClean="0"/>
              <a:t> </a:t>
            </a:r>
            <a:r>
              <a:rPr lang="de-AT" baseline="0" dirty="0" err="1" smtClean="0"/>
              <a:t>have</a:t>
            </a:r>
            <a:r>
              <a:rPr lang="de-AT" baseline="0" dirty="0" smtClean="0"/>
              <a:t> </a:t>
            </a:r>
            <a:r>
              <a:rPr lang="de-AT" baseline="0" dirty="0" err="1" smtClean="0"/>
              <a:t>come</a:t>
            </a:r>
            <a:r>
              <a:rPr lang="de-AT" baseline="0" dirty="0" smtClean="0"/>
              <a:t> a </a:t>
            </a:r>
            <a:r>
              <a:rPr lang="de-AT" baseline="0" dirty="0" err="1" smtClean="0"/>
              <a:t>long</a:t>
            </a:r>
            <a:r>
              <a:rPr lang="de-AT" baseline="0" dirty="0" smtClean="0"/>
              <a:t> </a:t>
            </a:r>
            <a:r>
              <a:rPr lang="de-AT" baseline="0" dirty="0" err="1" smtClean="0"/>
              <a:t>way</a:t>
            </a:r>
            <a:r>
              <a:rPr lang="de-AT" baseline="0" dirty="0" smtClean="0"/>
              <a:t> in </a:t>
            </a:r>
            <a:r>
              <a:rPr lang="de-AT" baseline="0" dirty="0" err="1" smtClean="0"/>
              <a:t>adaptation</a:t>
            </a:r>
            <a:r>
              <a:rPr lang="de-AT" baseline="0" dirty="0" smtClean="0"/>
              <a:t> and </a:t>
            </a:r>
            <a:r>
              <a:rPr lang="de-AT" baseline="0" dirty="0" err="1" smtClean="0"/>
              <a:t>have</a:t>
            </a:r>
            <a:r>
              <a:rPr lang="de-AT" baseline="0" dirty="0" smtClean="0"/>
              <a:t> </a:t>
            </a:r>
            <a:r>
              <a:rPr lang="de-AT" baseline="0" dirty="0" err="1" smtClean="0"/>
              <a:t>reached</a:t>
            </a:r>
            <a:r>
              <a:rPr lang="de-AT" baseline="0" dirty="0" smtClean="0"/>
              <a:t> a </a:t>
            </a:r>
            <a:r>
              <a:rPr lang="de-AT" baseline="0" dirty="0" err="1" smtClean="0"/>
              <a:t>number</a:t>
            </a:r>
            <a:r>
              <a:rPr lang="de-AT" baseline="0" dirty="0" smtClean="0"/>
              <a:t> of positive </a:t>
            </a:r>
            <a:r>
              <a:rPr lang="de-AT" baseline="0" dirty="0" err="1" smtClean="0"/>
              <a:t>results</a:t>
            </a:r>
            <a:r>
              <a:rPr lang="de-AT" baseline="0" dirty="0" smtClean="0"/>
              <a:t>, but </a:t>
            </a:r>
            <a:r>
              <a:rPr lang="de-AT" baseline="0" dirty="0" err="1" smtClean="0"/>
              <a:t>have</a:t>
            </a:r>
            <a:r>
              <a:rPr lang="de-AT" baseline="0" dirty="0" smtClean="0"/>
              <a:t> also </a:t>
            </a:r>
            <a:r>
              <a:rPr lang="de-AT" baseline="0" dirty="0" err="1" smtClean="0"/>
              <a:t>faced</a:t>
            </a:r>
            <a:r>
              <a:rPr lang="de-AT" baseline="0" dirty="0" smtClean="0"/>
              <a:t> </a:t>
            </a:r>
            <a:r>
              <a:rPr lang="de-AT" baseline="0" dirty="0" err="1" smtClean="0"/>
              <a:t>barriers</a:t>
            </a:r>
            <a:r>
              <a:rPr lang="de-AT" baseline="0" dirty="0" smtClean="0"/>
              <a:t>… </a:t>
            </a:r>
            <a:r>
              <a:rPr lang="de-AT" dirty="0" smtClean="0"/>
              <a:t>I</a:t>
            </a:r>
            <a:r>
              <a:rPr lang="de-AT" baseline="0" dirty="0" smtClean="0"/>
              <a:t> am happy </a:t>
            </a:r>
            <a:r>
              <a:rPr lang="de-AT" baseline="0" dirty="0" err="1" smtClean="0"/>
              <a:t>to</a:t>
            </a:r>
            <a:r>
              <a:rPr lang="de-AT" baseline="0" dirty="0" smtClean="0"/>
              <a:t> </a:t>
            </a:r>
            <a:r>
              <a:rPr lang="de-AT" baseline="0" dirty="0" err="1" smtClean="0"/>
              <a:t>share</a:t>
            </a:r>
            <a:r>
              <a:rPr lang="de-AT" baseline="0" dirty="0" smtClean="0"/>
              <a:t> </a:t>
            </a:r>
            <a:r>
              <a:rPr lang="de-AT" baseline="0" dirty="0" err="1" smtClean="0"/>
              <a:t>our</a:t>
            </a:r>
            <a:r>
              <a:rPr lang="de-AT" baseline="0" dirty="0" smtClean="0"/>
              <a:t> </a:t>
            </a:r>
            <a:r>
              <a:rPr lang="de-AT" baseline="0" dirty="0" err="1" smtClean="0"/>
              <a:t>experiences</a:t>
            </a:r>
            <a:r>
              <a:rPr lang="de-AT" baseline="0" dirty="0" smtClean="0"/>
              <a:t> </a:t>
            </a:r>
            <a:r>
              <a:rPr lang="de-AT" baseline="0" dirty="0" err="1" smtClean="0"/>
              <a:t>with</a:t>
            </a:r>
            <a:r>
              <a:rPr lang="de-AT" baseline="0" dirty="0" smtClean="0"/>
              <a:t> </a:t>
            </a:r>
            <a:r>
              <a:rPr lang="de-AT" baseline="0" dirty="0" err="1" smtClean="0"/>
              <a:t>you</a:t>
            </a:r>
            <a:r>
              <a:rPr lang="de-AT" baseline="0" dirty="0" smtClean="0"/>
              <a:t>. The </a:t>
            </a:r>
            <a:r>
              <a:rPr lang="de-AT" baseline="0" dirty="0" err="1" smtClean="0"/>
              <a:t>organiser</a:t>
            </a:r>
            <a:r>
              <a:rPr lang="de-AT" baseline="0" dirty="0" smtClean="0"/>
              <a:t> of </a:t>
            </a:r>
            <a:r>
              <a:rPr lang="de-AT" baseline="0" dirty="0" err="1" smtClean="0"/>
              <a:t>this</a:t>
            </a:r>
            <a:r>
              <a:rPr lang="de-AT" baseline="0" dirty="0" smtClean="0"/>
              <a:t> WS </a:t>
            </a:r>
            <a:r>
              <a:rPr lang="de-AT" baseline="0" dirty="0" err="1" smtClean="0"/>
              <a:t>asked</a:t>
            </a:r>
            <a:r>
              <a:rPr lang="de-AT" baseline="0" dirty="0" smtClean="0"/>
              <a:t> </a:t>
            </a:r>
            <a:r>
              <a:rPr lang="de-AT" baseline="0" dirty="0" err="1" smtClean="0"/>
              <a:t>me</a:t>
            </a:r>
            <a:r>
              <a:rPr lang="de-AT" baseline="0" dirty="0" smtClean="0"/>
              <a:t> </a:t>
            </a:r>
            <a:r>
              <a:rPr lang="de-AT" baseline="0" dirty="0" err="1" smtClean="0"/>
              <a:t>to</a:t>
            </a:r>
            <a:r>
              <a:rPr lang="de-AT" baseline="0" dirty="0" smtClean="0"/>
              <a:t> </a:t>
            </a:r>
            <a:r>
              <a:rPr lang="de-AT" baseline="0" dirty="0" err="1" smtClean="0"/>
              <a:t>target</a:t>
            </a:r>
            <a:r>
              <a:rPr lang="de-AT" baseline="0" dirty="0" smtClean="0"/>
              <a:t> </a:t>
            </a:r>
            <a:r>
              <a:rPr lang="de-AT" baseline="0" dirty="0" err="1" smtClean="0"/>
              <a:t>these</a:t>
            </a:r>
            <a:r>
              <a:rPr lang="de-AT" baseline="0" dirty="0" smtClean="0"/>
              <a:t> </a:t>
            </a:r>
            <a:r>
              <a:rPr lang="de-AT" baseline="0" dirty="0" err="1" smtClean="0"/>
              <a:t>experiences</a:t>
            </a:r>
            <a:r>
              <a:rPr lang="de-AT" baseline="0" dirty="0" smtClean="0"/>
              <a:t> </a:t>
            </a:r>
            <a:r>
              <a:rPr lang="de-AT" baseline="0" dirty="0" err="1" smtClean="0"/>
              <a:t>to</a:t>
            </a:r>
            <a:r>
              <a:rPr lang="de-AT" baseline="0" dirty="0" smtClean="0"/>
              <a:t> transferable </a:t>
            </a:r>
            <a:r>
              <a:rPr lang="de-AT" baseline="0" dirty="0" err="1" smtClean="0"/>
              <a:t>lessons</a:t>
            </a:r>
            <a:r>
              <a:rPr lang="de-AT" baseline="0" dirty="0" smtClean="0"/>
              <a:t> </a:t>
            </a:r>
            <a:r>
              <a:rPr lang="de-AT" baseline="0" dirty="0" err="1" smtClean="0"/>
              <a:t>learned</a:t>
            </a:r>
            <a:r>
              <a:rPr lang="de-AT" baseline="0" dirty="0" smtClean="0"/>
              <a:t>. </a:t>
            </a:r>
          </a:p>
          <a:p>
            <a:pPr marL="0" indent="0">
              <a:buFont typeface="Arial" panose="020B0604020202020204" pitchFamily="34" charset="0"/>
              <a:buNone/>
            </a:pPr>
            <a:endParaRPr lang="de-AT" dirty="0" smtClean="0"/>
          </a:p>
          <a:p>
            <a:pPr marL="171450" indent="-171450">
              <a:buFont typeface="Arial" panose="020B0604020202020204" pitchFamily="34" charset="0"/>
              <a:buChar char="•"/>
            </a:pPr>
            <a:endParaRPr lang="de-AT" baseline="0" dirty="0" smtClean="0"/>
          </a:p>
          <a:p>
            <a:pPr marL="171450" indent="-171450">
              <a:buFont typeface="Arial" panose="020B0604020202020204" pitchFamily="34" charset="0"/>
              <a:buChar char="•"/>
            </a:pPr>
            <a:endParaRPr lang="de-AT"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1</a:t>
            </a:fld>
            <a:endParaRPr lang="de-AT"/>
          </a:p>
        </p:txBody>
      </p:sp>
    </p:spTree>
    <p:extLst>
      <p:ext uri="{BB962C8B-B14F-4D97-AF65-F5344CB8AC3E}">
        <p14:creationId xmlns:p14="http://schemas.microsoft.com/office/powerpoint/2010/main" val="2049652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This </a:t>
            </a:r>
            <a:r>
              <a:rPr lang="de-AT" dirty="0" err="1" smtClean="0"/>
              <a:t>slide</a:t>
            </a:r>
            <a:r>
              <a:rPr lang="de-AT" baseline="0" dirty="0" smtClean="0"/>
              <a:t> </a:t>
            </a:r>
            <a:r>
              <a:rPr lang="de-AT" baseline="0" dirty="0" err="1" smtClean="0"/>
              <a:t>shows</a:t>
            </a:r>
            <a:r>
              <a:rPr lang="de-AT" baseline="0" dirty="0" smtClean="0"/>
              <a:t> </a:t>
            </a:r>
            <a:r>
              <a:rPr lang="de-AT" baseline="0" dirty="0" err="1" smtClean="0"/>
              <a:t>the</a:t>
            </a:r>
            <a:r>
              <a:rPr lang="de-AT" baseline="0" dirty="0" smtClean="0"/>
              <a:t> </a:t>
            </a:r>
            <a:r>
              <a:rPr lang="de-AT" baseline="0" dirty="0" err="1" smtClean="0"/>
              <a:t>influence</a:t>
            </a:r>
            <a:r>
              <a:rPr lang="de-AT" baseline="0" dirty="0" smtClean="0"/>
              <a:t> </a:t>
            </a:r>
            <a:r>
              <a:rPr lang="de-AT" baseline="0" dirty="0" err="1" smtClean="0"/>
              <a:t>of</a:t>
            </a:r>
            <a:r>
              <a:rPr lang="de-AT" baseline="0" dirty="0" smtClean="0"/>
              <a:t> </a:t>
            </a:r>
            <a:r>
              <a:rPr lang="de-AT" baseline="0" dirty="0" err="1" smtClean="0"/>
              <a:t>the</a:t>
            </a:r>
            <a:r>
              <a:rPr lang="de-AT" baseline="0" dirty="0" smtClean="0"/>
              <a:t> </a:t>
            </a:r>
            <a:r>
              <a:rPr lang="de-AT" baseline="0" dirty="0" err="1" smtClean="0"/>
              <a:t>decisional</a:t>
            </a:r>
            <a:r>
              <a:rPr lang="de-AT" baseline="0" dirty="0" smtClean="0"/>
              <a:t> </a:t>
            </a:r>
            <a:r>
              <a:rPr lang="de-AT" baseline="0" dirty="0" err="1" smtClean="0"/>
              <a:t>participation</a:t>
            </a:r>
            <a:r>
              <a:rPr lang="de-AT" baseline="0" dirty="0" smtClean="0"/>
              <a:t> </a:t>
            </a:r>
            <a:r>
              <a:rPr lang="de-AT" baseline="0" dirty="0" err="1" smtClean="0"/>
              <a:t>process</a:t>
            </a:r>
            <a:r>
              <a:rPr lang="de-AT" baseline="0" dirty="0" smtClean="0"/>
              <a:t> on </a:t>
            </a:r>
            <a:r>
              <a:rPr lang="de-AT" baseline="0" dirty="0" err="1" smtClean="0"/>
              <a:t>the</a:t>
            </a:r>
            <a:r>
              <a:rPr lang="de-AT" baseline="0" dirty="0" smtClean="0"/>
              <a:t> </a:t>
            </a:r>
            <a:r>
              <a:rPr lang="de-AT" baseline="0" dirty="0" err="1" smtClean="0"/>
              <a:t>policy</a:t>
            </a:r>
            <a:r>
              <a:rPr lang="de-AT" baseline="0" dirty="0" smtClean="0"/>
              <a:t> </a:t>
            </a:r>
            <a:r>
              <a:rPr lang="de-AT" baseline="0" dirty="0" err="1" smtClean="0"/>
              <a:t>documents</a:t>
            </a:r>
            <a:r>
              <a:rPr lang="de-AT" baseline="0" dirty="0" smtClean="0"/>
              <a:t>. </a:t>
            </a:r>
            <a:endParaRPr lang="de-AT"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11</a:t>
            </a:fld>
            <a:endParaRPr lang="de-AT"/>
          </a:p>
        </p:txBody>
      </p:sp>
    </p:spTree>
    <p:extLst>
      <p:ext uri="{BB962C8B-B14F-4D97-AF65-F5344CB8AC3E}">
        <p14:creationId xmlns:p14="http://schemas.microsoft.com/office/powerpoint/2010/main" val="637289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IE" noProof="0" dirty="0" smtClean="0"/>
              <a:t>Stakeholder involvement</a:t>
            </a:r>
            <a:r>
              <a:rPr lang="en-IE" baseline="0" noProof="0" dirty="0" smtClean="0"/>
              <a:t> was of high importance for the Austrian policy process. Thus, over years various stakeholder groups have been involved – to various degrees. </a:t>
            </a:r>
          </a:p>
          <a:p>
            <a:endParaRPr lang="en-IE" baseline="0" noProof="0" dirty="0" smtClean="0"/>
          </a:p>
          <a:p>
            <a:pPr lvl="0">
              <a:spcBef>
                <a:spcPts val="600"/>
              </a:spcBef>
              <a:spcAft>
                <a:spcPts val="1000"/>
              </a:spcAft>
              <a:buClr>
                <a:srgbClr val="008080"/>
              </a:buClr>
            </a:pPr>
            <a:r>
              <a:rPr lang="en-US" dirty="0" smtClean="0">
                <a:solidFill>
                  <a:prstClr val="black"/>
                </a:solidFill>
              </a:rPr>
              <a:t>Comprehensive coverage of levels of stakeholder engagement: </a:t>
            </a:r>
            <a:r>
              <a:rPr lang="en-US" b="1" dirty="0" smtClean="0">
                <a:solidFill>
                  <a:prstClr val="black"/>
                </a:solidFill>
              </a:rPr>
              <a:t>information</a:t>
            </a:r>
            <a:r>
              <a:rPr lang="en-US" dirty="0" smtClean="0">
                <a:solidFill>
                  <a:prstClr val="black"/>
                </a:solidFill>
              </a:rPr>
              <a:t>, </a:t>
            </a:r>
            <a:r>
              <a:rPr lang="en-US" b="1" dirty="0" smtClean="0">
                <a:solidFill>
                  <a:prstClr val="black"/>
                </a:solidFill>
              </a:rPr>
              <a:t>consultation</a:t>
            </a:r>
            <a:r>
              <a:rPr lang="en-US" dirty="0" smtClean="0">
                <a:solidFill>
                  <a:prstClr val="black"/>
                </a:solidFill>
              </a:rPr>
              <a:t>, </a:t>
            </a:r>
            <a:r>
              <a:rPr lang="en-US" b="1" dirty="0" smtClean="0">
                <a:solidFill>
                  <a:prstClr val="black"/>
                </a:solidFill>
              </a:rPr>
              <a:t>decisional </a:t>
            </a:r>
            <a:r>
              <a:rPr lang="en-US" dirty="0" smtClean="0">
                <a:solidFill>
                  <a:prstClr val="black"/>
                </a:solidFill>
              </a:rPr>
              <a:t>(active involvement in policy drafting)</a:t>
            </a:r>
            <a:endParaRPr lang="en-US" dirty="0" smtClean="0"/>
          </a:p>
        </p:txBody>
      </p:sp>
      <p:sp>
        <p:nvSpPr>
          <p:cNvPr id="4" name="Foliennummernplatzhalter 3"/>
          <p:cNvSpPr>
            <a:spLocks noGrp="1"/>
          </p:cNvSpPr>
          <p:nvPr>
            <p:ph type="sldNum" sz="quarter" idx="10"/>
          </p:nvPr>
        </p:nvSpPr>
        <p:spPr/>
        <p:txBody>
          <a:bodyPr/>
          <a:lstStyle/>
          <a:p>
            <a:fld id="{4D781777-5DAA-4199-B7B3-71FD91CB0F34}" type="slidenum">
              <a:rPr lang="de-AT" smtClean="0"/>
              <a:pPr/>
              <a:t>12</a:t>
            </a:fld>
            <a:endParaRPr lang="de-AT"/>
          </a:p>
        </p:txBody>
      </p:sp>
    </p:spTree>
    <p:extLst>
      <p:ext uri="{BB962C8B-B14F-4D97-AF65-F5344CB8AC3E}">
        <p14:creationId xmlns:p14="http://schemas.microsoft.com/office/powerpoint/2010/main" val="1308171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IE" noProof="0" dirty="0" smtClean="0"/>
              <a:t>Decisional Participatio</a:t>
            </a:r>
            <a:r>
              <a:rPr lang="en-IE" baseline="0" noProof="0" dirty="0" smtClean="0"/>
              <a:t>n process for development of NAS/NAP was unique in Europe</a:t>
            </a:r>
          </a:p>
          <a:p>
            <a:r>
              <a:rPr lang="en-IE" baseline="0" noProof="0" dirty="0" smtClean="0"/>
              <a:t>Active involvement over a couple of years </a:t>
            </a:r>
            <a:r>
              <a:rPr lang="en-IE" baseline="0" noProof="0" dirty="0" smtClean="0">
                <a:sym typeface="Wingdings" panose="05000000000000000000" pitchFamily="2" charset="2"/>
              </a:rPr>
              <a:t> slide.</a:t>
            </a:r>
          </a:p>
          <a:p>
            <a:endParaRPr lang="en-IE" baseline="0" noProof="0" dirty="0" smtClean="0">
              <a:sym typeface="Wingdings" panose="05000000000000000000" pitchFamily="2" charset="2"/>
            </a:endParaRPr>
          </a:p>
          <a:p>
            <a:r>
              <a:rPr lang="en-IE" baseline="0" noProof="0" dirty="0" smtClean="0">
                <a:sym typeface="Wingdings" panose="05000000000000000000" pitchFamily="2" charset="2"/>
              </a:rPr>
              <a:t>Unique was also the composition of participants: public administration from various ministries on national and provincial level had more or less the same possibilities to participate than NGOs and interest groups. </a:t>
            </a:r>
            <a:endParaRPr lang="en-IE" noProof="0"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13</a:t>
            </a:fld>
            <a:endParaRPr lang="de-AT"/>
          </a:p>
        </p:txBody>
      </p:sp>
    </p:spTree>
    <p:extLst>
      <p:ext uri="{BB962C8B-B14F-4D97-AF65-F5344CB8AC3E}">
        <p14:creationId xmlns:p14="http://schemas.microsoft.com/office/powerpoint/2010/main" val="776668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IE" noProof="0" dirty="0" smtClean="0"/>
              <a:t>How did</a:t>
            </a:r>
            <a:r>
              <a:rPr lang="en-IE" baseline="0" noProof="0" dirty="0" smtClean="0"/>
              <a:t> we analyse the „right“ stakeholders?</a:t>
            </a:r>
          </a:p>
          <a:p>
            <a:r>
              <a:rPr lang="en-IE" baseline="0" noProof="0" dirty="0" smtClean="0"/>
              <a:t>Based on a couple of questions such as… </a:t>
            </a:r>
            <a:r>
              <a:rPr lang="en-IE" baseline="0" noProof="0" dirty="0" smtClean="0">
                <a:sym typeface="Wingdings" panose="05000000000000000000" pitchFamily="2" charset="2"/>
              </a:rPr>
              <a:t> Slide </a:t>
            </a:r>
          </a:p>
          <a:p>
            <a:endParaRPr lang="en-IE" baseline="0" noProof="0" dirty="0" smtClean="0">
              <a:sym typeface="Wingdings" panose="05000000000000000000" pitchFamily="2" charset="2"/>
            </a:endParaRPr>
          </a:p>
          <a:p>
            <a:r>
              <a:rPr lang="en-IE" baseline="0" noProof="0" dirty="0" smtClean="0">
                <a:sym typeface="Wingdings" panose="05000000000000000000" pitchFamily="2" charset="2"/>
              </a:rPr>
              <a:t>A number of stakeholders/organisations were the usual suspects … already on several mailing lists provided from the Ministry. Other persons were newly identified. The final stakeholder list was agreed with the Ministry. </a:t>
            </a:r>
          </a:p>
          <a:p>
            <a:endParaRPr lang="en-IE" baseline="0" noProof="0" dirty="0" smtClean="0">
              <a:sym typeface="Wingdings" panose="05000000000000000000" pitchFamily="2" charset="2"/>
            </a:endParaRPr>
          </a:p>
          <a:p>
            <a:r>
              <a:rPr lang="en-IE" baseline="0" noProof="0" dirty="0" smtClean="0">
                <a:sym typeface="Wingdings" panose="05000000000000000000" pitchFamily="2" charset="2"/>
              </a:rPr>
              <a:t>After that we have invited stakeholders via mail to ask if they are interested to participate and nominate 2 persons. In case of no reply, we phoned them and searched a personal talk. </a:t>
            </a:r>
          </a:p>
          <a:p>
            <a:endParaRPr lang="en-IE" baseline="0" noProof="0" dirty="0" smtClean="0">
              <a:sym typeface="Wingdings" panose="05000000000000000000" pitchFamily="2" charset="2"/>
            </a:endParaRPr>
          </a:p>
          <a:p>
            <a:r>
              <a:rPr lang="en-IE" baseline="0" noProof="0" dirty="0" smtClean="0">
                <a:sym typeface="Wingdings" panose="05000000000000000000" pitchFamily="2" charset="2"/>
              </a:rPr>
              <a:t>Only two organisations declined the invitation. All the others agreed to participate – actively or by being informed (via minutes). </a:t>
            </a:r>
          </a:p>
        </p:txBody>
      </p:sp>
      <p:sp>
        <p:nvSpPr>
          <p:cNvPr id="4" name="Datumsplatzhalter 3"/>
          <p:cNvSpPr>
            <a:spLocks noGrp="1"/>
          </p:cNvSpPr>
          <p:nvPr>
            <p:ph type="dt" idx="10"/>
          </p:nvPr>
        </p:nvSpPr>
        <p:spPr/>
        <p:txBody>
          <a:bodyPr/>
          <a:lstStyle/>
          <a:p>
            <a:r>
              <a:rPr lang="de-DE" smtClean="0"/>
              <a:t>06.07.2011</a:t>
            </a:r>
            <a:endParaRPr lang="de-DE"/>
          </a:p>
        </p:txBody>
      </p:sp>
      <p:sp>
        <p:nvSpPr>
          <p:cNvPr id="5" name="Foliennummernplatzhalter 4"/>
          <p:cNvSpPr>
            <a:spLocks noGrp="1"/>
          </p:cNvSpPr>
          <p:nvPr>
            <p:ph type="sldNum" sz="quarter" idx="11"/>
          </p:nvPr>
        </p:nvSpPr>
        <p:spPr/>
        <p:txBody>
          <a:bodyPr/>
          <a:lstStyle/>
          <a:p>
            <a:fld id="{EDF83646-AD77-4EAA-A3F7-9FE9C73253B3}" type="slidenum">
              <a:rPr lang="de-DE" smtClean="0"/>
              <a:pPr/>
              <a:t>14</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err="1" smtClean="0"/>
              <a:t>Decisional</a:t>
            </a:r>
            <a:r>
              <a:rPr lang="de-DE" dirty="0" smtClean="0"/>
              <a:t> </a:t>
            </a:r>
            <a:r>
              <a:rPr lang="de-DE" dirty="0" err="1" smtClean="0"/>
              <a:t>participation</a:t>
            </a:r>
            <a:r>
              <a:rPr lang="de-DE" dirty="0" smtClean="0"/>
              <a:t> </a:t>
            </a:r>
            <a:r>
              <a:rPr lang="de-DE" dirty="0" err="1" smtClean="0"/>
              <a:t>process</a:t>
            </a:r>
            <a:r>
              <a:rPr lang="de-DE" dirty="0" smtClean="0"/>
              <a:t> </a:t>
            </a:r>
            <a:r>
              <a:rPr lang="de-DE" dirty="0" smtClean="0">
                <a:sym typeface="Wingdings" panose="05000000000000000000" pitchFamily="2" charset="2"/>
              </a:rPr>
              <a:t> </a:t>
            </a:r>
            <a:r>
              <a:rPr lang="de-DE" dirty="0" err="1" smtClean="0">
                <a:sym typeface="Wingdings" panose="05000000000000000000" pitchFamily="2" charset="2"/>
              </a:rPr>
              <a:t>stakeholder</a:t>
            </a:r>
            <a:r>
              <a:rPr lang="de-DE" dirty="0" smtClean="0">
                <a:sym typeface="Wingdings" panose="05000000000000000000" pitchFamily="2" charset="2"/>
              </a:rPr>
              <a:t> </a:t>
            </a:r>
            <a:r>
              <a:rPr lang="de-DE" dirty="0" err="1" smtClean="0">
                <a:sym typeface="Wingdings" panose="05000000000000000000" pitchFamily="2" charset="2"/>
              </a:rPr>
              <a:t>have</a:t>
            </a:r>
            <a:r>
              <a:rPr lang="de-DE" dirty="0" smtClean="0">
                <a:sym typeface="Wingdings" panose="05000000000000000000" pitchFamily="2" charset="2"/>
              </a:rPr>
              <a:t> </a:t>
            </a:r>
            <a:r>
              <a:rPr lang="de-DE" dirty="0" err="1" smtClean="0">
                <a:sym typeface="Wingdings" panose="05000000000000000000" pitchFamily="2" charset="2"/>
              </a:rPr>
              <a:t>the</a:t>
            </a:r>
            <a:r>
              <a:rPr lang="de-DE" dirty="0" smtClean="0">
                <a:sym typeface="Wingdings" panose="05000000000000000000" pitchFamily="2" charset="2"/>
              </a:rPr>
              <a:t> power </a:t>
            </a:r>
            <a:r>
              <a:rPr lang="de-DE" dirty="0" err="1" smtClean="0">
                <a:sym typeface="Wingdings" panose="05000000000000000000" pitchFamily="2" charset="2"/>
              </a:rPr>
              <a:t>to</a:t>
            </a:r>
            <a:r>
              <a:rPr lang="de-DE" dirty="0" smtClean="0">
                <a:sym typeface="Wingdings" panose="05000000000000000000" pitchFamily="2" charset="2"/>
              </a:rPr>
              <a:t> </a:t>
            </a:r>
            <a:r>
              <a:rPr lang="de-DE" dirty="0" err="1" smtClean="0">
                <a:sym typeface="Wingdings" panose="05000000000000000000" pitchFamily="2" charset="2"/>
              </a:rPr>
              <a:t>influence</a:t>
            </a:r>
            <a:r>
              <a:rPr lang="de-DE" baseline="0" dirty="0" smtClean="0">
                <a:sym typeface="Wingdings" panose="05000000000000000000" pitchFamily="2" charset="2"/>
              </a:rPr>
              <a:t> </a:t>
            </a:r>
            <a:r>
              <a:rPr lang="de-DE" baseline="0" dirty="0" err="1" smtClean="0">
                <a:sym typeface="Wingdings" panose="05000000000000000000" pitchFamily="2" charset="2"/>
              </a:rPr>
              <a:t>the</a:t>
            </a:r>
            <a:r>
              <a:rPr lang="de-DE" baseline="0" dirty="0" smtClean="0">
                <a:sym typeface="Wingdings" panose="05000000000000000000" pitchFamily="2" charset="2"/>
              </a:rPr>
              <a:t> </a:t>
            </a:r>
            <a:r>
              <a:rPr lang="de-DE" baseline="0" dirty="0" err="1" smtClean="0">
                <a:sym typeface="Wingdings" panose="05000000000000000000" pitchFamily="2" charset="2"/>
              </a:rPr>
              <a:t>result</a:t>
            </a:r>
            <a:r>
              <a:rPr lang="de-DE" baseline="0" dirty="0" smtClean="0">
                <a:sym typeface="Wingdings" panose="05000000000000000000" pitchFamily="2" charset="2"/>
              </a:rPr>
              <a:t> </a:t>
            </a:r>
            <a:r>
              <a:rPr lang="de-DE" baseline="0" dirty="0" err="1" smtClean="0">
                <a:sym typeface="Wingdings" panose="05000000000000000000" pitchFamily="2" charset="2"/>
              </a:rPr>
              <a:t>of</a:t>
            </a:r>
            <a:r>
              <a:rPr lang="de-DE" baseline="0" dirty="0" smtClean="0">
                <a:sym typeface="Wingdings" panose="05000000000000000000" pitchFamily="2" charset="2"/>
              </a:rPr>
              <a:t> </a:t>
            </a:r>
            <a:r>
              <a:rPr lang="de-DE" baseline="0" dirty="0" err="1" smtClean="0">
                <a:sym typeface="Wingdings" panose="05000000000000000000" pitchFamily="2" charset="2"/>
              </a:rPr>
              <a:t>the</a:t>
            </a:r>
            <a:r>
              <a:rPr lang="de-DE" baseline="0" dirty="0" smtClean="0">
                <a:sym typeface="Wingdings" panose="05000000000000000000" pitchFamily="2" charset="2"/>
              </a:rPr>
              <a:t> </a:t>
            </a:r>
            <a:r>
              <a:rPr lang="de-DE" baseline="0" dirty="0" err="1" smtClean="0">
                <a:sym typeface="Wingdings" panose="05000000000000000000" pitchFamily="2" charset="2"/>
              </a:rPr>
              <a:t>policy</a:t>
            </a:r>
            <a:r>
              <a:rPr lang="de-DE" baseline="0" dirty="0" smtClean="0">
                <a:sym typeface="Wingdings" panose="05000000000000000000" pitchFamily="2" charset="2"/>
              </a:rPr>
              <a:t> </a:t>
            </a:r>
            <a:r>
              <a:rPr lang="de-DE" baseline="0" dirty="0" err="1" smtClean="0">
                <a:sym typeface="Wingdings" panose="05000000000000000000" pitchFamily="2" charset="2"/>
              </a:rPr>
              <a:t>document</a:t>
            </a:r>
            <a:r>
              <a:rPr lang="de-DE" baseline="0" dirty="0" smtClean="0">
                <a:sym typeface="Wingdings" panose="05000000000000000000" pitchFamily="2" charset="2"/>
              </a:rPr>
              <a:t>. </a:t>
            </a:r>
            <a:r>
              <a:rPr lang="de-DE" baseline="0" dirty="0" err="1" smtClean="0">
                <a:sym typeface="Wingdings" panose="05000000000000000000" pitchFamily="2" charset="2"/>
              </a:rPr>
              <a:t>That</a:t>
            </a:r>
            <a:r>
              <a:rPr lang="de-DE" baseline="0" dirty="0" smtClean="0">
                <a:sym typeface="Wingdings" panose="05000000000000000000" pitchFamily="2" charset="2"/>
              </a:rPr>
              <a:t> was </a:t>
            </a:r>
            <a:r>
              <a:rPr lang="de-DE" baseline="0" dirty="0" err="1" smtClean="0">
                <a:sym typeface="Wingdings" panose="05000000000000000000" pitchFamily="2" charset="2"/>
              </a:rPr>
              <a:t>the</a:t>
            </a:r>
            <a:r>
              <a:rPr lang="de-DE" baseline="0" dirty="0" smtClean="0">
                <a:sym typeface="Wingdings" panose="05000000000000000000" pitchFamily="2" charset="2"/>
              </a:rPr>
              <a:t> </a:t>
            </a:r>
            <a:r>
              <a:rPr lang="de-DE" baseline="0" dirty="0" err="1" smtClean="0">
                <a:sym typeface="Wingdings" panose="05000000000000000000" pitchFamily="2" charset="2"/>
              </a:rPr>
              <a:t>case</a:t>
            </a:r>
            <a:r>
              <a:rPr lang="de-DE" baseline="0" dirty="0" smtClean="0">
                <a:sym typeface="Wingdings" panose="05000000000000000000" pitchFamily="2" charset="2"/>
              </a:rPr>
              <a:t>  Slide </a:t>
            </a:r>
          </a:p>
        </p:txBody>
      </p:sp>
      <p:sp>
        <p:nvSpPr>
          <p:cNvPr id="4" name="Datumsplatzhalter 3"/>
          <p:cNvSpPr>
            <a:spLocks noGrp="1"/>
          </p:cNvSpPr>
          <p:nvPr>
            <p:ph type="dt" idx="10"/>
          </p:nvPr>
        </p:nvSpPr>
        <p:spPr/>
        <p:txBody>
          <a:bodyPr/>
          <a:lstStyle/>
          <a:p>
            <a:r>
              <a:rPr lang="de-DE" smtClean="0"/>
              <a:t>06.07.2011</a:t>
            </a:r>
            <a:endParaRPr lang="de-DE"/>
          </a:p>
        </p:txBody>
      </p:sp>
      <p:sp>
        <p:nvSpPr>
          <p:cNvPr id="5" name="Foliennummernplatzhalter 4"/>
          <p:cNvSpPr>
            <a:spLocks noGrp="1"/>
          </p:cNvSpPr>
          <p:nvPr>
            <p:ph type="sldNum" sz="quarter" idx="11"/>
          </p:nvPr>
        </p:nvSpPr>
        <p:spPr/>
        <p:txBody>
          <a:bodyPr/>
          <a:lstStyle/>
          <a:p>
            <a:fld id="{EDF83646-AD77-4EAA-A3F7-9FE9C73253B3}" type="slidenum">
              <a:rPr lang="de-DE" smtClean="0"/>
              <a:pPr/>
              <a:t>15</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bildplatzhalter 1"/>
          <p:cNvSpPr>
            <a:spLocks noGrp="1" noRot="1" noChangeAspect="1" noTextEdit="1"/>
          </p:cNvSpPr>
          <p:nvPr>
            <p:ph type="sldImg"/>
          </p:nvPr>
        </p:nvSpPr>
        <p:spPr>
          <a:ln/>
        </p:spPr>
      </p:sp>
      <p:sp>
        <p:nvSpPr>
          <p:cNvPr id="15363" name="Notizenplatzhalter 2"/>
          <p:cNvSpPr>
            <a:spLocks noGrp="1"/>
          </p:cNvSpPr>
          <p:nvPr>
            <p:ph type="body" idx="1"/>
          </p:nvPr>
        </p:nvSpPr>
        <p:spPr>
          <a:noFill/>
          <a:ln/>
        </p:spPr>
        <p:txBody>
          <a:bodyPr/>
          <a:lstStyle/>
          <a:p>
            <a:r>
              <a:rPr lang="en-US" sz="1200" kern="1200" dirty="0" err="1" smtClean="0">
                <a:solidFill>
                  <a:schemeClr val="tx1"/>
                </a:solidFill>
                <a:effectLst/>
                <a:latin typeface="+mn-lt"/>
                <a:ea typeface="+mn-ea"/>
                <a:cs typeface="+mn-cs"/>
              </a:rPr>
              <a:t>Adaptaiton</a:t>
            </a:r>
            <a:r>
              <a:rPr lang="en-US" sz="1200" kern="1200" dirty="0" smtClean="0">
                <a:solidFill>
                  <a:schemeClr val="tx1"/>
                </a:solidFill>
                <a:effectLst/>
                <a:latin typeface="+mn-lt"/>
                <a:ea typeface="+mn-ea"/>
                <a:cs typeface="+mn-cs"/>
              </a:rPr>
              <a:t> policymaking is challenging because its multi-sectoral character requires effective coordination and commitment in many sectors. </a:t>
            </a:r>
            <a:r>
              <a:rPr lang="en-GB" sz="1200" kern="1200" dirty="0" smtClean="0">
                <a:solidFill>
                  <a:schemeClr val="tx1"/>
                </a:solidFill>
                <a:effectLst/>
                <a:latin typeface="+mn-lt"/>
                <a:ea typeface="+mn-ea"/>
                <a:cs typeface="+mn-cs"/>
              </a:rPr>
              <a:t>Policy coordination between sectors and levels of government can take place separate from or intertwined with the participation of non-state actors. Our case has shown that combining policy coordination and participation can offer an efficient way to raise awareness among a broad variety of actors with one comprehensive process. On the other hand, however, we also saw that intertwining them can make it difficult to resolve political controversies, and that it can also hamper the institutionalisation of coordination with negative consequences for implementation. In concurrence with </a:t>
            </a:r>
            <a:r>
              <a:rPr lang="en-GB" sz="1200" kern="1200" dirty="0" err="1" smtClean="0">
                <a:solidFill>
                  <a:schemeClr val="tx1"/>
                </a:solidFill>
                <a:effectLst/>
                <a:latin typeface="+mn-lt"/>
                <a:ea typeface="+mn-ea"/>
                <a:cs typeface="+mn-cs"/>
              </a:rPr>
              <a:t>Bizikova</a:t>
            </a:r>
            <a:r>
              <a:rPr lang="en-GB" sz="1200" kern="1200" dirty="0" smtClean="0">
                <a:solidFill>
                  <a:schemeClr val="tx1"/>
                </a:solidFill>
                <a:effectLst/>
                <a:latin typeface="+mn-lt"/>
                <a:ea typeface="+mn-ea"/>
                <a:cs typeface="+mn-cs"/>
              </a:rPr>
              <a:t> et al. (2014) we recommend that participatory and coordinative governance mechanisms should not substitute but complement each other because they serve different purposes</a:t>
            </a:r>
            <a:r>
              <a:rPr lang="en-US" sz="1200" kern="1200" dirty="0" smtClean="0">
                <a:solidFill>
                  <a:schemeClr val="tx1"/>
                </a:solidFill>
                <a:effectLst/>
                <a:latin typeface="+mn-lt"/>
                <a:ea typeface="+mn-ea"/>
                <a:cs typeface="+mn-cs"/>
              </a:rPr>
              <a:t>. If coordination takes place at high political levels it may even facilitate political commitment so that participation is taken more seriously and participants send negotiators instead of listeners. </a:t>
            </a:r>
            <a:endParaRPr lang="de-A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de-A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case has demonstrated that transparent procedures and clear rules are important for effective participation, also for managing expectations and securing satisfaction of the participants (Few et al. 2006, Larsen &amp; </a:t>
            </a:r>
            <a:r>
              <a:rPr lang="en-GB" sz="1200" kern="1200" dirty="0" err="1" smtClean="0">
                <a:solidFill>
                  <a:schemeClr val="tx1"/>
                </a:solidFill>
                <a:effectLst/>
                <a:latin typeface="+mn-lt"/>
                <a:ea typeface="+mn-ea"/>
                <a:cs typeface="+mn-cs"/>
              </a:rPr>
              <a:t>Gunnarsson-Östling</a:t>
            </a:r>
            <a:r>
              <a:rPr lang="en-GB" sz="1200" kern="1200" dirty="0" smtClean="0">
                <a:solidFill>
                  <a:schemeClr val="tx1"/>
                </a:solidFill>
                <a:effectLst/>
                <a:latin typeface="+mn-lt"/>
                <a:ea typeface="+mn-ea"/>
                <a:cs typeface="+mn-cs"/>
              </a:rPr>
              <a:t> 2009). Regarding important rules mentioned in the participation literature (see e.g. </a:t>
            </a:r>
            <a:r>
              <a:rPr lang="en-GB" sz="1200" kern="1200" dirty="0" err="1" smtClean="0">
                <a:solidFill>
                  <a:schemeClr val="tx1"/>
                </a:solidFill>
                <a:effectLst/>
                <a:latin typeface="+mn-lt"/>
                <a:ea typeface="+mn-ea"/>
                <a:cs typeface="+mn-cs"/>
              </a:rPr>
              <a:t>Glicken</a:t>
            </a:r>
            <a:r>
              <a:rPr lang="en-GB" sz="1200" kern="1200" dirty="0" smtClean="0">
                <a:solidFill>
                  <a:schemeClr val="tx1"/>
                </a:solidFill>
                <a:effectLst/>
                <a:latin typeface="+mn-lt"/>
                <a:ea typeface="+mn-ea"/>
                <a:cs typeface="+mn-cs"/>
              </a:rPr>
              <a:t> 2000, Reed 2008, </a:t>
            </a:r>
            <a:r>
              <a:rPr lang="en-GB" sz="1200" kern="1200" dirty="0" err="1" smtClean="0">
                <a:solidFill>
                  <a:schemeClr val="tx1"/>
                </a:solidFill>
                <a:effectLst/>
                <a:latin typeface="+mn-lt"/>
                <a:ea typeface="+mn-ea"/>
                <a:cs typeface="+mn-cs"/>
              </a:rPr>
              <a:t>Lebel</a:t>
            </a:r>
            <a:r>
              <a:rPr lang="en-GB" sz="1200" kern="1200" dirty="0" smtClean="0">
                <a:solidFill>
                  <a:schemeClr val="tx1"/>
                </a:solidFill>
                <a:effectLst/>
                <a:latin typeface="+mn-lt"/>
                <a:ea typeface="+mn-ea"/>
                <a:cs typeface="+mn-cs"/>
              </a:rPr>
              <a:t> et al. 2010, </a:t>
            </a:r>
            <a:r>
              <a:rPr lang="en-GB" sz="1200" kern="1200" dirty="0" err="1" smtClean="0">
                <a:solidFill>
                  <a:schemeClr val="tx1"/>
                </a:solidFill>
                <a:effectLst/>
                <a:latin typeface="+mn-lt"/>
                <a:ea typeface="+mn-ea"/>
                <a:cs typeface="+mn-cs"/>
              </a:rPr>
              <a:t>Grothmann</a:t>
            </a:r>
            <a:r>
              <a:rPr lang="en-GB" sz="1200" kern="1200" dirty="0" smtClean="0">
                <a:solidFill>
                  <a:schemeClr val="tx1"/>
                </a:solidFill>
                <a:effectLst/>
                <a:latin typeface="+mn-lt"/>
                <a:ea typeface="+mn-ea"/>
                <a:cs typeface="+mn-cs"/>
              </a:rPr>
              <a:t> et al. 2014) we can confirm the following: (</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 Rules, roles, expectations and limits have to be </a:t>
            </a:r>
            <a:r>
              <a:rPr lang="en-US" sz="1200" kern="1200" dirty="0" smtClean="0">
                <a:solidFill>
                  <a:schemeClr val="tx1"/>
                </a:solidFill>
                <a:effectLst/>
                <a:latin typeface="+mn-lt"/>
                <a:ea typeface="+mn-ea"/>
                <a:cs typeface="+mn-cs"/>
              </a:rPr>
              <a:t>communicated clearly from the beginning. (ii) To </a:t>
            </a:r>
            <a:r>
              <a:rPr lang="en-US" sz="1200" kern="1200" dirty="0" err="1" smtClean="0">
                <a:solidFill>
                  <a:schemeClr val="tx1"/>
                </a:solidFill>
                <a:effectLst/>
                <a:latin typeface="+mn-lt"/>
                <a:ea typeface="+mn-ea"/>
                <a:cs typeface="+mn-cs"/>
              </a:rPr>
              <a:t>mobilise</a:t>
            </a:r>
            <a:r>
              <a:rPr lang="en-US" sz="1200" kern="1200" dirty="0" smtClean="0">
                <a:solidFill>
                  <a:schemeClr val="tx1"/>
                </a:solidFill>
                <a:effectLst/>
                <a:latin typeface="+mn-lt"/>
                <a:ea typeface="+mn-ea"/>
                <a:cs typeface="+mn-cs"/>
              </a:rPr>
              <a:t> all important stakeholders and to avoid asymmetric stakeholder representation, financial support (in particular for NGOs) should be considered. (iii) To safeguard satisfaction and motivation for future involvement, the effects of participation should be substantial and transparently documented. </a:t>
            </a:r>
            <a:r>
              <a:rPr lang="en-GB" sz="1200" kern="1200" dirty="0" smtClean="0">
                <a:solidFill>
                  <a:schemeClr val="tx1"/>
                </a:solidFill>
                <a:effectLst/>
                <a:latin typeface="+mn-lt"/>
                <a:ea typeface="+mn-ea"/>
                <a:cs typeface="+mn-cs"/>
              </a:rPr>
              <a:t>However, we also found that transparent procedures and clear rules should not suppress flexibility that may be necessary to cope with conflictual situations. Since it is impossible to determine what this implies on the ground, we recommend that participation requires skilled, neutral facilitators that are able to detect difficult situations early on and respond adequately.     </a:t>
            </a:r>
            <a:endParaRPr lang="de-A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de-AT" sz="1200" kern="1200" dirty="0" smtClean="0">
              <a:solidFill>
                <a:schemeClr val="tx1"/>
              </a:solidFill>
              <a:effectLst/>
              <a:latin typeface="+mn-lt"/>
              <a:ea typeface="+mn-ea"/>
              <a:cs typeface="+mn-cs"/>
            </a:endParaRPr>
          </a:p>
        </p:txBody>
      </p:sp>
      <p:sp>
        <p:nvSpPr>
          <p:cNvPr id="15364" name="Foliennummernplatzhalter 3"/>
          <p:cNvSpPr>
            <a:spLocks noGrp="1"/>
          </p:cNvSpPr>
          <p:nvPr>
            <p:ph type="sldNum" sz="quarter" idx="5"/>
          </p:nvPr>
        </p:nvSpPr>
        <p:spPr>
          <a:noFill/>
        </p:spPr>
        <p:txBody>
          <a:bodyPr/>
          <a:lstStyle/>
          <a:p>
            <a:fld id="{FD616C0A-53B9-4D30-9BD8-5E46AE5FAF0A}" type="slidenum">
              <a:rPr lang="de-DE" smtClean="0">
                <a:latin typeface="Times" pitchFamily="18" charset="0"/>
              </a:rPr>
              <a:pPr/>
              <a:t>16</a:t>
            </a:fld>
            <a:endParaRPr lang="de-DE" smtClean="0">
              <a:latin typeface="Times" pitchFamily="18" charset="0"/>
            </a:endParaRPr>
          </a:p>
        </p:txBody>
      </p:sp>
      <p:sp>
        <p:nvSpPr>
          <p:cNvPr id="5" name="Datumsplatzhalter 4"/>
          <p:cNvSpPr>
            <a:spLocks noGrp="1"/>
          </p:cNvSpPr>
          <p:nvPr>
            <p:ph type="dt" idx="10"/>
          </p:nvPr>
        </p:nvSpPr>
        <p:spPr/>
        <p:txBody>
          <a:bodyPr/>
          <a:lstStyle/>
          <a:p>
            <a:r>
              <a:rPr lang="de-DE" smtClean="0"/>
              <a:t>06.07.2011</a:t>
            </a:r>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576000" lvl="3" indent="-324000">
              <a:spcBef>
                <a:spcPts val="0"/>
              </a:spcBef>
              <a:spcAft>
                <a:spcPts val="600"/>
              </a:spcAft>
            </a:pPr>
            <a:endParaRPr lang="en-US" sz="2000" i="1" dirty="0" smtClean="0">
              <a:latin typeface="Arial Narrow" panose="020B0606020202030204" pitchFamily="34" charset="0"/>
            </a:endParaRPr>
          </a:p>
        </p:txBody>
      </p:sp>
      <p:sp>
        <p:nvSpPr>
          <p:cNvPr id="4" name="Foliennummernplatzhalter 3"/>
          <p:cNvSpPr>
            <a:spLocks noGrp="1"/>
          </p:cNvSpPr>
          <p:nvPr>
            <p:ph type="sldNum" sz="quarter" idx="10"/>
          </p:nvPr>
        </p:nvSpPr>
        <p:spPr/>
        <p:txBody>
          <a:bodyPr/>
          <a:lstStyle/>
          <a:p>
            <a:fld id="{4D781777-5DAA-4199-B7B3-71FD91CB0F34}" type="slidenum">
              <a:rPr lang="de-AT" smtClean="0"/>
              <a:pPr/>
              <a:t>17</a:t>
            </a:fld>
            <a:endParaRPr lang="de-AT"/>
          </a:p>
        </p:txBody>
      </p:sp>
    </p:spTree>
    <p:extLst>
      <p:ext uri="{BB962C8B-B14F-4D97-AF65-F5344CB8AC3E}">
        <p14:creationId xmlns:p14="http://schemas.microsoft.com/office/powerpoint/2010/main" val="87518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IE" noProof="0" dirty="0" smtClean="0"/>
              <a:t>Finally, after</a:t>
            </a:r>
            <a:r>
              <a:rPr lang="en-IE" baseline="0" noProof="0" dirty="0" smtClean="0"/>
              <a:t> a 4 year long development process, the NAS/NAP has been adopted in October 2012 by the Austrian Council of Ministers </a:t>
            </a:r>
          </a:p>
          <a:p>
            <a:endParaRPr lang="en-IE" baseline="0" noProof="0" dirty="0" smtClean="0"/>
          </a:p>
          <a:p>
            <a:r>
              <a:rPr lang="en-IE" baseline="0" noProof="0" dirty="0" smtClean="0"/>
              <a:t>In addition, it has taken note of by the provinces in May 2013 – important as Austria is federal organised and the responsibilities are mainly shared among national and provincial level (a few responsibilities lay within the communities) </a:t>
            </a:r>
            <a:endParaRPr lang="en-IE" noProof="0"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19</a:t>
            </a:fld>
            <a:endParaRPr lang="de-AT"/>
          </a:p>
        </p:txBody>
      </p:sp>
    </p:spTree>
    <p:extLst>
      <p:ext uri="{BB962C8B-B14F-4D97-AF65-F5344CB8AC3E}">
        <p14:creationId xmlns:p14="http://schemas.microsoft.com/office/powerpoint/2010/main" val="2889077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smtClean="0"/>
              <a:t>Whats</a:t>
            </a:r>
            <a:r>
              <a:rPr lang="de-AT" dirty="0" smtClean="0"/>
              <a:t> </a:t>
            </a:r>
            <a:r>
              <a:rPr lang="de-AT" dirty="0" err="1" smtClean="0"/>
              <a:t>available</a:t>
            </a:r>
            <a:r>
              <a:rPr lang="de-AT" dirty="0" smtClean="0"/>
              <a:t> </a:t>
            </a:r>
            <a:r>
              <a:rPr lang="de-AT" dirty="0" err="1" smtClean="0"/>
              <a:t>is</a:t>
            </a:r>
            <a:r>
              <a:rPr lang="de-AT" dirty="0" smtClean="0"/>
              <a:t> a </a:t>
            </a:r>
            <a:r>
              <a:rPr lang="de-AT" dirty="0" err="1" smtClean="0"/>
              <a:t>country</a:t>
            </a:r>
            <a:r>
              <a:rPr lang="de-AT" baseline="0" dirty="0" smtClean="0"/>
              <a:t> </a:t>
            </a:r>
            <a:r>
              <a:rPr lang="de-AT" baseline="0" dirty="0" err="1" smtClean="0"/>
              <a:t>wide</a:t>
            </a:r>
            <a:r>
              <a:rPr lang="de-AT" baseline="0" dirty="0" smtClean="0"/>
              <a:t> </a:t>
            </a:r>
            <a:r>
              <a:rPr lang="de-AT" baseline="0" dirty="0" err="1" smtClean="0"/>
              <a:t>strategic</a:t>
            </a:r>
            <a:r>
              <a:rPr lang="de-AT" baseline="0" dirty="0" smtClean="0"/>
              <a:t> </a:t>
            </a:r>
            <a:r>
              <a:rPr lang="de-AT" baseline="0" dirty="0" err="1" smtClean="0"/>
              <a:t>framework</a:t>
            </a:r>
            <a:r>
              <a:rPr lang="de-AT" baseline="0" dirty="0" smtClean="0"/>
              <a:t> – cf. Slide</a:t>
            </a:r>
          </a:p>
          <a:p>
            <a:endParaRPr lang="de-AT"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20</a:t>
            </a:fld>
            <a:endParaRPr lang="de-AT"/>
          </a:p>
        </p:txBody>
      </p:sp>
    </p:spTree>
    <p:extLst>
      <p:ext uri="{BB962C8B-B14F-4D97-AF65-F5344CB8AC3E}">
        <p14:creationId xmlns:p14="http://schemas.microsoft.com/office/powerpoint/2010/main" val="3026264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Slide</a:t>
            </a:r>
            <a:endParaRPr lang="de-AT"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21</a:t>
            </a:fld>
            <a:endParaRPr lang="de-AT"/>
          </a:p>
        </p:txBody>
      </p:sp>
    </p:spTree>
    <p:extLst>
      <p:ext uri="{BB962C8B-B14F-4D97-AF65-F5344CB8AC3E}">
        <p14:creationId xmlns:p14="http://schemas.microsoft.com/office/powerpoint/2010/main" val="4104259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AT" dirty="0" smtClean="0"/>
              <a:t>Austria </a:t>
            </a:r>
            <a:r>
              <a:rPr lang="de-AT" dirty="0" err="1" smtClean="0"/>
              <a:t>has</a:t>
            </a:r>
            <a:r>
              <a:rPr lang="de-AT" dirty="0" smtClean="0"/>
              <a:t> </a:t>
            </a:r>
            <a:r>
              <a:rPr lang="de-AT" dirty="0" err="1" smtClean="0"/>
              <a:t>passed</a:t>
            </a:r>
            <a:r>
              <a:rPr lang="de-AT" dirty="0" smtClean="0"/>
              <a:t> the </a:t>
            </a:r>
            <a:r>
              <a:rPr lang="de-AT" dirty="0" err="1" smtClean="0"/>
              <a:t>agenda</a:t>
            </a:r>
            <a:r>
              <a:rPr lang="de-AT" dirty="0" smtClean="0"/>
              <a:t>-setting</a:t>
            </a:r>
            <a:r>
              <a:rPr lang="de-AT" baseline="0" dirty="0" smtClean="0"/>
              <a:t> and </a:t>
            </a:r>
            <a:r>
              <a:rPr lang="de-AT" baseline="0" dirty="0" err="1" smtClean="0"/>
              <a:t>policy</a:t>
            </a:r>
            <a:r>
              <a:rPr lang="de-AT" baseline="0" dirty="0" smtClean="0"/>
              <a:t> </a:t>
            </a:r>
            <a:r>
              <a:rPr lang="de-AT" baseline="0" dirty="0" err="1" smtClean="0"/>
              <a:t>formulation</a:t>
            </a:r>
            <a:r>
              <a:rPr lang="de-AT" baseline="0" dirty="0" smtClean="0"/>
              <a:t> &amp; </a:t>
            </a:r>
            <a:r>
              <a:rPr lang="de-AT" baseline="0" dirty="0" err="1" smtClean="0"/>
              <a:t>inception</a:t>
            </a:r>
            <a:r>
              <a:rPr lang="de-AT" baseline="0" dirty="0" smtClean="0"/>
              <a:t> </a:t>
            </a:r>
            <a:r>
              <a:rPr lang="de-AT" baseline="0" dirty="0" err="1" smtClean="0"/>
              <a:t>phases</a:t>
            </a:r>
            <a:r>
              <a:rPr lang="de-AT" baseline="0" dirty="0" smtClean="0"/>
              <a:t> and is </a:t>
            </a:r>
            <a:r>
              <a:rPr lang="de-AT" baseline="0" dirty="0" err="1" smtClean="0"/>
              <a:t>currently</a:t>
            </a:r>
            <a:r>
              <a:rPr lang="de-AT" baseline="0" dirty="0" smtClean="0"/>
              <a:t> in the </a:t>
            </a:r>
            <a:r>
              <a:rPr lang="de-AT" baseline="0" dirty="0" err="1" smtClean="0"/>
              <a:t>implementation</a:t>
            </a:r>
            <a:r>
              <a:rPr lang="de-AT" baseline="0" dirty="0" smtClean="0"/>
              <a:t>, </a:t>
            </a:r>
            <a:r>
              <a:rPr lang="de-AT" baseline="0" dirty="0" err="1" smtClean="0"/>
              <a:t>monitoring</a:t>
            </a:r>
            <a:r>
              <a:rPr lang="de-AT" baseline="0" dirty="0" smtClean="0"/>
              <a:t> and 1st </a:t>
            </a:r>
            <a:r>
              <a:rPr lang="de-AT" baseline="0" dirty="0" err="1" smtClean="0"/>
              <a:t>policy</a:t>
            </a:r>
            <a:r>
              <a:rPr lang="de-AT" baseline="0" dirty="0" smtClean="0"/>
              <a:t> </a:t>
            </a:r>
            <a:r>
              <a:rPr lang="de-AT" baseline="0" dirty="0" err="1" smtClean="0"/>
              <a:t>revision</a:t>
            </a:r>
            <a:r>
              <a:rPr lang="de-AT" baseline="0" dirty="0" smtClean="0"/>
              <a:t> </a:t>
            </a:r>
            <a:r>
              <a:rPr lang="de-AT" baseline="0" dirty="0" err="1" smtClean="0"/>
              <a:t>phase</a:t>
            </a:r>
            <a:r>
              <a:rPr lang="de-AT" baseline="0" dirty="0" smtClean="0"/>
              <a:t>.</a:t>
            </a:r>
          </a:p>
          <a:p>
            <a:pPr marL="171450" indent="-171450">
              <a:buFont typeface="Arial" panose="020B0604020202020204" pitchFamily="34" charset="0"/>
              <a:buChar char="•"/>
            </a:pPr>
            <a:r>
              <a:rPr lang="de-AT" baseline="0" dirty="0" smtClean="0"/>
              <a:t>Focus </a:t>
            </a:r>
            <a:r>
              <a:rPr lang="de-AT" baseline="0" dirty="0" err="1" smtClean="0"/>
              <a:t>of</a:t>
            </a:r>
            <a:r>
              <a:rPr lang="de-AT" baseline="0" dirty="0" smtClean="0"/>
              <a:t> </a:t>
            </a:r>
            <a:r>
              <a:rPr lang="de-AT" baseline="0" dirty="0" err="1" smtClean="0"/>
              <a:t>my</a:t>
            </a:r>
            <a:r>
              <a:rPr lang="de-AT" baseline="0" dirty="0" smtClean="0"/>
              <a:t> </a:t>
            </a:r>
            <a:r>
              <a:rPr lang="de-AT" baseline="0" dirty="0" err="1" smtClean="0"/>
              <a:t>talk</a:t>
            </a:r>
            <a:r>
              <a:rPr lang="de-AT" baseline="0" dirty="0" smtClean="0"/>
              <a:t> </a:t>
            </a:r>
            <a:r>
              <a:rPr lang="de-AT" baseline="0" dirty="0" smtClean="0"/>
              <a:t>is on </a:t>
            </a:r>
            <a:r>
              <a:rPr lang="de-AT" baseline="0" dirty="0" err="1" smtClean="0"/>
              <a:t>some</a:t>
            </a:r>
            <a:r>
              <a:rPr lang="de-AT" baseline="0" dirty="0" smtClean="0"/>
              <a:t> </a:t>
            </a:r>
            <a:r>
              <a:rPr lang="de-AT" baseline="0" dirty="0" err="1" smtClean="0"/>
              <a:t>major</a:t>
            </a:r>
            <a:r>
              <a:rPr lang="de-AT" baseline="0" dirty="0" smtClean="0"/>
              <a:t> </a:t>
            </a:r>
            <a:r>
              <a:rPr lang="de-AT" baseline="0" dirty="0" err="1" smtClean="0"/>
              <a:t>approaches</a:t>
            </a:r>
            <a:r>
              <a:rPr lang="de-AT" baseline="0" dirty="0" smtClean="0"/>
              <a:t>, </a:t>
            </a:r>
            <a:r>
              <a:rPr lang="de-AT" baseline="0" dirty="0" err="1" smtClean="0"/>
              <a:t>policy</a:t>
            </a:r>
            <a:r>
              <a:rPr lang="de-AT" baseline="0" dirty="0" smtClean="0"/>
              <a:t> </a:t>
            </a:r>
            <a:r>
              <a:rPr lang="de-AT" baseline="0" dirty="0" err="1" smtClean="0"/>
              <a:t>parts</a:t>
            </a:r>
            <a:r>
              <a:rPr lang="de-AT" baseline="0" dirty="0" smtClean="0"/>
              <a:t> and </a:t>
            </a:r>
            <a:r>
              <a:rPr lang="de-AT" baseline="0" dirty="0" err="1" smtClean="0"/>
              <a:t>respective</a:t>
            </a:r>
            <a:r>
              <a:rPr lang="de-AT" baseline="0" dirty="0" smtClean="0"/>
              <a:t> </a:t>
            </a:r>
            <a:r>
              <a:rPr lang="de-AT" baseline="0" dirty="0" err="1" smtClean="0"/>
              <a:t>experiences</a:t>
            </a:r>
            <a:r>
              <a:rPr lang="de-AT" baseline="0" dirty="0" smtClean="0"/>
              <a:t>:</a:t>
            </a:r>
            <a:r>
              <a:rPr lang="de-AT" baseline="0" dirty="0" smtClean="0"/>
              <a:t/>
            </a:r>
            <a:br>
              <a:rPr lang="de-AT" baseline="0" dirty="0" smtClean="0"/>
            </a:br>
            <a:r>
              <a:rPr lang="de-AT" baseline="0" dirty="0" smtClean="0"/>
              <a:t>- </a:t>
            </a:r>
            <a:r>
              <a:rPr lang="de-AT" baseline="0" dirty="0" err="1" smtClean="0"/>
              <a:t>participatory</a:t>
            </a:r>
            <a:r>
              <a:rPr lang="de-AT" baseline="0" dirty="0" smtClean="0"/>
              <a:t> </a:t>
            </a:r>
            <a:r>
              <a:rPr lang="de-AT" baseline="0" dirty="0" err="1" smtClean="0"/>
              <a:t>development</a:t>
            </a:r>
            <a:r>
              <a:rPr lang="de-AT" baseline="0" dirty="0" smtClean="0"/>
              <a:t> </a:t>
            </a:r>
            <a:r>
              <a:rPr lang="de-AT" baseline="0" dirty="0" err="1" smtClean="0"/>
              <a:t>process</a:t>
            </a:r>
            <a:r>
              <a:rPr lang="de-AT" baseline="0" dirty="0" smtClean="0"/>
              <a:t> of </a:t>
            </a:r>
            <a:r>
              <a:rPr lang="de-AT" baseline="0" dirty="0" err="1" smtClean="0"/>
              <a:t>strategy</a:t>
            </a:r>
            <a:r>
              <a:rPr lang="de-AT" baseline="0" dirty="0" smtClean="0"/>
              <a:t> </a:t>
            </a:r>
            <a:r>
              <a:rPr lang="de-AT" baseline="0" dirty="0" err="1" smtClean="0"/>
              <a:t>process</a:t>
            </a:r>
            <a:r>
              <a:rPr lang="de-AT" baseline="0" dirty="0" smtClean="0"/>
              <a:t> </a:t>
            </a:r>
            <a:br>
              <a:rPr lang="de-AT" baseline="0" dirty="0" smtClean="0"/>
            </a:br>
            <a:r>
              <a:rPr lang="de-AT" baseline="0" dirty="0" smtClean="0"/>
              <a:t>- </a:t>
            </a:r>
            <a:r>
              <a:rPr lang="de-AT" baseline="0" dirty="0" err="1" smtClean="0"/>
              <a:t>characteristics</a:t>
            </a:r>
            <a:r>
              <a:rPr lang="de-AT" baseline="0" dirty="0" smtClean="0"/>
              <a:t> of the </a:t>
            </a:r>
            <a:r>
              <a:rPr lang="de-AT" baseline="0" dirty="0" err="1" smtClean="0"/>
              <a:t>policy</a:t>
            </a:r>
            <a:r>
              <a:rPr lang="de-AT" baseline="0" dirty="0" smtClean="0"/>
              <a:t> </a:t>
            </a:r>
            <a:r>
              <a:rPr lang="de-AT" baseline="0" dirty="0" err="1" smtClean="0"/>
              <a:t>documents</a:t>
            </a:r>
            <a:r>
              <a:rPr lang="de-AT" baseline="0" dirty="0" smtClean="0"/>
              <a:t> </a:t>
            </a:r>
            <a:br>
              <a:rPr lang="de-AT" baseline="0" dirty="0" smtClean="0"/>
            </a:br>
            <a:r>
              <a:rPr lang="de-AT" baseline="0" dirty="0" smtClean="0"/>
              <a:t>- </a:t>
            </a:r>
            <a:r>
              <a:rPr lang="de-AT" baseline="0" dirty="0" err="1" smtClean="0"/>
              <a:t>selected</a:t>
            </a:r>
            <a:r>
              <a:rPr lang="de-AT" baseline="0" dirty="0" smtClean="0"/>
              <a:t> </a:t>
            </a:r>
            <a:r>
              <a:rPr lang="de-AT" baseline="0" dirty="0" err="1" smtClean="0"/>
              <a:t>elements</a:t>
            </a:r>
            <a:r>
              <a:rPr lang="de-AT" baseline="0" dirty="0" smtClean="0"/>
              <a:t> of the </a:t>
            </a:r>
            <a:r>
              <a:rPr lang="de-AT" baseline="0" dirty="0" err="1" smtClean="0"/>
              <a:t>implementation</a:t>
            </a:r>
            <a:r>
              <a:rPr lang="de-AT" baseline="0" dirty="0" smtClean="0"/>
              <a:t> </a:t>
            </a:r>
            <a:r>
              <a:rPr lang="de-AT" baseline="0" dirty="0" err="1" smtClean="0"/>
              <a:t>process</a:t>
            </a:r>
            <a:r>
              <a:rPr lang="de-AT" baseline="0" dirty="0" smtClean="0"/>
              <a:t/>
            </a:r>
            <a:br>
              <a:rPr lang="de-AT" baseline="0" dirty="0" smtClean="0"/>
            </a:br>
            <a:r>
              <a:rPr lang="de-AT" baseline="0" dirty="0" smtClean="0"/>
              <a:t>- M&amp;E </a:t>
            </a:r>
            <a:r>
              <a:rPr lang="de-AT" baseline="0" dirty="0" err="1" smtClean="0"/>
              <a:t>concept</a:t>
            </a:r>
            <a:r>
              <a:rPr lang="de-AT" baseline="0" dirty="0" smtClean="0"/>
              <a:t> and </a:t>
            </a:r>
            <a:r>
              <a:rPr lang="de-AT" baseline="0" dirty="0" err="1" smtClean="0"/>
              <a:t>first</a:t>
            </a:r>
            <a:r>
              <a:rPr lang="de-AT" baseline="0" dirty="0" smtClean="0"/>
              <a:t> </a:t>
            </a:r>
            <a:r>
              <a:rPr lang="de-AT" baseline="0" dirty="0" err="1" smtClean="0"/>
              <a:t>progress</a:t>
            </a:r>
            <a:r>
              <a:rPr lang="de-AT" baseline="0" dirty="0" smtClean="0"/>
              <a:t> report</a:t>
            </a:r>
            <a:br>
              <a:rPr lang="de-AT" baseline="0" dirty="0" smtClean="0"/>
            </a:br>
            <a:r>
              <a:rPr lang="de-AT" baseline="0" dirty="0" smtClean="0"/>
              <a:t>- </a:t>
            </a:r>
            <a:r>
              <a:rPr lang="de-AT" baseline="0" dirty="0" err="1" smtClean="0"/>
              <a:t>concluding</a:t>
            </a:r>
            <a:r>
              <a:rPr lang="de-AT" baseline="0" dirty="0" smtClean="0"/>
              <a:t> </a:t>
            </a:r>
            <a:r>
              <a:rPr lang="de-AT" baseline="0" dirty="0" err="1" smtClean="0"/>
              <a:t>reflections</a:t>
            </a:r>
            <a:r>
              <a:rPr lang="de-AT" baseline="0" dirty="0" smtClean="0"/>
              <a:t> </a:t>
            </a:r>
            <a:endParaRPr lang="de-AT" baseline="0" dirty="0" smtClean="0"/>
          </a:p>
          <a:p>
            <a:pPr marL="171450" indent="-171450">
              <a:buFont typeface="Arial" panose="020B0604020202020204" pitchFamily="34" charset="0"/>
              <a:buChar char="•"/>
            </a:pPr>
            <a:endParaRPr lang="de-AT" baseline="0" dirty="0" smtClean="0"/>
          </a:p>
          <a:p>
            <a:pPr marL="171450" indent="-171450">
              <a:buFont typeface="Arial" panose="020B0604020202020204" pitchFamily="34" charset="0"/>
              <a:buChar char="•"/>
            </a:pPr>
            <a:r>
              <a:rPr lang="de-AT" baseline="0" dirty="0" err="1" smtClean="0"/>
              <a:t>By</a:t>
            </a:r>
            <a:r>
              <a:rPr lang="de-AT" baseline="0" dirty="0" smtClean="0"/>
              <a:t> </a:t>
            </a:r>
            <a:r>
              <a:rPr lang="de-AT" baseline="0" dirty="0" err="1" smtClean="0"/>
              <a:t>doing</a:t>
            </a:r>
            <a:r>
              <a:rPr lang="de-AT" baseline="0" dirty="0" smtClean="0"/>
              <a:t> so, I will </a:t>
            </a:r>
            <a:r>
              <a:rPr lang="de-AT" baseline="0" dirty="0" err="1" smtClean="0"/>
              <a:t>address</a:t>
            </a:r>
            <a:r>
              <a:rPr lang="de-AT" baseline="0" dirty="0" smtClean="0"/>
              <a:t> the </a:t>
            </a:r>
            <a:r>
              <a:rPr lang="de-AT" baseline="0" dirty="0" err="1" smtClean="0"/>
              <a:t>following</a:t>
            </a:r>
            <a:r>
              <a:rPr lang="de-AT" baseline="0" dirty="0" smtClean="0"/>
              <a:t> </a:t>
            </a:r>
            <a:r>
              <a:rPr lang="de-AT" baseline="0" dirty="0" err="1" smtClean="0"/>
              <a:t>questions</a:t>
            </a:r>
            <a:r>
              <a:rPr lang="de-AT" baseline="0" dirty="0" smtClean="0"/>
              <a:t> </a:t>
            </a:r>
            <a:r>
              <a:rPr lang="de-AT" baseline="0" dirty="0" smtClean="0">
                <a:sym typeface="Wingdings" panose="05000000000000000000" pitchFamily="2" charset="2"/>
              </a:rPr>
              <a:t> cf. </a:t>
            </a:r>
            <a:r>
              <a:rPr lang="de-AT" baseline="0" dirty="0" err="1" smtClean="0">
                <a:sym typeface="Wingdings" panose="05000000000000000000" pitchFamily="2" charset="2"/>
              </a:rPr>
              <a:t>Slides</a:t>
            </a:r>
            <a:endParaRPr lang="de-AT" baseline="0" dirty="0" smtClean="0">
              <a:sym typeface="Wingdings" panose="05000000000000000000" pitchFamily="2" charset="2"/>
            </a:endParaRPr>
          </a:p>
          <a:p>
            <a:pPr marL="171450" indent="-171450">
              <a:buFont typeface="Arial" panose="020B0604020202020204" pitchFamily="34" charset="0"/>
              <a:buChar char="•"/>
            </a:pPr>
            <a:r>
              <a:rPr lang="de-AT" baseline="0" dirty="0" err="1" smtClean="0">
                <a:sym typeface="Wingdings" panose="05000000000000000000" pitchFamily="2" charset="2"/>
              </a:rPr>
              <a:t>Please</a:t>
            </a:r>
            <a:r>
              <a:rPr lang="de-AT" baseline="0" dirty="0" smtClean="0">
                <a:sym typeface="Wingdings" panose="05000000000000000000" pitchFamily="2" charset="2"/>
              </a:rPr>
              <a:t> </a:t>
            </a:r>
            <a:r>
              <a:rPr lang="de-AT" baseline="0" dirty="0" err="1" smtClean="0">
                <a:sym typeface="Wingdings" panose="05000000000000000000" pitchFamily="2" charset="2"/>
              </a:rPr>
              <a:t>feel</a:t>
            </a:r>
            <a:r>
              <a:rPr lang="de-AT" baseline="0" dirty="0" smtClean="0">
                <a:sym typeface="Wingdings" panose="05000000000000000000" pitchFamily="2" charset="2"/>
              </a:rPr>
              <a:t> </a:t>
            </a:r>
            <a:r>
              <a:rPr lang="de-AT" baseline="0" dirty="0" err="1" smtClean="0">
                <a:sym typeface="Wingdings" panose="05000000000000000000" pitchFamily="2" charset="2"/>
              </a:rPr>
              <a:t>free</a:t>
            </a:r>
            <a:r>
              <a:rPr lang="de-AT" baseline="0" dirty="0" smtClean="0">
                <a:sym typeface="Wingdings" panose="05000000000000000000" pitchFamily="2" charset="2"/>
              </a:rPr>
              <a:t> </a:t>
            </a:r>
            <a:r>
              <a:rPr lang="de-AT" baseline="0" dirty="0" err="1" smtClean="0">
                <a:sym typeface="Wingdings" panose="05000000000000000000" pitchFamily="2" charset="2"/>
              </a:rPr>
              <a:t>to</a:t>
            </a:r>
            <a:r>
              <a:rPr lang="de-AT" baseline="0" dirty="0" smtClean="0">
                <a:sym typeface="Wingdings" panose="05000000000000000000" pitchFamily="2" charset="2"/>
              </a:rPr>
              <a:t> </a:t>
            </a:r>
            <a:r>
              <a:rPr lang="de-AT" baseline="0" dirty="0" err="1" smtClean="0">
                <a:sym typeface="Wingdings" panose="05000000000000000000" pitchFamily="2" charset="2"/>
              </a:rPr>
              <a:t>ask</a:t>
            </a:r>
            <a:r>
              <a:rPr lang="de-AT" baseline="0" dirty="0" smtClean="0">
                <a:sym typeface="Wingdings" panose="05000000000000000000" pitchFamily="2" charset="2"/>
              </a:rPr>
              <a:t> </a:t>
            </a:r>
            <a:r>
              <a:rPr lang="de-AT" baseline="0" dirty="0" err="1" smtClean="0">
                <a:sym typeface="Wingdings" panose="05000000000000000000" pitchFamily="2" charset="2"/>
              </a:rPr>
              <a:t>questions</a:t>
            </a:r>
            <a:r>
              <a:rPr lang="de-AT" baseline="0" dirty="0" smtClean="0">
                <a:sym typeface="Wingdings" panose="05000000000000000000" pitchFamily="2" charset="2"/>
              </a:rPr>
              <a:t> </a:t>
            </a:r>
            <a:r>
              <a:rPr lang="de-AT" baseline="0" dirty="0" err="1" smtClean="0">
                <a:sym typeface="Wingdings" panose="05000000000000000000" pitchFamily="2" charset="2"/>
              </a:rPr>
              <a:t>when</a:t>
            </a:r>
            <a:r>
              <a:rPr lang="de-AT" baseline="0" dirty="0" smtClean="0">
                <a:sym typeface="Wingdings" panose="05000000000000000000" pitchFamily="2" charset="2"/>
              </a:rPr>
              <a:t> </a:t>
            </a:r>
            <a:r>
              <a:rPr lang="de-AT" baseline="0" dirty="0" err="1" smtClean="0">
                <a:sym typeface="Wingdings" panose="05000000000000000000" pitchFamily="2" charset="2"/>
              </a:rPr>
              <a:t>ever</a:t>
            </a:r>
            <a:r>
              <a:rPr lang="de-AT" baseline="0" dirty="0" smtClean="0">
                <a:sym typeface="Wingdings" panose="05000000000000000000" pitchFamily="2" charset="2"/>
              </a:rPr>
              <a:t> </a:t>
            </a:r>
            <a:r>
              <a:rPr lang="de-AT" baseline="0" dirty="0" err="1" smtClean="0">
                <a:sym typeface="Wingdings" panose="05000000000000000000" pitchFamily="2" charset="2"/>
              </a:rPr>
              <a:t>you</a:t>
            </a:r>
            <a:r>
              <a:rPr lang="de-AT" baseline="0" dirty="0" smtClean="0">
                <a:sym typeface="Wingdings" panose="05000000000000000000" pitchFamily="2" charset="2"/>
              </a:rPr>
              <a:t> like; </a:t>
            </a:r>
            <a:r>
              <a:rPr lang="de-AT" baseline="0" dirty="0" err="1" smtClean="0">
                <a:sym typeface="Wingdings" panose="05000000000000000000" pitchFamily="2" charset="2"/>
              </a:rPr>
              <a:t>hope</a:t>
            </a:r>
            <a:r>
              <a:rPr lang="de-AT" baseline="0" dirty="0" smtClean="0">
                <a:sym typeface="Wingdings" panose="05000000000000000000" pitchFamily="2" charset="2"/>
              </a:rPr>
              <a:t> for a </a:t>
            </a:r>
            <a:r>
              <a:rPr lang="de-AT" baseline="0" dirty="0" err="1" smtClean="0">
                <a:sym typeface="Wingdings" panose="05000000000000000000" pitchFamily="2" charset="2"/>
              </a:rPr>
              <a:t>discussion</a:t>
            </a:r>
            <a:r>
              <a:rPr lang="de-AT" baseline="0" dirty="0" smtClean="0">
                <a:sym typeface="Wingdings" panose="05000000000000000000" pitchFamily="2" charset="2"/>
              </a:rPr>
              <a:t> </a:t>
            </a:r>
            <a:endParaRPr lang="de-AT" baseline="0" dirty="0" smtClean="0"/>
          </a:p>
          <a:p>
            <a:endParaRPr lang="en-GB"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2</a:t>
            </a:fld>
            <a:endParaRPr lang="de-AT"/>
          </a:p>
        </p:txBody>
      </p:sp>
    </p:spTree>
    <p:extLst>
      <p:ext uri="{BB962C8B-B14F-4D97-AF65-F5344CB8AC3E}">
        <p14:creationId xmlns:p14="http://schemas.microsoft.com/office/powerpoint/2010/main" val="1973326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The </a:t>
            </a:r>
            <a:r>
              <a:rPr lang="de-AT" dirty="0" err="1" smtClean="0"/>
              <a:t>overall</a:t>
            </a:r>
            <a:r>
              <a:rPr lang="de-AT" baseline="0" dirty="0" smtClean="0"/>
              <a:t> </a:t>
            </a:r>
            <a:r>
              <a:rPr lang="de-AT" baseline="0" dirty="0" err="1" smtClean="0"/>
              <a:t>aims</a:t>
            </a:r>
            <a:r>
              <a:rPr lang="de-AT" baseline="0" dirty="0" smtClean="0"/>
              <a:t> </a:t>
            </a:r>
            <a:r>
              <a:rPr lang="de-AT" baseline="0" dirty="0" err="1" smtClean="0"/>
              <a:t>of</a:t>
            </a:r>
            <a:r>
              <a:rPr lang="de-AT" baseline="0" dirty="0" smtClean="0"/>
              <a:t> </a:t>
            </a:r>
            <a:r>
              <a:rPr lang="de-AT" baseline="0" dirty="0" err="1" smtClean="0"/>
              <a:t>the</a:t>
            </a:r>
            <a:r>
              <a:rPr lang="de-AT" baseline="0" dirty="0" smtClean="0"/>
              <a:t> NAS </a:t>
            </a:r>
            <a:r>
              <a:rPr lang="de-AT" baseline="0" dirty="0" err="1" smtClean="0"/>
              <a:t>are</a:t>
            </a:r>
            <a:r>
              <a:rPr lang="de-AT" baseline="0" dirty="0" smtClean="0"/>
              <a:t> </a:t>
            </a:r>
            <a:r>
              <a:rPr lang="de-AT" baseline="0" dirty="0" smtClean="0">
                <a:sym typeface="Wingdings" panose="05000000000000000000" pitchFamily="2" charset="2"/>
              </a:rPr>
              <a:t> Slide </a:t>
            </a:r>
          </a:p>
          <a:p>
            <a:endParaRPr lang="de-AT" baseline="0" dirty="0" smtClean="0">
              <a:sym typeface="Wingdings" panose="05000000000000000000" pitchFamily="2" charset="2"/>
            </a:endParaRPr>
          </a:p>
          <a:p>
            <a:r>
              <a:rPr lang="de-AT" baseline="0" dirty="0" err="1" smtClean="0">
                <a:sym typeface="Wingdings" panose="05000000000000000000" pitchFamily="2" charset="2"/>
              </a:rPr>
              <a:t>With</a:t>
            </a:r>
            <a:r>
              <a:rPr lang="de-AT" baseline="0" dirty="0" smtClean="0">
                <a:sym typeface="Wingdings" panose="05000000000000000000" pitchFamily="2" charset="2"/>
              </a:rPr>
              <a:t> </a:t>
            </a:r>
            <a:r>
              <a:rPr lang="de-AT" baseline="0" dirty="0" err="1" smtClean="0">
                <a:sym typeface="Wingdings" panose="05000000000000000000" pitchFamily="2" charset="2"/>
              </a:rPr>
              <a:t>the</a:t>
            </a:r>
            <a:r>
              <a:rPr lang="de-AT" baseline="0" dirty="0" smtClean="0">
                <a:sym typeface="Wingdings" panose="05000000000000000000" pitchFamily="2" charset="2"/>
              </a:rPr>
              <a:t> </a:t>
            </a:r>
            <a:r>
              <a:rPr lang="de-AT" baseline="0" dirty="0" err="1" smtClean="0">
                <a:sym typeface="Wingdings" panose="05000000000000000000" pitchFamily="2" charset="2"/>
              </a:rPr>
              <a:t>strategy</a:t>
            </a:r>
            <a:r>
              <a:rPr lang="de-AT" baseline="0" dirty="0" smtClean="0">
                <a:sym typeface="Wingdings" panose="05000000000000000000" pitchFamily="2" charset="2"/>
              </a:rPr>
              <a:t>, a </a:t>
            </a:r>
            <a:r>
              <a:rPr lang="de-AT" baseline="0" dirty="0" err="1" smtClean="0">
                <a:sym typeface="Wingdings" panose="05000000000000000000" pitchFamily="2" charset="2"/>
              </a:rPr>
              <a:t>number</a:t>
            </a:r>
            <a:r>
              <a:rPr lang="de-AT" baseline="0" dirty="0" smtClean="0">
                <a:sym typeface="Wingdings" panose="05000000000000000000" pitchFamily="2" charset="2"/>
              </a:rPr>
              <a:t> </a:t>
            </a:r>
            <a:r>
              <a:rPr lang="de-AT" baseline="0" dirty="0" err="1" smtClean="0">
                <a:sym typeface="Wingdings" panose="05000000000000000000" pitchFamily="2" charset="2"/>
              </a:rPr>
              <a:t>of</a:t>
            </a:r>
            <a:r>
              <a:rPr lang="de-AT" baseline="0" dirty="0" smtClean="0">
                <a:sym typeface="Wingdings" panose="05000000000000000000" pitchFamily="2" charset="2"/>
              </a:rPr>
              <a:t> </a:t>
            </a:r>
            <a:r>
              <a:rPr lang="de-AT" baseline="0" dirty="0" err="1" smtClean="0">
                <a:sym typeface="Wingdings" panose="05000000000000000000" pitchFamily="2" charset="2"/>
              </a:rPr>
              <a:t>principles</a:t>
            </a:r>
            <a:r>
              <a:rPr lang="de-AT" baseline="0" dirty="0" smtClean="0">
                <a:sym typeface="Wingdings" panose="05000000000000000000" pitchFamily="2" charset="2"/>
              </a:rPr>
              <a:t> </a:t>
            </a:r>
            <a:r>
              <a:rPr lang="de-AT" baseline="0" dirty="0" err="1" smtClean="0">
                <a:sym typeface="Wingdings" panose="05000000000000000000" pitchFamily="2" charset="2"/>
              </a:rPr>
              <a:t>are</a:t>
            </a:r>
            <a:r>
              <a:rPr lang="de-AT" baseline="0" dirty="0" smtClean="0">
                <a:sym typeface="Wingdings" panose="05000000000000000000" pitchFamily="2" charset="2"/>
              </a:rPr>
              <a:t> </a:t>
            </a:r>
            <a:r>
              <a:rPr lang="de-AT" baseline="0" dirty="0" err="1" smtClean="0">
                <a:sym typeface="Wingdings" panose="05000000000000000000" pitchFamily="2" charset="2"/>
              </a:rPr>
              <a:t>followed</a:t>
            </a:r>
            <a:r>
              <a:rPr lang="de-AT" baseline="0" dirty="0" smtClean="0">
                <a:sym typeface="Wingdings" panose="05000000000000000000" pitchFamily="2" charset="2"/>
              </a:rPr>
              <a:t>  Slide </a:t>
            </a:r>
            <a:endParaRPr lang="de-AT" baseline="0" dirty="0" smtClean="0"/>
          </a:p>
        </p:txBody>
      </p:sp>
      <p:sp>
        <p:nvSpPr>
          <p:cNvPr id="4" name="Foliennummernplatzhalter 3"/>
          <p:cNvSpPr>
            <a:spLocks noGrp="1"/>
          </p:cNvSpPr>
          <p:nvPr>
            <p:ph type="sldNum" sz="quarter" idx="10"/>
          </p:nvPr>
        </p:nvSpPr>
        <p:spPr/>
        <p:txBody>
          <a:bodyPr/>
          <a:lstStyle/>
          <a:p>
            <a:fld id="{4D781777-5DAA-4199-B7B3-71FD91CB0F34}" type="slidenum">
              <a:rPr lang="de-AT" smtClean="0"/>
              <a:pPr/>
              <a:t>22</a:t>
            </a:fld>
            <a:endParaRPr lang="de-AT"/>
          </a:p>
        </p:txBody>
      </p:sp>
    </p:spTree>
    <p:extLst>
      <p:ext uri="{BB962C8B-B14F-4D97-AF65-F5344CB8AC3E}">
        <p14:creationId xmlns:p14="http://schemas.microsoft.com/office/powerpoint/2010/main" val="701311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sym typeface="Wingdings" panose="05000000000000000000" pitchFamily="2" charset="2"/>
              </a:rPr>
              <a:t> Slide </a:t>
            </a:r>
            <a:endParaRPr lang="de-AT"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23</a:t>
            </a:fld>
            <a:endParaRPr lang="de-AT"/>
          </a:p>
        </p:txBody>
      </p:sp>
    </p:spTree>
    <p:extLst>
      <p:ext uri="{BB962C8B-B14F-4D97-AF65-F5344CB8AC3E}">
        <p14:creationId xmlns:p14="http://schemas.microsoft.com/office/powerpoint/2010/main" val="1509665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IE" noProof="0" dirty="0" smtClean="0"/>
              <a:t>This shows exemplarily</a:t>
            </a:r>
            <a:r>
              <a:rPr lang="en-IE" baseline="0" noProof="0" dirty="0" smtClean="0"/>
              <a:t> a measure of the NAP and how it is descried and presented. </a:t>
            </a:r>
          </a:p>
          <a:p>
            <a:endParaRPr lang="en-IE" noProof="0" dirty="0" smtClean="0"/>
          </a:p>
          <a:p>
            <a:r>
              <a:rPr lang="en-IE" noProof="0" dirty="0" smtClean="0"/>
              <a:t>Structure:</a:t>
            </a:r>
          </a:p>
          <a:p>
            <a:pPr marL="171450" indent="-171450">
              <a:buFont typeface="Arial" panose="020B0604020202020204" pitchFamily="34" charset="0"/>
              <a:buChar char="•"/>
            </a:pPr>
            <a:r>
              <a:rPr lang="en-IE" noProof="0" dirty="0" smtClean="0"/>
              <a:t>title</a:t>
            </a:r>
            <a:r>
              <a:rPr lang="en-IE" baseline="0" noProof="0" dirty="0" smtClean="0"/>
              <a:t> of the measure and aim </a:t>
            </a:r>
          </a:p>
          <a:p>
            <a:pPr marL="171450" indent="-171450">
              <a:buFont typeface="Arial" panose="020B0604020202020204" pitchFamily="34" charset="0"/>
              <a:buChar char="•"/>
            </a:pPr>
            <a:r>
              <a:rPr lang="en-IE" baseline="0" noProof="0" dirty="0" smtClean="0"/>
              <a:t>Why is it important in regard to adaptation</a:t>
            </a:r>
          </a:p>
          <a:p>
            <a:pPr marL="171450" indent="-171450">
              <a:buFont typeface="Arial" panose="020B0604020202020204" pitchFamily="34" charset="0"/>
              <a:buChar char="•"/>
            </a:pPr>
            <a:r>
              <a:rPr lang="en-IE" baseline="0" noProof="0" dirty="0" smtClean="0"/>
              <a:t>What existing instruments and policies can be used in order to mainstream this aspect/measure</a:t>
            </a:r>
          </a:p>
          <a:p>
            <a:pPr marL="171450" indent="-171450">
              <a:buFont typeface="Arial" panose="020B0604020202020204" pitchFamily="34" charset="0"/>
              <a:buChar char="•"/>
            </a:pPr>
            <a:r>
              <a:rPr lang="en-IE" baseline="0" noProof="0" dirty="0" smtClean="0"/>
              <a:t>What is the actual state of implementation</a:t>
            </a:r>
          </a:p>
          <a:p>
            <a:pPr marL="171450" indent="-171450">
              <a:buFont typeface="Arial" panose="020B0604020202020204" pitchFamily="34" charset="0"/>
              <a:buChar char="•"/>
            </a:pPr>
            <a:r>
              <a:rPr lang="en-IE" baseline="0" noProof="0" dirty="0" smtClean="0"/>
              <a:t>What next steps towards implementation are needed</a:t>
            </a:r>
          </a:p>
          <a:p>
            <a:pPr marL="171450" indent="-171450">
              <a:buFont typeface="Arial" panose="020B0604020202020204" pitchFamily="34" charset="0"/>
              <a:buChar char="•"/>
            </a:pPr>
            <a:r>
              <a:rPr lang="en-IE" baseline="0" noProof="0" dirty="0" smtClean="0"/>
              <a:t>What resources are needed</a:t>
            </a:r>
          </a:p>
          <a:p>
            <a:pPr marL="171450" indent="-171450">
              <a:buFont typeface="Arial" panose="020B0604020202020204" pitchFamily="34" charset="0"/>
              <a:buChar char="•"/>
            </a:pPr>
            <a:r>
              <a:rPr lang="en-IE" baseline="0" noProof="0" dirty="0" smtClean="0"/>
              <a:t>Are there potential conflicts with other measures/policy fields</a:t>
            </a:r>
          </a:p>
          <a:p>
            <a:pPr marL="171450" indent="-171450">
              <a:buFont typeface="Arial" panose="020B0604020202020204" pitchFamily="34" charset="0"/>
              <a:buChar char="•"/>
            </a:pPr>
            <a:r>
              <a:rPr lang="en-IE" baseline="0" noProof="0" dirty="0" smtClean="0"/>
              <a:t>Who should implement the measures</a:t>
            </a:r>
          </a:p>
          <a:p>
            <a:pPr marL="171450" indent="-171450">
              <a:buFont typeface="Arial" panose="020B0604020202020204" pitchFamily="34" charset="0"/>
              <a:buChar char="•"/>
            </a:pPr>
            <a:r>
              <a:rPr lang="en-IE" baseline="0" noProof="0" dirty="0" smtClean="0"/>
              <a:t>What is the time frame for implementation </a:t>
            </a:r>
          </a:p>
        </p:txBody>
      </p:sp>
      <p:sp>
        <p:nvSpPr>
          <p:cNvPr id="4" name="Foliennummernplatzhalter 3"/>
          <p:cNvSpPr>
            <a:spLocks noGrp="1"/>
          </p:cNvSpPr>
          <p:nvPr>
            <p:ph type="sldNum" sz="quarter" idx="10"/>
          </p:nvPr>
        </p:nvSpPr>
        <p:spPr/>
        <p:txBody>
          <a:bodyPr/>
          <a:lstStyle/>
          <a:p>
            <a:fld id="{4D781777-5DAA-4199-B7B3-71FD91CB0F34}" type="slidenum">
              <a:rPr lang="de-AT" smtClean="0"/>
              <a:pPr/>
              <a:t>24</a:t>
            </a:fld>
            <a:endParaRPr lang="de-AT" dirty="0"/>
          </a:p>
        </p:txBody>
      </p:sp>
    </p:spTree>
    <p:extLst>
      <p:ext uri="{BB962C8B-B14F-4D97-AF65-F5344CB8AC3E}">
        <p14:creationId xmlns:p14="http://schemas.microsoft.com/office/powerpoint/2010/main" val="2163705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smtClean="0"/>
              <a:t>We</a:t>
            </a:r>
            <a:r>
              <a:rPr lang="de-AT" dirty="0" smtClean="0"/>
              <a:t> still </a:t>
            </a:r>
            <a:r>
              <a:rPr lang="de-AT" dirty="0" err="1" smtClean="0"/>
              <a:t>have</a:t>
            </a:r>
            <a:r>
              <a:rPr lang="de-AT" dirty="0" smtClean="0"/>
              <a:t> </a:t>
            </a:r>
            <a:r>
              <a:rPr lang="de-AT" dirty="0" err="1" smtClean="0"/>
              <a:t>the</a:t>
            </a:r>
            <a:r>
              <a:rPr lang="de-AT" dirty="0" smtClean="0"/>
              <a:t> </a:t>
            </a:r>
            <a:r>
              <a:rPr lang="de-AT" dirty="0" err="1" smtClean="0"/>
              <a:t>political</a:t>
            </a:r>
            <a:r>
              <a:rPr lang="de-AT" baseline="0" dirty="0" smtClean="0"/>
              <a:t> </a:t>
            </a:r>
            <a:r>
              <a:rPr lang="de-AT" baseline="0" dirty="0" err="1" smtClean="0"/>
              <a:t>agreement</a:t>
            </a:r>
            <a:r>
              <a:rPr lang="de-AT" baseline="0" dirty="0" smtClean="0"/>
              <a:t> </a:t>
            </a:r>
            <a:r>
              <a:rPr lang="de-AT" baseline="0" dirty="0" err="1" smtClean="0"/>
              <a:t>to</a:t>
            </a:r>
            <a:r>
              <a:rPr lang="de-AT" baseline="0" dirty="0" smtClean="0"/>
              <a:t> </a:t>
            </a:r>
            <a:r>
              <a:rPr lang="de-AT" baseline="0" dirty="0" err="1" smtClean="0"/>
              <a:t>continue</a:t>
            </a:r>
            <a:r>
              <a:rPr lang="de-AT" baseline="0" dirty="0" smtClean="0"/>
              <a:t> </a:t>
            </a:r>
            <a:r>
              <a:rPr lang="de-AT" baseline="0" dirty="0" err="1" smtClean="0"/>
              <a:t>working</a:t>
            </a:r>
            <a:r>
              <a:rPr lang="de-AT" baseline="0" dirty="0" smtClean="0"/>
              <a:t> on </a:t>
            </a:r>
            <a:r>
              <a:rPr lang="de-AT" baseline="0" dirty="0" err="1" smtClean="0"/>
              <a:t>climate</a:t>
            </a:r>
            <a:r>
              <a:rPr lang="de-AT" baseline="0" dirty="0" smtClean="0"/>
              <a:t> </a:t>
            </a:r>
            <a:r>
              <a:rPr lang="de-AT" baseline="0" dirty="0" err="1" smtClean="0"/>
              <a:t>change</a:t>
            </a:r>
            <a:r>
              <a:rPr lang="de-AT" baseline="0" dirty="0" smtClean="0"/>
              <a:t> </a:t>
            </a:r>
            <a:r>
              <a:rPr lang="de-AT" baseline="0" dirty="0" err="1" smtClean="0"/>
              <a:t>adaptation</a:t>
            </a:r>
            <a:r>
              <a:rPr lang="de-AT" baseline="0" dirty="0" smtClean="0"/>
              <a:t> in Austria – </a:t>
            </a:r>
            <a:r>
              <a:rPr lang="de-AT" baseline="0" dirty="0" err="1" smtClean="0"/>
              <a:t>included</a:t>
            </a:r>
            <a:r>
              <a:rPr lang="de-AT" baseline="0" dirty="0" smtClean="0"/>
              <a:t> in </a:t>
            </a:r>
            <a:r>
              <a:rPr lang="de-AT" baseline="0" dirty="0" err="1" smtClean="0"/>
              <a:t>the</a:t>
            </a:r>
            <a:r>
              <a:rPr lang="de-AT" baseline="0" dirty="0" smtClean="0"/>
              <a:t> Federal </a:t>
            </a:r>
            <a:r>
              <a:rPr lang="de-AT" baseline="0" dirty="0" err="1" smtClean="0"/>
              <a:t>Governmental</a:t>
            </a:r>
            <a:r>
              <a:rPr lang="de-AT" baseline="0" dirty="0" smtClean="0"/>
              <a:t> Work Programme </a:t>
            </a:r>
          </a:p>
          <a:p>
            <a:endParaRPr lang="de-AT" baseline="0" dirty="0" smtClean="0"/>
          </a:p>
          <a:p>
            <a:r>
              <a:rPr lang="de-AT" baseline="0" dirty="0" smtClean="0">
                <a:sym typeface="Wingdings" panose="05000000000000000000" pitchFamily="2" charset="2"/>
              </a:rPr>
              <a:t> SLIDE </a:t>
            </a:r>
            <a:endParaRPr lang="de-AT"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28</a:t>
            </a:fld>
            <a:endParaRPr lang="de-AT"/>
          </a:p>
        </p:txBody>
      </p:sp>
    </p:spTree>
    <p:extLst>
      <p:ext uri="{BB962C8B-B14F-4D97-AF65-F5344CB8AC3E}">
        <p14:creationId xmlns:p14="http://schemas.microsoft.com/office/powerpoint/2010/main" val="1589847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In</a:t>
            </a:r>
            <a:r>
              <a:rPr lang="en-GB" baseline="0" dirty="0" smtClean="0"/>
              <a:t> Austria, adaptation has reached the provincial level </a:t>
            </a:r>
            <a:r>
              <a:rPr lang="en-GB" baseline="0" dirty="0" smtClean="0">
                <a:sym typeface="Wingdings" panose="05000000000000000000" pitchFamily="2" charset="2"/>
              </a:rPr>
              <a:t> Slide </a:t>
            </a:r>
            <a:endParaRPr lang="en-GB"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29</a:t>
            </a:fld>
            <a:endParaRPr lang="de-AT" dirty="0"/>
          </a:p>
        </p:txBody>
      </p:sp>
    </p:spTree>
    <p:extLst>
      <p:ext uri="{BB962C8B-B14F-4D97-AF65-F5344CB8AC3E}">
        <p14:creationId xmlns:p14="http://schemas.microsoft.com/office/powerpoint/2010/main" val="955489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All </a:t>
            </a:r>
            <a:r>
              <a:rPr lang="de-AT" dirty="0" err="1" smtClean="0"/>
              <a:t>provinces</a:t>
            </a:r>
            <a:r>
              <a:rPr lang="de-AT" dirty="0" smtClean="0"/>
              <a:t> </a:t>
            </a:r>
            <a:r>
              <a:rPr lang="de-AT" dirty="0" err="1" smtClean="0"/>
              <a:t>are</a:t>
            </a:r>
            <a:r>
              <a:rPr lang="de-AT" dirty="0" smtClean="0"/>
              <a:t> </a:t>
            </a:r>
            <a:r>
              <a:rPr lang="de-AT" dirty="0" err="1" smtClean="0"/>
              <a:t>working</a:t>
            </a:r>
            <a:r>
              <a:rPr lang="de-AT" dirty="0" smtClean="0"/>
              <a:t> on </a:t>
            </a:r>
            <a:r>
              <a:rPr lang="de-AT" dirty="0" err="1" smtClean="0"/>
              <a:t>the</a:t>
            </a:r>
            <a:r>
              <a:rPr lang="de-AT" dirty="0" smtClean="0"/>
              <a:t> </a:t>
            </a:r>
            <a:r>
              <a:rPr lang="de-AT" dirty="0" err="1" smtClean="0"/>
              <a:t>issue</a:t>
            </a:r>
            <a:r>
              <a:rPr lang="de-AT" dirty="0" smtClean="0"/>
              <a:t> </a:t>
            </a:r>
            <a:r>
              <a:rPr lang="de-AT" dirty="0" err="1" smtClean="0"/>
              <a:t>of</a:t>
            </a:r>
            <a:r>
              <a:rPr lang="de-AT" dirty="0" smtClean="0"/>
              <a:t> </a:t>
            </a:r>
            <a:r>
              <a:rPr lang="de-AT" dirty="0" err="1" smtClean="0"/>
              <a:t>adaptation</a:t>
            </a:r>
            <a:r>
              <a:rPr lang="de-AT" baseline="0" dirty="0" smtClean="0"/>
              <a:t> </a:t>
            </a:r>
            <a:endParaRPr lang="de-AT"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30</a:t>
            </a:fld>
            <a:endParaRPr lang="de-AT"/>
          </a:p>
        </p:txBody>
      </p:sp>
    </p:spTree>
    <p:extLst>
      <p:ext uri="{BB962C8B-B14F-4D97-AF65-F5344CB8AC3E}">
        <p14:creationId xmlns:p14="http://schemas.microsoft.com/office/powerpoint/2010/main" val="2275954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IE" noProof="0" dirty="0" smtClean="0"/>
              <a:t>Also mainstreaming</a:t>
            </a:r>
            <a:r>
              <a:rPr lang="en-IE" baseline="0" noProof="0" dirty="0" smtClean="0"/>
              <a:t> adaptation into other policies has increased. We see various </a:t>
            </a:r>
            <a:r>
              <a:rPr lang="en-IE" baseline="0" noProof="0" dirty="0" err="1" smtClean="0"/>
              <a:t>expamples</a:t>
            </a:r>
            <a:r>
              <a:rPr lang="en-IE" baseline="0" noProof="0" dirty="0" smtClean="0"/>
              <a:t> </a:t>
            </a:r>
            <a:r>
              <a:rPr lang="en-IE" baseline="0" noProof="0" dirty="0" smtClean="0">
                <a:sym typeface="Wingdings" panose="05000000000000000000" pitchFamily="2" charset="2"/>
              </a:rPr>
              <a:t> Slide </a:t>
            </a:r>
          </a:p>
          <a:p>
            <a:r>
              <a:rPr lang="en-IE" baseline="0" noProof="0" dirty="0" smtClean="0">
                <a:sym typeface="Wingdings" panose="05000000000000000000" pitchFamily="2" charset="2"/>
              </a:rPr>
              <a:t>CAP 2014 – 2018</a:t>
            </a:r>
          </a:p>
          <a:p>
            <a:r>
              <a:rPr lang="en-IE" baseline="0" noProof="0" dirty="0" smtClean="0">
                <a:sym typeface="Wingdings" panose="05000000000000000000" pitchFamily="2" charset="2"/>
              </a:rPr>
              <a:t>Forest strategy for Austria </a:t>
            </a:r>
          </a:p>
          <a:p>
            <a:r>
              <a:rPr lang="en-IE" baseline="0" noProof="0" dirty="0" smtClean="0">
                <a:sym typeface="Wingdings" panose="05000000000000000000" pitchFamily="2" charset="2"/>
              </a:rPr>
              <a:t>Health policy – new diseases, allergies, heat issues </a:t>
            </a:r>
            <a:endParaRPr lang="en-IE" noProof="0"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31</a:t>
            </a:fld>
            <a:endParaRPr lang="de-AT"/>
          </a:p>
        </p:txBody>
      </p:sp>
    </p:spTree>
    <p:extLst>
      <p:ext uri="{BB962C8B-B14F-4D97-AF65-F5344CB8AC3E}">
        <p14:creationId xmlns:p14="http://schemas.microsoft.com/office/powerpoint/2010/main" val="3293301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Information provision</a:t>
            </a:r>
            <a:r>
              <a:rPr lang="en-GB" baseline="0" dirty="0" smtClean="0"/>
              <a:t> of importance for several years. Main product is website which we from the EAA host. Most information in DE, but also a few pages in EN. Target group is broad public interested in CC and CCA. </a:t>
            </a:r>
          </a:p>
          <a:p>
            <a:endParaRPr lang="en-GB" baseline="0" dirty="0" smtClean="0"/>
          </a:p>
          <a:p>
            <a:r>
              <a:rPr lang="en-GB" baseline="0" dirty="0" smtClean="0"/>
              <a:t>A newsletter is now published 6 times a year, dedicated to policy makers and interested audience </a:t>
            </a:r>
          </a:p>
          <a:p>
            <a:endParaRPr lang="en-GB" baseline="0" dirty="0" smtClean="0"/>
          </a:p>
          <a:p>
            <a:r>
              <a:rPr lang="en-GB" baseline="0" dirty="0" smtClean="0"/>
              <a:t>Broad public is also addressed with the brochure Climate change – what can we do? Focus on Climate change adaptation </a:t>
            </a:r>
            <a:endParaRPr lang="en-GB"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32</a:t>
            </a:fld>
            <a:endParaRPr lang="de-AT" dirty="0"/>
          </a:p>
        </p:txBody>
      </p:sp>
    </p:spTree>
    <p:extLst>
      <p:ext uri="{BB962C8B-B14F-4D97-AF65-F5344CB8AC3E}">
        <p14:creationId xmlns:p14="http://schemas.microsoft.com/office/powerpoint/2010/main" val="289190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SLIDE</a:t>
            </a:r>
            <a:endParaRPr lang="de-AT"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33</a:t>
            </a:fld>
            <a:endParaRPr lang="de-AT"/>
          </a:p>
        </p:txBody>
      </p:sp>
    </p:spTree>
    <p:extLst>
      <p:ext uri="{BB962C8B-B14F-4D97-AF65-F5344CB8AC3E}">
        <p14:creationId xmlns:p14="http://schemas.microsoft.com/office/powerpoint/2010/main" val="78315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SLIDE</a:t>
            </a:r>
            <a:r>
              <a:rPr lang="de-AT" baseline="0" dirty="0" smtClean="0"/>
              <a:t> </a:t>
            </a:r>
            <a:endParaRPr lang="de-AT"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35</a:t>
            </a:fld>
            <a:endParaRPr lang="de-AT"/>
          </a:p>
        </p:txBody>
      </p:sp>
    </p:spTree>
    <p:extLst>
      <p:ext uri="{BB962C8B-B14F-4D97-AF65-F5344CB8AC3E}">
        <p14:creationId xmlns:p14="http://schemas.microsoft.com/office/powerpoint/2010/main" val="2265906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smtClean="0"/>
              <a:t>Lets</a:t>
            </a:r>
            <a:r>
              <a:rPr lang="de-AT" dirty="0" smtClean="0"/>
              <a:t> </a:t>
            </a:r>
            <a:r>
              <a:rPr lang="de-AT" dirty="0" err="1" smtClean="0"/>
              <a:t>start</a:t>
            </a:r>
            <a:r>
              <a:rPr lang="de-AT" dirty="0" smtClean="0"/>
              <a:t> </a:t>
            </a:r>
            <a:r>
              <a:rPr lang="de-AT" dirty="0" err="1" smtClean="0"/>
              <a:t>with</a:t>
            </a:r>
            <a:r>
              <a:rPr lang="de-AT" dirty="0" smtClean="0"/>
              <a:t> </a:t>
            </a:r>
            <a:r>
              <a:rPr lang="de-AT" dirty="0" err="1" smtClean="0"/>
              <a:t>the</a:t>
            </a:r>
            <a:r>
              <a:rPr lang="de-AT" dirty="0" smtClean="0"/>
              <a:t> </a:t>
            </a:r>
            <a:r>
              <a:rPr lang="de-AT" dirty="0" err="1" smtClean="0"/>
              <a:t>problem</a:t>
            </a:r>
            <a:r>
              <a:rPr lang="de-AT" dirty="0" smtClean="0"/>
              <a:t> - Austria</a:t>
            </a:r>
            <a:r>
              <a:rPr lang="de-AT" baseline="0" dirty="0" smtClean="0"/>
              <a:t> </a:t>
            </a:r>
            <a:r>
              <a:rPr lang="de-AT" baseline="0" dirty="0" err="1" smtClean="0"/>
              <a:t>faces</a:t>
            </a:r>
            <a:r>
              <a:rPr lang="de-AT" baseline="0" dirty="0" smtClean="0"/>
              <a:t> a </a:t>
            </a:r>
            <a:r>
              <a:rPr lang="de-AT" baseline="0" dirty="0" err="1" smtClean="0"/>
              <a:t>number</a:t>
            </a:r>
            <a:r>
              <a:rPr lang="de-AT" baseline="0" dirty="0" smtClean="0"/>
              <a:t> of </a:t>
            </a:r>
            <a:r>
              <a:rPr lang="de-AT" baseline="0" dirty="0" err="1" smtClean="0"/>
              <a:t>climate</a:t>
            </a:r>
            <a:r>
              <a:rPr lang="de-AT" baseline="0" dirty="0" smtClean="0"/>
              <a:t> </a:t>
            </a:r>
            <a:r>
              <a:rPr lang="de-AT" baseline="0" dirty="0" err="1" smtClean="0"/>
              <a:t>change</a:t>
            </a:r>
            <a:r>
              <a:rPr lang="de-AT" baseline="0" dirty="0" smtClean="0"/>
              <a:t> </a:t>
            </a:r>
            <a:r>
              <a:rPr lang="de-AT" baseline="0" dirty="0" err="1" smtClean="0"/>
              <a:t>effects</a:t>
            </a:r>
            <a:r>
              <a:rPr lang="de-AT" baseline="0" dirty="0" smtClean="0"/>
              <a:t> </a:t>
            </a:r>
            <a:r>
              <a:rPr lang="de-AT" baseline="0" dirty="0" err="1" smtClean="0"/>
              <a:t>already</a:t>
            </a:r>
            <a:r>
              <a:rPr lang="de-AT" baseline="0" dirty="0" smtClean="0"/>
              <a:t> </a:t>
            </a:r>
            <a:r>
              <a:rPr lang="de-AT" baseline="0" dirty="0" err="1" smtClean="0"/>
              <a:t>today</a:t>
            </a:r>
            <a:r>
              <a:rPr lang="de-AT" baseline="0" dirty="0" smtClean="0"/>
              <a:t>…</a:t>
            </a:r>
          </a:p>
          <a:p>
            <a:r>
              <a:rPr lang="de-AT" baseline="0" dirty="0" smtClean="0"/>
              <a:t>In </a:t>
            </a:r>
            <a:r>
              <a:rPr lang="de-AT" baseline="0" dirty="0" err="1" smtClean="0"/>
              <a:t>the</a:t>
            </a:r>
            <a:r>
              <a:rPr lang="de-AT" baseline="0" dirty="0" smtClean="0"/>
              <a:t> last 200 </a:t>
            </a:r>
            <a:r>
              <a:rPr lang="de-AT" baseline="0" dirty="0" err="1" smtClean="0"/>
              <a:t>years</a:t>
            </a:r>
            <a:r>
              <a:rPr lang="de-AT" baseline="0" dirty="0" smtClean="0"/>
              <a:t>, </a:t>
            </a:r>
            <a:r>
              <a:rPr lang="de-AT" baseline="0" dirty="0" err="1" smtClean="0"/>
              <a:t>mean</a:t>
            </a:r>
            <a:r>
              <a:rPr lang="de-AT" baseline="0" dirty="0" smtClean="0"/>
              <a:t> </a:t>
            </a:r>
            <a:r>
              <a:rPr lang="de-AT" baseline="0" dirty="0" err="1" smtClean="0"/>
              <a:t>temperature</a:t>
            </a:r>
            <a:r>
              <a:rPr lang="de-AT" baseline="0" dirty="0" smtClean="0"/>
              <a:t> in Austria </a:t>
            </a:r>
            <a:r>
              <a:rPr lang="de-AT" baseline="0" dirty="0" err="1" smtClean="0"/>
              <a:t>has</a:t>
            </a:r>
            <a:r>
              <a:rPr lang="de-AT" baseline="0" dirty="0" smtClean="0"/>
              <a:t> </a:t>
            </a:r>
            <a:r>
              <a:rPr lang="de-AT" baseline="0" dirty="0" err="1" smtClean="0"/>
              <a:t>increased</a:t>
            </a:r>
            <a:r>
              <a:rPr lang="de-AT" baseline="0" dirty="0" smtClean="0"/>
              <a:t>, </a:t>
            </a:r>
            <a:r>
              <a:rPr lang="de-AT" baseline="0" dirty="0" err="1" smtClean="0"/>
              <a:t>this</a:t>
            </a:r>
            <a:r>
              <a:rPr lang="de-AT" baseline="0" dirty="0" smtClean="0"/>
              <a:t> </a:t>
            </a:r>
            <a:r>
              <a:rPr lang="de-AT" baseline="0" dirty="0" err="1" smtClean="0"/>
              <a:t>has</a:t>
            </a:r>
            <a:r>
              <a:rPr lang="de-AT" baseline="0" dirty="0" smtClean="0"/>
              <a:t> </a:t>
            </a:r>
            <a:r>
              <a:rPr lang="de-AT" baseline="0" dirty="0" err="1" smtClean="0"/>
              <a:t>been</a:t>
            </a:r>
            <a:r>
              <a:rPr lang="de-AT" baseline="0" dirty="0" smtClean="0"/>
              <a:t> </a:t>
            </a:r>
            <a:r>
              <a:rPr lang="de-AT" baseline="0" dirty="0" err="1" smtClean="0"/>
              <a:t>recorded</a:t>
            </a:r>
            <a:r>
              <a:rPr lang="de-AT" baseline="0" dirty="0" smtClean="0"/>
              <a:t>. </a:t>
            </a:r>
            <a:r>
              <a:rPr lang="de-AT" baseline="0" dirty="0" err="1" smtClean="0"/>
              <a:t>Mean</a:t>
            </a:r>
            <a:r>
              <a:rPr lang="de-AT" baseline="0" dirty="0" smtClean="0"/>
              <a:t> </a:t>
            </a:r>
            <a:r>
              <a:rPr lang="de-AT" baseline="0" dirty="0" err="1" smtClean="0"/>
              <a:t>temperature</a:t>
            </a:r>
            <a:r>
              <a:rPr lang="de-AT" baseline="0" dirty="0" smtClean="0"/>
              <a:t> lies 2 </a:t>
            </a:r>
            <a:r>
              <a:rPr lang="de-AT" baseline="0" dirty="0" err="1" smtClean="0"/>
              <a:t>degree</a:t>
            </a:r>
            <a:r>
              <a:rPr lang="de-AT" baseline="0" dirty="0" smtClean="0"/>
              <a:t> </a:t>
            </a:r>
            <a:r>
              <a:rPr lang="de-AT" baseline="0" dirty="0" err="1" smtClean="0"/>
              <a:t>higher</a:t>
            </a:r>
            <a:r>
              <a:rPr lang="de-AT" baseline="0" dirty="0" smtClean="0"/>
              <a:t> </a:t>
            </a:r>
            <a:r>
              <a:rPr lang="de-AT" baseline="0" dirty="0" err="1" smtClean="0"/>
              <a:t>today</a:t>
            </a:r>
            <a:r>
              <a:rPr lang="de-AT" baseline="0" dirty="0" smtClean="0"/>
              <a:t>, </a:t>
            </a:r>
            <a:r>
              <a:rPr lang="de-AT" baseline="0" dirty="0" err="1" smtClean="0"/>
              <a:t>which</a:t>
            </a:r>
            <a:r>
              <a:rPr lang="de-AT" baseline="0" dirty="0" smtClean="0"/>
              <a:t> </a:t>
            </a:r>
            <a:r>
              <a:rPr lang="de-AT" baseline="0" dirty="0" err="1" smtClean="0"/>
              <a:t>is</a:t>
            </a:r>
            <a:r>
              <a:rPr lang="de-AT" baseline="0" dirty="0" smtClean="0"/>
              <a:t> double </a:t>
            </a:r>
            <a:r>
              <a:rPr lang="de-AT" baseline="0" dirty="0" err="1" smtClean="0"/>
              <a:t>as</a:t>
            </a:r>
            <a:r>
              <a:rPr lang="de-AT" baseline="0" dirty="0" smtClean="0"/>
              <a:t> </a:t>
            </a:r>
            <a:r>
              <a:rPr lang="de-AT" baseline="0" dirty="0" err="1" smtClean="0"/>
              <a:t>much</a:t>
            </a:r>
            <a:r>
              <a:rPr lang="de-AT" baseline="0" dirty="0" smtClean="0"/>
              <a:t> </a:t>
            </a:r>
            <a:r>
              <a:rPr lang="de-AT" baseline="0" dirty="0" err="1" smtClean="0"/>
              <a:t>as</a:t>
            </a:r>
            <a:r>
              <a:rPr lang="de-AT" baseline="0" dirty="0" smtClean="0"/>
              <a:t> </a:t>
            </a:r>
            <a:r>
              <a:rPr lang="de-AT" baseline="0" dirty="0" err="1" smtClean="0"/>
              <a:t>globally</a:t>
            </a:r>
            <a:r>
              <a:rPr lang="de-AT" baseline="0" dirty="0" smtClean="0"/>
              <a:t>. So </a:t>
            </a:r>
            <a:r>
              <a:rPr lang="de-AT" baseline="0" dirty="0" err="1" smtClean="0"/>
              <a:t>no</a:t>
            </a:r>
            <a:r>
              <a:rPr lang="de-AT" baseline="0" dirty="0" smtClean="0"/>
              <a:t> </a:t>
            </a:r>
            <a:r>
              <a:rPr lang="de-AT" baseline="0" dirty="0" err="1" smtClean="0"/>
              <a:t>suprise</a:t>
            </a:r>
            <a:r>
              <a:rPr lang="de-AT" baseline="0" dirty="0" smtClean="0"/>
              <a:t> </a:t>
            </a:r>
            <a:r>
              <a:rPr lang="de-AT" baseline="0" dirty="0" err="1" smtClean="0"/>
              <a:t>that</a:t>
            </a:r>
            <a:r>
              <a:rPr lang="de-AT" baseline="0" dirty="0" smtClean="0"/>
              <a:t> </a:t>
            </a:r>
            <a:r>
              <a:rPr lang="de-AT" baseline="0" dirty="0" err="1" smtClean="0"/>
              <a:t>climate</a:t>
            </a:r>
            <a:r>
              <a:rPr lang="de-AT" baseline="0" dirty="0" smtClean="0"/>
              <a:t> </a:t>
            </a:r>
            <a:r>
              <a:rPr lang="de-AT" baseline="0" dirty="0" err="1" smtClean="0"/>
              <a:t>induced</a:t>
            </a:r>
            <a:r>
              <a:rPr lang="de-AT" baseline="0" dirty="0" smtClean="0"/>
              <a:t> </a:t>
            </a:r>
            <a:r>
              <a:rPr lang="de-AT" baseline="0" dirty="0" err="1" smtClean="0"/>
              <a:t>changes</a:t>
            </a:r>
            <a:r>
              <a:rPr lang="de-AT" baseline="0" dirty="0" smtClean="0"/>
              <a:t> </a:t>
            </a:r>
            <a:r>
              <a:rPr lang="de-AT" baseline="0" dirty="0" err="1" smtClean="0"/>
              <a:t>are</a:t>
            </a:r>
            <a:r>
              <a:rPr lang="de-AT" baseline="0" dirty="0" smtClean="0"/>
              <a:t> </a:t>
            </a:r>
            <a:r>
              <a:rPr lang="de-AT" baseline="0" dirty="0" err="1" smtClean="0"/>
              <a:t>already</a:t>
            </a:r>
            <a:r>
              <a:rPr lang="de-AT" baseline="0" dirty="0" smtClean="0"/>
              <a:t> </a:t>
            </a:r>
            <a:r>
              <a:rPr lang="de-AT" baseline="0" dirty="0" err="1" smtClean="0"/>
              <a:t>visible</a:t>
            </a:r>
            <a:r>
              <a:rPr lang="de-AT" baseline="0" dirty="0" smtClean="0"/>
              <a:t> </a:t>
            </a:r>
            <a:r>
              <a:rPr lang="de-AT" baseline="0" dirty="0" err="1" smtClean="0"/>
              <a:t>today</a:t>
            </a:r>
            <a:r>
              <a:rPr lang="de-AT" baseline="0" dirty="0" smtClean="0"/>
              <a:t> …. </a:t>
            </a:r>
          </a:p>
          <a:p>
            <a:endParaRPr lang="de-AT" baseline="0" dirty="0" smtClean="0"/>
          </a:p>
          <a:p>
            <a:r>
              <a:rPr lang="de-AT" baseline="0" dirty="0" smtClean="0"/>
              <a:t>Will not </a:t>
            </a:r>
            <a:r>
              <a:rPr lang="de-AT" baseline="0" dirty="0" err="1" smtClean="0"/>
              <a:t>go</a:t>
            </a:r>
            <a:r>
              <a:rPr lang="de-AT" baseline="0" dirty="0" smtClean="0"/>
              <a:t> </a:t>
            </a:r>
            <a:r>
              <a:rPr lang="de-AT" baseline="0" dirty="0" err="1" smtClean="0"/>
              <a:t>into</a:t>
            </a:r>
            <a:r>
              <a:rPr lang="de-AT" baseline="0" dirty="0" smtClean="0"/>
              <a:t> </a:t>
            </a:r>
            <a:r>
              <a:rPr lang="de-AT" baseline="0" dirty="0" err="1" smtClean="0"/>
              <a:t>detail</a:t>
            </a:r>
            <a:r>
              <a:rPr lang="de-AT" baseline="0" dirty="0" smtClean="0"/>
              <a:t>, but I </a:t>
            </a:r>
            <a:r>
              <a:rPr lang="de-AT" baseline="0" dirty="0" err="1" smtClean="0"/>
              <a:t>guess</a:t>
            </a:r>
            <a:r>
              <a:rPr lang="de-AT" baseline="0" dirty="0" smtClean="0"/>
              <a:t> </a:t>
            </a:r>
            <a:r>
              <a:rPr lang="de-AT" baseline="0" dirty="0" err="1" smtClean="0"/>
              <a:t>some</a:t>
            </a:r>
            <a:r>
              <a:rPr lang="de-AT" baseline="0" dirty="0" smtClean="0"/>
              <a:t> </a:t>
            </a:r>
            <a:r>
              <a:rPr lang="de-AT" baseline="0" dirty="0" err="1" smtClean="0"/>
              <a:t>of</a:t>
            </a:r>
            <a:r>
              <a:rPr lang="de-AT" baseline="0" dirty="0" smtClean="0"/>
              <a:t> </a:t>
            </a:r>
            <a:r>
              <a:rPr lang="de-AT" baseline="0" dirty="0" err="1" smtClean="0"/>
              <a:t>them</a:t>
            </a:r>
            <a:r>
              <a:rPr lang="de-AT" baseline="0" dirty="0" smtClean="0"/>
              <a:t> will </a:t>
            </a:r>
            <a:r>
              <a:rPr lang="de-AT" baseline="0" dirty="0" err="1" smtClean="0"/>
              <a:t>be</a:t>
            </a:r>
            <a:r>
              <a:rPr lang="de-AT" baseline="0" dirty="0" smtClean="0"/>
              <a:t> </a:t>
            </a:r>
            <a:r>
              <a:rPr lang="de-AT" baseline="0" dirty="0" err="1" smtClean="0"/>
              <a:t>familiar</a:t>
            </a:r>
            <a:r>
              <a:rPr lang="de-AT" baseline="0" dirty="0" smtClean="0"/>
              <a:t> </a:t>
            </a:r>
            <a:r>
              <a:rPr lang="de-AT" baseline="0" dirty="0" err="1" smtClean="0"/>
              <a:t>to</a:t>
            </a:r>
            <a:r>
              <a:rPr lang="de-AT" baseline="0" dirty="0" smtClean="0"/>
              <a:t> </a:t>
            </a:r>
            <a:r>
              <a:rPr lang="de-AT" baseline="0" dirty="0" err="1" smtClean="0"/>
              <a:t>you</a:t>
            </a:r>
            <a:r>
              <a:rPr lang="de-AT" baseline="0" dirty="0" smtClean="0"/>
              <a:t> </a:t>
            </a:r>
            <a:r>
              <a:rPr lang="de-AT" baseline="0" dirty="0" err="1" smtClean="0"/>
              <a:t>anyways</a:t>
            </a:r>
            <a:r>
              <a:rPr lang="de-AT" baseline="0" dirty="0" smtClean="0"/>
              <a:t>. </a:t>
            </a:r>
          </a:p>
          <a:p>
            <a:endParaRPr lang="de-AT" baseline="0" dirty="0" smtClean="0"/>
          </a:p>
          <a:p>
            <a:endParaRPr lang="en-GB"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3</a:t>
            </a:fld>
            <a:endParaRPr lang="de-AT"/>
          </a:p>
        </p:txBody>
      </p:sp>
    </p:spTree>
    <p:extLst>
      <p:ext uri="{BB962C8B-B14F-4D97-AF65-F5344CB8AC3E}">
        <p14:creationId xmlns:p14="http://schemas.microsoft.com/office/powerpoint/2010/main" val="13019436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Slide </a:t>
            </a:r>
            <a:endParaRPr lang="de-AT"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36</a:t>
            </a:fld>
            <a:endParaRPr lang="de-AT"/>
          </a:p>
        </p:txBody>
      </p:sp>
    </p:spTree>
    <p:extLst>
      <p:ext uri="{BB962C8B-B14F-4D97-AF65-F5344CB8AC3E}">
        <p14:creationId xmlns:p14="http://schemas.microsoft.com/office/powerpoint/2010/main" val="2571756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Slide </a:t>
            </a:r>
            <a:endParaRPr lang="de-AT"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37</a:t>
            </a:fld>
            <a:endParaRPr lang="de-AT"/>
          </a:p>
        </p:txBody>
      </p:sp>
    </p:spTree>
    <p:extLst>
      <p:ext uri="{BB962C8B-B14F-4D97-AF65-F5344CB8AC3E}">
        <p14:creationId xmlns:p14="http://schemas.microsoft.com/office/powerpoint/2010/main" val="2777069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Slide </a:t>
            </a:r>
            <a:endParaRPr lang="de-AT"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38</a:t>
            </a:fld>
            <a:endParaRPr lang="de-AT"/>
          </a:p>
        </p:txBody>
      </p:sp>
    </p:spTree>
    <p:extLst>
      <p:ext uri="{BB962C8B-B14F-4D97-AF65-F5344CB8AC3E}">
        <p14:creationId xmlns:p14="http://schemas.microsoft.com/office/powerpoint/2010/main" val="35041489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Slide </a:t>
            </a:r>
            <a:endParaRPr lang="de-AT"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39</a:t>
            </a:fld>
            <a:endParaRPr lang="de-AT"/>
          </a:p>
        </p:txBody>
      </p:sp>
    </p:spTree>
    <p:extLst>
      <p:ext uri="{BB962C8B-B14F-4D97-AF65-F5344CB8AC3E}">
        <p14:creationId xmlns:p14="http://schemas.microsoft.com/office/powerpoint/2010/main" val="20691634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Slide </a:t>
            </a:r>
            <a:endParaRPr lang="de-AT"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41</a:t>
            </a:fld>
            <a:endParaRPr lang="de-AT"/>
          </a:p>
        </p:txBody>
      </p:sp>
    </p:spTree>
    <p:extLst>
      <p:ext uri="{BB962C8B-B14F-4D97-AF65-F5344CB8AC3E}">
        <p14:creationId xmlns:p14="http://schemas.microsoft.com/office/powerpoint/2010/main" val="4019188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Slide </a:t>
            </a:r>
            <a:r>
              <a:rPr lang="de-AT" dirty="0" err="1" smtClean="0"/>
              <a:t>and</a:t>
            </a:r>
            <a:r>
              <a:rPr lang="de-AT" dirty="0" smtClean="0"/>
              <a:t> Post </a:t>
            </a:r>
            <a:r>
              <a:rPr lang="de-AT" dirty="0" err="1" smtClean="0"/>
              <a:t>cards</a:t>
            </a:r>
            <a:r>
              <a:rPr lang="de-AT" dirty="0" smtClean="0"/>
              <a:t> </a:t>
            </a:r>
            <a:r>
              <a:rPr lang="de-AT" dirty="0" err="1" smtClean="0"/>
              <a:t>with</a:t>
            </a:r>
            <a:r>
              <a:rPr lang="de-AT" baseline="0" dirty="0" smtClean="0"/>
              <a:t> link bzw. </a:t>
            </a:r>
            <a:r>
              <a:rPr lang="de-AT" baseline="0" dirty="0" err="1" smtClean="0"/>
              <a:t>print</a:t>
            </a:r>
            <a:r>
              <a:rPr lang="de-AT" baseline="0" dirty="0" smtClean="0"/>
              <a:t> </a:t>
            </a:r>
            <a:r>
              <a:rPr lang="de-AT" baseline="0" dirty="0" err="1" smtClean="0"/>
              <a:t>example</a:t>
            </a:r>
            <a:endParaRPr lang="de-AT"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42</a:t>
            </a:fld>
            <a:endParaRPr lang="de-AT"/>
          </a:p>
        </p:txBody>
      </p:sp>
    </p:spTree>
    <p:extLst>
      <p:ext uri="{BB962C8B-B14F-4D97-AF65-F5344CB8AC3E}">
        <p14:creationId xmlns:p14="http://schemas.microsoft.com/office/powerpoint/2010/main" val="3670023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Outline</a:t>
            </a:r>
            <a:r>
              <a:rPr lang="de-AT" baseline="0" dirty="0" smtClean="0"/>
              <a:t> </a:t>
            </a:r>
            <a:r>
              <a:rPr lang="de-AT" baseline="0" dirty="0" err="1" smtClean="0"/>
              <a:t>of</a:t>
            </a:r>
            <a:r>
              <a:rPr lang="de-AT" baseline="0" dirty="0" smtClean="0"/>
              <a:t> Handbook </a:t>
            </a:r>
            <a:endParaRPr lang="de-AT"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43</a:t>
            </a:fld>
            <a:endParaRPr lang="de-AT"/>
          </a:p>
        </p:txBody>
      </p:sp>
    </p:spTree>
    <p:extLst>
      <p:ext uri="{BB962C8B-B14F-4D97-AF65-F5344CB8AC3E}">
        <p14:creationId xmlns:p14="http://schemas.microsoft.com/office/powerpoint/2010/main" val="3644423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Handbook</a:t>
            </a:r>
            <a:r>
              <a:rPr lang="de-AT" baseline="0" dirty="0" smtClean="0"/>
              <a:t> </a:t>
            </a:r>
            <a:r>
              <a:rPr lang="de-AT" baseline="0" dirty="0" err="1" smtClean="0"/>
              <a:t>is</a:t>
            </a:r>
            <a:r>
              <a:rPr lang="de-AT" baseline="0" dirty="0" smtClean="0"/>
              <a:t> not </a:t>
            </a:r>
            <a:r>
              <a:rPr lang="de-AT" baseline="0" dirty="0" err="1" smtClean="0"/>
              <a:t>enough</a:t>
            </a:r>
            <a:r>
              <a:rPr lang="de-AT" baseline="0" dirty="0" smtClean="0"/>
              <a:t>… </a:t>
            </a:r>
            <a:r>
              <a:rPr lang="de-AT" baseline="0" dirty="0" err="1" smtClean="0"/>
              <a:t>other</a:t>
            </a:r>
            <a:r>
              <a:rPr lang="de-AT" baseline="0" dirty="0" smtClean="0"/>
              <a:t> </a:t>
            </a:r>
            <a:r>
              <a:rPr lang="de-AT" baseline="0" dirty="0" err="1" smtClean="0"/>
              <a:t>ways</a:t>
            </a:r>
            <a:r>
              <a:rPr lang="de-AT" baseline="0" dirty="0" smtClean="0"/>
              <a:t> </a:t>
            </a:r>
            <a:r>
              <a:rPr lang="de-AT" baseline="0" dirty="0" err="1" smtClean="0"/>
              <a:t>to</a:t>
            </a:r>
            <a:r>
              <a:rPr lang="de-AT" baseline="0" dirty="0" smtClean="0"/>
              <a:t> </a:t>
            </a:r>
            <a:r>
              <a:rPr lang="de-AT" baseline="0" dirty="0" err="1" smtClean="0"/>
              <a:t>address</a:t>
            </a:r>
            <a:r>
              <a:rPr lang="de-AT" baseline="0" dirty="0" smtClean="0"/>
              <a:t> regional </a:t>
            </a:r>
            <a:r>
              <a:rPr lang="de-AT" baseline="0" dirty="0" err="1" smtClean="0"/>
              <a:t>level</a:t>
            </a:r>
            <a:r>
              <a:rPr lang="de-AT" baseline="0" dirty="0" smtClean="0"/>
              <a:t>. </a:t>
            </a:r>
          </a:p>
          <a:p>
            <a:r>
              <a:rPr lang="de-AT" baseline="0" dirty="0" err="1" smtClean="0"/>
              <a:t>Idea</a:t>
            </a:r>
            <a:r>
              <a:rPr lang="de-AT" baseline="0" dirty="0" smtClean="0"/>
              <a:t> </a:t>
            </a:r>
            <a:r>
              <a:rPr lang="de-AT" baseline="0" dirty="0" err="1" smtClean="0"/>
              <a:t>of</a:t>
            </a:r>
            <a:r>
              <a:rPr lang="de-AT" baseline="0" dirty="0" smtClean="0"/>
              <a:t> CC-ACT </a:t>
            </a:r>
            <a:r>
              <a:rPr lang="de-AT" baseline="0" dirty="0" err="1" smtClean="0"/>
              <a:t>is</a:t>
            </a:r>
            <a:r>
              <a:rPr lang="de-AT" baseline="0" dirty="0" smtClean="0"/>
              <a:t> </a:t>
            </a:r>
            <a:r>
              <a:rPr lang="de-AT" baseline="0" dirty="0" err="1" smtClean="0"/>
              <a:t>to</a:t>
            </a:r>
            <a:r>
              <a:rPr lang="de-AT" baseline="0" dirty="0" smtClean="0"/>
              <a:t> </a:t>
            </a:r>
            <a:r>
              <a:rPr lang="de-AT" baseline="0" dirty="0" err="1" smtClean="0"/>
              <a:t>use</a:t>
            </a:r>
            <a:r>
              <a:rPr lang="de-AT" baseline="0" dirty="0" smtClean="0"/>
              <a:t> </a:t>
            </a:r>
            <a:r>
              <a:rPr lang="de-AT" baseline="0" dirty="0" err="1" smtClean="0"/>
              <a:t>multipliers</a:t>
            </a:r>
            <a:r>
              <a:rPr lang="de-AT" baseline="0" dirty="0" smtClean="0"/>
              <a:t> </a:t>
            </a:r>
            <a:r>
              <a:rPr lang="de-AT" baseline="0" dirty="0" err="1" smtClean="0"/>
              <a:t>with</a:t>
            </a:r>
            <a:r>
              <a:rPr lang="de-AT" baseline="0" dirty="0" smtClean="0"/>
              <a:t> </a:t>
            </a:r>
            <a:r>
              <a:rPr lang="de-AT" baseline="0" dirty="0" err="1" smtClean="0"/>
              <a:t>well</a:t>
            </a:r>
            <a:r>
              <a:rPr lang="de-AT" baseline="0" dirty="0" smtClean="0"/>
              <a:t> </a:t>
            </a:r>
            <a:r>
              <a:rPr lang="de-AT" baseline="0" dirty="0" err="1" smtClean="0"/>
              <a:t>established</a:t>
            </a:r>
            <a:r>
              <a:rPr lang="de-AT" baseline="0" dirty="0" smtClean="0"/>
              <a:t> links </a:t>
            </a:r>
            <a:r>
              <a:rPr lang="de-AT" baseline="0" dirty="0" err="1" smtClean="0"/>
              <a:t>to</a:t>
            </a:r>
            <a:r>
              <a:rPr lang="de-AT" baseline="0" dirty="0" smtClean="0"/>
              <a:t> municipalities </a:t>
            </a:r>
            <a:r>
              <a:rPr lang="de-AT" baseline="0" dirty="0" err="1" smtClean="0"/>
              <a:t>and</a:t>
            </a:r>
            <a:r>
              <a:rPr lang="de-AT" baseline="0" dirty="0" smtClean="0"/>
              <a:t> </a:t>
            </a:r>
            <a:r>
              <a:rPr lang="de-AT" baseline="0" dirty="0" err="1" smtClean="0"/>
              <a:t>train</a:t>
            </a:r>
            <a:r>
              <a:rPr lang="de-AT" baseline="0" dirty="0" smtClean="0"/>
              <a:t> </a:t>
            </a:r>
            <a:r>
              <a:rPr lang="de-AT" baseline="0" dirty="0" err="1" smtClean="0"/>
              <a:t>them</a:t>
            </a:r>
            <a:r>
              <a:rPr lang="de-AT" baseline="0" dirty="0" smtClean="0"/>
              <a:t> in </a:t>
            </a:r>
            <a:r>
              <a:rPr lang="de-AT" baseline="0" dirty="0" err="1" smtClean="0"/>
              <a:t>order</a:t>
            </a:r>
            <a:r>
              <a:rPr lang="de-AT" baseline="0" dirty="0" smtClean="0"/>
              <a:t> </a:t>
            </a:r>
            <a:r>
              <a:rPr lang="de-AT" baseline="0" dirty="0" err="1" smtClean="0"/>
              <a:t>to</a:t>
            </a:r>
            <a:r>
              <a:rPr lang="de-AT" baseline="0" dirty="0" smtClean="0"/>
              <a:t> </a:t>
            </a:r>
            <a:r>
              <a:rPr lang="de-AT" baseline="0" dirty="0" err="1" smtClean="0"/>
              <a:t>be</a:t>
            </a:r>
            <a:r>
              <a:rPr lang="de-AT" baseline="0" dirty="0" smtClean="0"/>
              <a:t> </a:t>
            </a:r>
            <a:r>
              <a:rPr lang="de-AT" baseline="0" dirty="0" err="1" smtClean="0"/>
              <a:t>able</a:t>
            </a:r>
            <a:r>
              <a:rPr lang="de-AT" baseline="0" dirty="0" smtClean="0"/>
              <a:t> </a:t>
            </a:r>
            <a:r>
              <a:rPr lang="de-AT" baseline="0" dirty="0" err="1" smtClean="0"/>
              <a:t>to</a:t>
            </a:r>
            <a:r>
              <a:rPr lang="de-AT" baseline="0" dirty="0" smtClean="0"/>
              <a:t> bring </a:t>
            </a:r>
            <a:r>
              <a:rPr lang="de-AT" baseline="0" dirty="0" err="1" smtClean="0"/>
              <a:t>the</a:t>
            </a:r>
            <a:r>
              <a:rPr lang="de-AT" baseline="0" dirty="0" smtClean="0"/>
              <a:t> </a:t>
            </a:r>
            <a:r>
              <a:rPr lang="de-AT" baseline="0" dirty="0" err="1" smtClean="0"/>
              <a:t>adaptation</a:t>
            </a:r>
            <a:r>
              <a:rPr lang="de-AT" baseline="0" dirty="0" smtClean="0"/>
              <a:t> </a:t>
            </a:r>
            <a:r>
              <a:rPr lang="de-AT" baseline="0" dirty="0" err="1" smtClean="0"/>
              <a:t>message</a:t>
            </a:r>
            <a:r>
              <a:rPr lang="de-AT" baseline="0" dirty="0" smtClean="0"/>
              <a:t> </a:t>
            </a:r>
            <a:r>
              <a:rPr lang="de-AT" baseline="0" dirty="0" err="1" smtClean="0"/>
              <a:t>to</a:t>
            </a:r>
            <a:r>
              <a:rPr lang="de-AT" baseline="0" dirty="0" smtClean="0"/>
              <a:t> </a:t>
            </a:r>
            <a:r>
              <a:rPr lang="de-AT" baseline="0" dirty="0" err="1" smtClean="0"/>
              <a:t>the</a:t>
            </a:r>
            <a:r>
              <a:rPr lang="de-AT" baseline="0" dirty="0" smtClean="0"/>
              <a:t> </a:t>
            </a:r>
            <a:r>
              <a:rPr lang="de-AT" baseline="0" dirty="0" err="1" smtClean="0"/>
              <a:t>local</a:t>
            </a:r>
            <a:r>
              <a:rPr lang="de-AT" baseline="0" dirty="0" smtClean="0"/>
              <a:t> </a:t>
            </a:r>
            <a:r>
              <a:rPr lang="de-AT" baseline="0" dirty="0" err="1" smtClean="0"/>
              <a:t>level</a:t>
            </a:r>
            <a:r>
              <a:rPr lang="de-AT" baseline="0" dirty="0" smtClean="0"/>
              <a:t>. </a:t>
            </a:r>
          </a:p>
          <a:p>
            <a:endParaRPr lang="de-AT" baseline="0" dirty="0" smtClean="0"/>
          </a:p>
          <a:p>
            <a:r>
              <a:rPr lang="de-AT" baseline="0" dirty="0" err="1" smtClean="0"/>
              <a:t>We</a:t>
            </a:r>
            <a:r>
              <a:rPr lang="de-AT" baseline="0" dirty="0" smtClean="0"/>
              <a:t> </a:t>
            </a:r>
            <a:r>
              <a:rPr lang="de-AT" baseline="0" dirty="0" err="1" smtClean="0"/>
              <a:t>are</a:t>
            </a:r>
            <a:r>
              <a:rPr lang="de-AT" baseline="0" dirty="0" smtClean="0"/>
              <a:t> </a:t>
            </a:r>
            <a:r>
              <a:rPr lang="de-AT" baseline="0" dirty="0" err="1" smtClean="0"/>
              <a:t>currently</a:t>
            </a:r>
            <a:r>
              <a:rPr lang="de-AT" baseline="0" dirty="0" smtClean="0"/>
              <a:t> </a:t>
            </a:r>
            <a:r>
              <a:rPr lang="de-AT" baseline="0" dirty="0" err="1" smtClean="0"/>
              <a:t>working</a:t>
            </a:r>
            <a:r>
              <a:rPr lang="de-AT" baseline="0" dirty="0" smtClean="0"/>
              <a:t> on a </a:t>
            </a:r>
            <a:r>
              <a:rPr lang="de-AT" baseline="0" dirty="0" err="1" smtClean="0"/>
              <a:t>training</a:t>
            </a:r>
            <a:r>
              <a:rPr lang="de-AT" baseline="0" dirty="0" smtClean="0"/>
              <a:t> </a:t>
            </a:r>
            <a:r>
              <a:rPr lang="de-AT" baseline="0" dirty="0" err="1" smtClean="0"/>
              <a:t>guide</a:t>
            </a:r>
            <a:r>
              <a:rPr lang="de-AT" baseline="0" dirty="0" smtClean="0"/>
              <a:t> </a:t>
            </a:r>
            <a:r>
              <a:rPr lang="de-AT" baseline="0" dirty="0" err="1" smtClean="0"/>
              <a:t>book</a:t>
            </a:r>
            <a:r>
              <a:rPr lang="de-AT" baseline="0" dirty="0" smtClean="0"/>
              <a:t> </a:t>
            </a:r>
            <a:r>
              <a:rPr lang="de-AT" baseline="0" dirty="0" err="1" smtClean="0"/>
              <a:t>for</a:t>
            </a:r>
            <a:r>
              <a:rPr lang="de-AT" baseline="0" dirty="0" smtClean="0"/>
              <a:t> </a:t>
            </a:r>
            <a:r>
              <a:rPr lang="de-AT" baseline="0" dirty="0" err="1" smtClean="0"/>
              <a:t>multipliers</a:t>
            </a:r>
            <a:r>
              <a:rPr lang="de-AT" baseline="0" dirty="0" smtClean="0"/>
              <a:t> </a:t>
            </a:r>
            <a:r>
              <a:rPr lang="de-AT" baseline="0" dirty="0" err="1" smtClean="0"/>
              <a:t>and</a:t>
            </a:r>
            <a:r>
              <a:rPr lang="de-AT" baseline="0" dirty="0" smtClean="0"/>
              <a:t> also on a online </a:t>
            </a:r>
            <a:r>
              <a:rPr lang="de-AT" baseline="0" dirty="0" err="1" smtClean="0"/>
              <a:t>tool</a:t>
            </a:r>
            <a:r>
              <a:rPr lang="de-AT" baseline="0" dirty="0" smtClean="0"/>
              <a:t> </a:t>
            </a:r>
            <a:r>
              <a:rPr lang="de-AT" baseline="0" dirty="0" err="1" smtClean="0"/>
              <a:t>they</a:t>
            </a:r>
            <a:r>
              <a:rPr lang="de-AT" baseline="0" dirty="0" smtClean="0"/>
              <a:t> </a:t>
            </a:r>
            <a:r>
              <a:rPr lang="de-AT" baseline="0" dirty="0" err="1" smtClean="0"/>
              <a:t>can</a:t>
            </a:r>
            <a:r>
              <a:rPr lang="de-AT" baseline="0" dirty="0" smtClean="0"/>
              <a:t> </a:t>
            </a:r>
            <a:r>
              <a:rPr lang="de-AT" baseline="0" dirty="0" err="1" smtClean="0"/>
              <a:t>use</a:t>
            </a:r>
            <a:r>
              <a:rPr lang="de-AT" baseline="0" dirty="0" smtClean="0"/>
              <a:t> </a:t>
            </a:r>
            <a:r>
              <a:rPr lang="de-AT" baseline="0" dirty="0" err="1" smtClean="0"/>
              <a:t>when</a:t>
            </a:r>
            <a:r>
              <a:rPr lang="de-AT" baseline="0" dirty="0" smtClean="0"/>
              <a:t> </a:t>
            </a:r>
            <a:r>
              <a:rPr lang="de-AT" baseline="0" dirty="0" err="1" smtClean="0"/>
              <a:t>advicing</a:t>
            </a:r>
            <a:r>
              <a:rPr lang="de-AT" baseline="0" dirty="0" smtClean="0"/>
              <a:t> municipalities. Work in </a:t>
            </a:r>
            <a:r>
              <a:rPr lang="de-AT" baseline="0" dirty="0" err="1" smtClean="0"/>
              <a:t>progress</a:t>
            </a:r>
            <a:r>
              <a:rPr lang="de-AT" baseline="0" dirty="0" smtClean="0"/>
              <a:t> – but will </a:t>
            </a:r>
            <a:r>
              <a:rPr lang="de-AT" baseline="0" dirty="0" err="1" smtClean="0"/>
              <a:t>be</a:t>
            </a:r>
            <a:r>
              <a:rPr lang="de-AT" baseline="0" dirty="0" smtClean="0"/>
              <a:t> </a:t>
            </a:r>
            <a:r>
              <a:rPr lang="de-AT" baseline="0" dirty="0" err="1" smtClean="0"/>
              <a:t>published</a:t>
            </a:r>
            <a:r>
              <a:rPr lang="de-AT" baseline="0" dirty="0" smtClean="0"/>
              <a:t> </a:t>
            </a:r>
            <a:r>
              <a:rPr lang="de-AT" baseline="0" dirty="0" err="1" smtClean="0"/>
              <a:t>only</a:t>
            </a:r>
            <a:r>
              <a:rPr lang="de-AT" baseline="0" dirty="0" smtClean="0"/>
              <a:t> in German… </a:t>
            </a:r>
            <a:endParaRPr lang="de-AT"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44</a:t>
            </a:fld>
            <a:endParaRPr lang="de-AT"/>
          </a:p>
        </p:txBody>
      </p:sp>
    </p:spTree>
    <p:extLst>
      <p:ext uri="{BB962C8B-B14F-4D97-AF65-F5344CB8AC3E}">
        <p14:creationId xmlns:p14="http://schemas.microsoft.com/office/powerpoint/2010/main" val="6487165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576000" lvl="3" indent="-324000">
              <a:spcBef>
                <a:spcPts val="0"/>
              </a:spcBef>
              <a:spcAft>
                <a:spcPts val="600"/>
              </a:spcAft>
            </a:pPr>
            <a:endParaRPr lang="en-US" sz="2000" i="1" dirty="0" smtClean="0">
              <a:latin typeface="Arial Narrow" panose="020B0606020202030204" pitchFamily="34" charset="0"/>
            </a:endParaRPr>
          </a:p>
        </p:txBody>
      </p:sp>
      <p:sp>
        <p:nvSpPr>
          <p:cNvPr id="4" name="Foliennummernplatzhalter 3"/>
          <p:cNvSpPr>
            <a:spLocks noGrp="1"/>
          </p:cNvSpPr>
          <p:nvPr>
            <p:ph type="sldNum" sz="quarter" idx="10"/>
          </p:nvPr>
        </p:nvSpPr>
        <p:spPr/>
        <p:txBody>
          <a:bodyPr/>
          <a:lstStyle/>
          <a:p>
            <a:fld id="{4D781777-5DAA-4199-B7B3-71FD91CB0F34}" type="slidenum">
              <a:rPr lang="de-AT" smtClean="0"/>
              <a:pPr/>
              <a:t>45</a:t>
            </a:fld>
            <a:endParaRPr lang="de-AT"/>
          </a:p>
        </p:txBody>
      </p:sp>
    </p:spTree>
    <p:extLst>
      <p:ext uri="{BB962C8B-B14F-4D97-AF65-F5344CB8AC3E}">
        <p14:creationId xmlns:p14="http://schemas.microsoft.com/office/powerpoint/2010/main" val="875185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Last </a:t>
            </a:r>
            <a:r>
              <a:rPr lang="de-AT" dirty="0" err="1" smtClean="0"/>
              <a:t>part</a:t>
            </a:r>
            <a:r>
              <a:rPr lang="de-AT" dirty="0" smtClean="0"/>
              <a:t> </a:t>
            </a:r>
            <a:r>
              <a:rPr lang="de-AT" dirty="0" err="1" smtClean="0"/>
              <a:t>of</a:t>
            </a:r>
            <a:r>
              <a:rPr lang="de-AT" dirty="0" smtClean="0"/>
              <a:t> </a:t>
            </a:r>
            <a:r>
              <a:rPr lang="de-AT" dirty="0" err="1" smtClean="0"/>
              <a:t>my</a:t>
            </a:r>
            <a:r>
              <a:rPr lang="de-AT" dirty="0" smtClean="0"/>
              <a:t> </a:t>
            </a:r>
            <a:r>
              <a:rPr lang="de-AT" dirty="0" err="1" smtClean="0"/>
              <a:t>presentation</a:t>
            </a:r>
            <a:r>
              <a:rPr lang="de-AT" baseline="0" dirty="0" smtClean="0"/>
              <a:t> </a:t>
            </a:r>
            <a:r>
              <a:rPr lang="de-AT" baseline="0" dirty="0" err="1" smtClean="0"/>
              <a:t>is</a:t>
            </a:r>
            <a:r>
              <a:rPr lang="de-AT" baseline="0" dirty="0" smtClean="0"/>
              <a:t> also </a:t>
            </a:r>
            <a:r>
              <a:rPr lang="de-AT" baseline="0" dirty="0" err="1" smtClean="0"/>
              <a:t>usually</a:t>
            </a:r>
            <a:r>
              <a:rPr lang="de-AT" baseline="0" dirty="0" smtClean="0"/>
              <a:t> </a:t>
            </a:r>
            <a:r>
              <a:rPr lang="de-AT" baseline="0" dirty="0" err="1" smtClean="0"/>
              <a:t>the</a:t>
            </a:r>
            <a:r>
              <a:rPr lang="de-AT" baseline="0" dirty="0" smtClean="0"/>
              <a:t> last </a:t>
            </a:r>
            <a:r>
              <a:rPr lang="de-AT" baseline="0" dirty="0" err="1" smtClean="0"/>
              <a:t>stage</a:t>
            </a:r>
            <a:r>
              <a:rPr lang="de-AT" baseline="0" dirty="0" smtClean="0"/>
              <a:t> </a:t>
            </a:r>
            <a:r>
              <a:rPr lang="de-AT" baseline="0" dirty="0" err="1" smtClean="0"/>
              <a:t>of</a:t>
            </a:r>
            <a:r>
              <a:rPr lang="de-AT" baseline="0" dirty="0" smtClean="0"/>
              <a:t> </a:t>
            </a:r>
            <a:r>
              <a:rPr lang="de-AT" baseline="0" dirty="0" err="1" smtClean="0"/>
              <a:t>the</a:t>
            </a:r>
            <a:r>
              <a:rPr lang="de-AT" baseline="0" dirty="0" smtClean="0"/>
              <a:t> </a:t>
            </a:r>
            <a:r>
              <a:rPr lang="de-AT" baseline="0" dirty="0" err="1" smtClean="0"/>
              <a:t>policy</a:t>
            </a:r>
            <a:r>
              <a:rPr lang="de-AT" baseline="0" dirty="0" smtClean="0"/>
              <a:t> </a:t>
            </a:r>
            <a:r>
              <a:rPr lang="de-AT" baseline="0" dirty="0" err="1" smtClean="0"/>
              <a:t>process</a:t>
            </a:r>
            <a:r>
              <a:rPr lang="de-AT" baseline="0" dirty="0" smtClean="0"/>
              <a:t>: Monitoring, </a:t>
            </a:r>
            <a:r>
              <a:rPr lang="de-AT" baseline="0" dirty="0" err="1" smtClean="0"/>
              <a:t>evaluation</a:t>
            </a:r>
            <a:r>
              <a:rPr lang="de-AT" baseline="0" dirty="0" smtClean="0"/>
              <a:t> </a:t>
            </a:r>
            <a:r>
              <a:rPr lang="de-AT" baseline="0" dirty="0" err="1" smtClean="0"/>
              <a:t>and</a:t>
            </a:r>
            <a:r>
              <a:rPr lang="de-AT" baseline="0" dirty="0" smtClean="0"/>
              <a:t> </a:t>
            </a:r>
            <a:r>
              <a:rPr lang="de-AT" baseline="0" dirty="0" err="1" smtClean="0"/>
              <a:t>reporting</a:t>
            </a:r>
            <a:r>
              <a:rPr lang="de-AT" baseline="0" dirty="0" smtClean="0"/>
              <a:t>. Evaluation </a:t>
            </a:r>
            <a:r>
              <a:rPr lang="de-AT" baseline="0" dirty="0" err="1" smtClean="0"/>
              <a:t>is</a:t>
            </a:r>
            <a:r>
              <a:rPr lang="de-AT" baseline="0" dirty="0" smtClean="0"/>
              <a:t> </a:t>
            </a:r>
            <a:r>
              <a:rPr lang="de-AT" baseline="0" dirty="0" err="1" smtClean="0"/>
              <a:t>nevertheless</a:t>
            </a:r>
            <a:r>
              <a:rPr lang="de-AT" baseline="0" dirty="0" smtClean="0"/>
              <a:t> an </a:t>
            </a:r>
            <a:r>
              <a:rPr lang="de-AT" baseline="0" dirty="0" err="1" smtClean="0"/>
              <a:t>issue</a:t>
            </a:r>
            <a:r>
              <a:rPr lang="de-AT" baseline="0" dirty="0" smtClean="0"/>
              <a:t> </a:t>
            </a:r>
            <a:r>
              <a:rPr lang="de-AT" baseline="0" dirty="0" err="1" smtClean="0"/>
              <a:t>we</a:t>
            </a:r>
            <a:r>
              <a:rPr lang="de-AT" baseline="0" dirty="0" smtClean="0"/>
              <a:t> </a:t>
            </a:r>
            <a:r>
              <a:rPr lang="de-AT" baseline="0" dirty="0" err="1" smtClean="0"/>
              <a:t>have</a:t>
            </a:r>
            <a:r>
              <a:rPr lang="de-AT" baseline="0" dirty="0" smtClean="0"/>
              <a:t> not </a:t>
            </a:r>
            <a:r>
              <a:rPr lang="de-AT" baseline="0" dirty="0" err="1" smtClean="0"/>
              <a:t>started</a:t>
            </a:r>
            <a:r>
              <a:rPr lang="de-AT" baseline="0" dirty="0" smtClean="0"/>
              <a:t> </a:t>
            </a:r>
            <a:r>
              <a:rPr lang="de-AT" baseline="0" dirty="0" err="1" smtClean="0"/>
              <a:t>to</a:t>
            </a:r>
            <a:r>
              <a:rPr lang="de-AT" baseline="0" dirty="0" smtClean="0"/>
              <a:t> </a:t>
            </a:r>
            <a:r>
              <a:rPr lang="de-AT" baseline="0" dirty="0" err="1" smtClean="0"/>
              <a:t>address</a:t>
            </a:r>
            <a:r>
              <a:rPr lang="de-AT" baseline="0" dirty="0" smtClean="0"/>
              <a:t> </a:t>
            </a:r>
            <a:r>
              <a:rPr lang="de-AT" baseline="0" dirty="0" err="1" smtClean="0"/>
              <a:t>by</a:t>
            </a:r>
            <a:r>
              <a:rPr lang="de-AT" baseline="0" dirty="0" smtClean="0"/>
              <a:t> </a:t>
            </a:r>
            <a:r>
              <a:rPr lang="de-AT" baseline="0" dirty="0" err="1" smtClean="0"/>
              <a:t>now</a:t>
            </a:r>
            <a:r>
              <a:rPr lang="de-AT" baseline="0" dirty="0" smtClean="0"/>
              <a:t>. </a:t>
            </a:r>
            <a:endParaRPr lang="de-AT"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46</a:t>
            </a:fld>
            <a:endParaRPr lang="de-AT"/>
          </a:p>
        </p:txBody>
      </p:sp>
    </p:spTree>
    <p:extLst>
      <p:ext uri="{BB962C8B-B14F-4D97-AF65-F5344CB8AC3E}">
        <p14:creationId xmlns:p14="http://schemas.microsoft.com/office/powerpoint/2010/main" val="3659702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Adaptation</a:t>
            </a:r>
            <a:r>
              <a:rPr lang="de-AT" baseline="0" dirty="0" smtClean="0"/>
              <a:t> </a:t>
            </a:r>
            <a:r>
              <a:rPr lang="de-AT" baseline="0" dirty="0" err="1" smtClean="0"/>
              <a:t>got</a:t>
            </a:r>
            <a:r>
              <a:rPr lang="de-AT" baseline="0" dirty="0" smtClean="0"/>
              <a:t> </a:t>
            </a:r>
            <a:r>
              <a:rPr lang="de-AT" baseline="0" dirty="0" err="1" smtClean="0"/>
              <a:t>more</a:t>
            </a:r>
            <a:r>
              <a:rPr lang="de-AT" baseline="0" dirty="0" smtClean="0"/>
              <a:t> </a:t>
            </a:r>
            <a:r>
              <a:rPr lang="de-AT" baseline="0" dirty="0" err="1" smtClean="0"/>
              <a:t>and</a:t>
            </a:r>
            <a:r>
              <a:rPr lang="de-AT" baseline="0" dirty="0" smtClean="0"/>
              <a:t> </a:t>
            </a:r>
            <a:r>
              <a:rPr lang="de-AT" baseline="0" dirty="0" err="1" smtClean="0"/>
              <a:t>more</a:t>
            </a:r>
            <a:r>
              <a:rPr lang="de-AT" baseline="0" dirty="0" smtClean="0"/>
              <a:t> </a:t>
            </a:r>
            <a:r>
              <a:rPr lang="de-AT" baseline="0" dirty="0" err="1" smtClean="0"/>
              <a:t>into</a:t>
            </a:r>
            <a:r>
              <a:rPr lang="de-AT" baseline="0" dirty="0" smtClean="0"/>
              <a:t> </a:t>
            </a:r>
            <a:r>
              <a:rPr lang="de-AT" baseline="0" dirty="0" err="1" smtClean="0"/>
              <a:t>the</a:t>
            </a:r>
            <a:r>
              <a:rPr lang="de-AT" baseline="0" dirty="0" smtClean="0"/>
              <a:t> </a:t>
            </a:r>
            <a:r>
              <a:rPr lang="de-AT" baseline="0" dirty="0" err="1" smtClean="0"/>
              <a:t>focus</a:t>
            </a:r>
            <a:r>
              <a:rPr lang="de-AT" baseline="0" dirty="0" smtClean="0"/>
              <a:t> </a:t>
            </a:r>
            <a:r>
              <a:rPr lang="de-AT" baseline="0" dirty="0" err="1" smtClean="0"/>
              <a:t>of</a:t>
            </a:r>
            <a:r>
              <a:rPr lang="de-AT" baseline="0" dirty="0" smtClean="0"/>
              <a:t> </a:t>
            </a:r>
            <a:r>
              <a:rPr lang="de-AT" baseline="0" dirty="0" err="1" smtClean="0"/>
              <a:t>policy</a:t>
            </a:r>
            <a:r>
              <a:rPr lang="de-AT" baseline="0" dirty="0" smtClean="0"/>
              <a:t> </a:t>
            </a:r>
            <a:r>
              <a:rPr lang="de-AT" baseline="0" dirty="0" err="1" smtClean="0"/>
              <a:t>makers</a:t>
            </a:r>
            <a:r>
              <a:rPr lang="de-AT" baseline="0" dirty="0" smtClean="0"/>
              <a:t> on national </a:t>
            </a:r>
            <a:r>
              <a:rPr lang="de-AT" baseline="0" dirty="0" err="1" smtClean="0"/>
              <a:t>level</a:t>
            </a:r>
            <a:r>
              <a:rPr lang="de-AT" baseline="0" dirty="0" smtClean="0"/>
              <a:t> due </a:t>
            </a:r>
            <a:r>
              <a:rPr lang="de-AT" baseline="0" dirty="0" err="1" smtClean="0"/>
              <a:t>to</a:t>
            </a:r>
            <a:r>
              <a:rPr lang="de-AT" baseline="0" dirty="0" smtClean="0"/>
              <a:t> </a:t>
            </a:r>
            <a:r>
              <a:rPr lang="de-AT" baseline="0" dirty="0" err="1" smtClean="0"/>
              <a:t>damage</a:t>
            </a:r>
            <a:r>
              <a:rPr lang="de-AT" baseline="0" dirty="0" smtClean="0"/>
              <a:t> </a:t>
            </a:r>
            <a:r>
              <a:rPr lang="de-AT" baseline="0" dirty="0" err="1" smtClean="0"/>
              <a:t>costs</a:t>
            </a:r>
            <a:r>
              <a:rPr lang="de-AT" baseline="0" dirty="0" smtClean="0"/>
              <a:t>. </a:t>
            </a:r>
            <a:endParaRPr lang="de-AT"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4</a:t>
            </a:fld>
            <a:endParaRPr lang="de-AT"/>
          </a:p>
        </p:txBody>
      </p:sp>
    </p:spTree>
    <p:extLst>
      <p:ext uri="{BB962C8B-B14F-4D97-AF65-F5344CB8AC3E}">
        <p14:creationId xmlns:p14="http://schemas.microsoft.com/office/powerpoint/2010/main" val="11801779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576000" lvl="3" indent="-324000">
              <a:spcBef>
                <a:spcPts val="0"/>
              </a:spcBef>
              <a:spcAft>
                <a:spcPts val="600"/>
              </a:spcAft>
            </a:pPr>
            <a:endParaRPr lang="en-US" sz="2000" i="1" dirty="0" smtClean="0">
              <a:latin typeface="Arial Narrow" panose="020B0606020202030204" pitchFamily="34" charset="0"/>
            </a:endParaRPr>
          </a:p>
        </p:txBody>
      </p:sp>
      <p:sp>
        <p:nvSpPr>
          <p:cNvPr id="4" name="Foliennummernplatzhalter 3"/>
          <p:cNvSpPr>
            <a:spLocks noGrp="1"/>
          </p:cNvSpPr>
          <p:nvPr>
            <p:ph type="sldNum" sz="quarter" idx="10"/>
          </p:nvPr>
        </p:nvSpPr>
        <p:spPr/>
        <p:txBody>
          <a:bodyPr/>
          <a:lstStyle/>
          <a:p>
            <a:fld id="{4D781777-5DAA-4199-B7B3-71FD91CB0F34}" type="slidenum">
              <a:rPr lang="de-AT" smtClean="0"/>
              <a:pPr/>
              <a:t>54</a:t>
            </a:fld>
            <a:endParaRPr lang="de-AT"/>
          </a:p>
        </p:txBody>
      </p:sp>
    </p:spTree>
    <p:extLst>
      <p:ext uri="{BB962C8B-B14F-4D97-AF65-F5344CB8AC3E}">
        <p14:creationId xmlns:p14="http://schemas.microsoft.com/office/powerpoint/2010/main" val="875185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55</a:t>
            </a:fld>
            <a:endParaRPr lang="de-AT"/>
          </a:p>
        </p:txBody>
      </p:sp>
    </p:spTree>
    <p:extLst>
      <p:ext uri="{BB962C8B-B14F-4D97-AF65-F5344CB8AC3E}">
        <p14:creationId xmlns:p14="http://schemas.microsoft.com/office/powerpoint/2010/main" val="3440535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IE" noProof="0" dirty="0" smtClean="0"/>
              <a:t>Second reason was the need to address adaptation caused</a:t>
            </a:r>
            <a:r>
              <a:rPr lang="en-IE" baseline="0" noProof="0" dirty="0" smtClean="0"/>
              <a:t> by international and European requirements. </a:t>
            </a:r>
          </a:p>
          <a:p>
            <a:endParaRPr lang="en-IE" baseline="0" noProof="0" dirty="0" smtClean="0"/>
          </a:p>
          <a:p>
            <a:r>
              <a:rPr lang="de-AT" dirty="0" smtClean="0">
                <a:sym typeface="Wingdings" panose="05000000000000000000" pitchFamily="2" charset="2"/>
              </a:rPr>
              <a:t> Slide</a:t>
            </a:r>
            <a:r>
              <a:rPr lang="de-AT" baseline="0" dirty="0" smtClean="0">
                <a:sym typeface="Wingdings" panose="05000000000000000000" pitchFamily="2" charset="2"/>
              </a:rPr>
              <a:t> </a:t>
            </a:r>
            <a:endParaRPr lang="de-AT"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5</a:t>
            </a:fld>
            <a:endParaRPr lang="de-AT"/>
          </a:p>
        </p:txBody>
      </p:sp>
    </p:spTree>
    <p:extLst>
      <p:ext uri="{BB962C8B-B14F-4D97-AF65-F5344CB8AC3E}">
        <p14:creationId xmlns:p14="http://schemas.microsoft.com/office/powerpoint/2010/main" val="3379744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As </a:t>
            </a:r>
            <a:r>
              <a:rPr lang="de-AT" dirty="0" err="1" smtClean="0"/>
              <a:t>important</a:t>
            </a:r>
            <a:r>
              <a:rPr lang="de-AT" dirty="0" smtClean="0"/>
              <a:t> </a:t>
            </a:r>
            <a:r>
              <a:rPr lang="de-AT" dirty="0" err="1" smtClean="0"/>
              <a:t>as</a:t>
            </a:r>
            <a:r>
              <a:rPr lang="de-AT" dirty="0" smtClean="0"/>
              <a:t> international </a:t>
            </a:r>
            <a:r>
              <a:rPr lang="de-AT" dirty="0" err="1" smtClean="0"/>
              <a:t>requirements</a:t>
            </a:r>
            <a:r>
              <a:rPr lang="de-AT" dirty="0" smtClean="0"/>
              <a:t> </a:t>
            </a:r>
            <a:r>
              <a:rPr lang="de-AT" dirty="0" err="1" smtClean="0"/>
              <a:t>were</a:t>
            </a:r>
            <a:r>
              <a:rPr lang="de-AT" dirty="0" smtClean="0"/>
              <a:t> </a:t>
            </a:r>
            <a:r>
              <a:rPr lang="de-AT" dirty="0" err="1" smtClean="0"/>
              <a:t>the</a:t>
            </a:r>
            <a:r>
              <a:rPr lang="de-AT" dirty="0" smtClean="0"/>
              <a:t> </a:t>
            </a:r>
            <a:r>
              <a:rPr lang="de-AT" dirty="0" err="1" smtClean="0"/>
              <a:t>onces</a:t>
            </a:r>
            <a:r>
              <a:rPr lang="de-AT" dirty="0" smtClean="0"/>
              <a:t> </a:t>
            </a:r>
            <a:r>
              <a:rPr lang="de-AT" dirty="0" err="1" smtClean="0"/>
              <a:t>from</a:t>
            </a:r>
            <a:r>
              <a:rPr lang="de-AT" dirty="0" smtClean="0"/>
              <a:t> </a:t>
            </a:r>
            <a:r>
              <a:rPr lang="de-AT" dirty="0" err="1" smtClean="0"/>
              <a:t>the</a:t>
            </a:r>
            <a:r>
              <a:rPr lang="de-AT" dirty="0" smtClean="0"/>
              <a:t> EC. </a:t>
            </a:r>
          </a:p>
          <a:p>
            <a:endParaRPr lang="de-AT" dirty="0" smtClean="0"/>
          </a:p>
          <a:p>
            <a:r>
              <a:rPr lang="de-AT" dirty="0" smtClean="0">
                <a:sym typeface="Wingdings" panose="05000000000000000000" pitchFamily="2" charset="2"/>
              </a:rPr>
              <a:t> Slide</a:t>
            </a:r>
            <a:endParaRPr lang="de-AT"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6</a:t>
            </a:fld>
            <a:endParaRPr lang="de-AT"/>
          </a:p>
        </p:txBody>
      </p:sp>
    </p:spTree>
    <p:extLst>
      <p:ext uri="{BB962C8B-B14F-4D97-AF65-F5344CB8AC3E}">
        <p14:creationId xmlns:p14="http://schemas.microsoft.com/office/powerpoint/2010/main" val="1014063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r>
              <a:rPr lang="en-IE" noProof="0" dirty="0" smtClean="0"/>
              <a:t>Climate-ADAPT</a:t>
            </a:r>
            <a:r>
              <a:rPr lang="en-IE" baseline="0" noProof="0" dirty="0" smtClean="0"/>
              <a:t> summarises all CC-impact, vulnerability and adaptation relevant information across Europe. It was developed within the implementation of the EU White paper and builds one important part for implementing the EU Adaptation Strategy. Currently, it is hosted by the EEA with support by the Topic </a:t>
            </a:r>
            <a:r>
              <a:rPr lang="en-IE" baseline="0" noProof="0" dirty="0" err="1" smtClean="0"/>
              <a:t>Center</a:t>
            </a:r>
            <a:r>
              <a:rPr lang="en-IE" baseline="0" noProof="0" dirty="0" smtClean="0"/>
              <a:t>.</a:t>
            </a:r>
          </a:p>
          <a:p>
            <a:endParaRPr lang="en-IE" baseline="0" noProof="0" dirty="0" smtClean="0"/>
          </a:p>
          <a:p>
            <a:r>
              <a:rPr lang="en-IE" baseline="0" noProof="0" dirty="0" smtClean="0"/>
              <a:t>On Climate-ADAPT you will find a huge data base on information, clustered according to sectors, but also regions and topics. In addition, a Adaptation Support Tool can be found on the website which helps you through the adaptation process. These information are in line with the DG CLIMA guidance on developing adaptation policies. </a:t>
            </a:r>
          </a:p>
          <a:p>
            <a:endParaRPr lang="en-IE" baseline="0" noProof="0" dirty="0" smtClean="0"/>
          </a:p>
          <a:p>
            <a:r>
              <a:rPr lang="en-IE" baseline="0" noProof="0" dirty="0" smtClean="0"/>
              <a:t>Another piece of information might be of interest for you: the Country pages on Climate – ADAPT. This page provides you an overview on adaptation activities in all EEA member countries – including Croatia. It shows you if countries have a NAS/NAP and provides you relevant links and information. In addition, it summarises main aspects in written format, such as policy process, content of strategies, available risk assessment, </a:t>
            </a:r>
            <a:r>
              <a:rPr lang="en-IE" baseline="0" noProof="0" dirty="0" err="1" smtClean="0"/>
              <a:t>infos</a:t>
            </a:r>
            <a:r>
              <a:rPr lang="en-IE" baseline="0" noProof="0" dirty="0" smtClean="0"/>
              <a:t> on MRE etc. I mention this as it might be of special relevance for you: currently, DG CLIMA via the EEA has send out a request to the countries to update this information on Climate-ADAPT as this will be taken as basis for the country fiches. Why do I mention that? The Country fiches are quit important: they will build the basis to evaluate the adaptation performance in countries. This will help DG CLIMA to gain an European wide overview on the activities and progress in countries. If DG CLIMA considers the progress as insufficient, a legal requirement is possible. </a:t>
            </a:r>
          </a:p>
          <a:p>
            <a:endParaRPr lang="en-IE" baseline="0" noProof="0" dirty="0" smtClean="0"/>
          </a:p>
          <a:p>
            <a:r>
              <a:rPr lang="en-IE" baseline="0" noProof="0" dirty="0" smtClean="0"/>
              <a:t>In case of Croatia, no information is integrated yet. </a:t>
            </a:r>
            <a:endParaRPr lang="en-IE" noProof="0"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7</a:t>
            </a:fld>
            <a:endParaRPr lang="de-AT"/>
          </a:p>
        </p:txBody>
      </p:sp>
    </p:spTree>
    <p:extLst>
      <p:ext uri="{BB962C8B-B14F-4D97-AF65-F5344CB8AC3E}">
        <p14:creationId xmlns:p14="http://schemas.microsoft.com/office/powerpoint/2010/main" val="2770535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spcBef>
                <a:spcPts val="0"/>
              </a:spcBef>
              <a:spcAft>
                <a:spcPts val="1200"/>
              </a:spcAft>
            </a:pPr>
            <a:r>
              <a:rPr lang="en-US" sz="1200" b="1" dirty="0" smtClean="0"/>
              <a:t>Start: </a:t>
            </a:r>
            <a:r>
              <a:rPr lang="en-US" sz="1200" dirty="0" smtClean="0"/>
              <a:t>2007 (initial impulses by the Kyoto Forum, preparatory work)</a:t>
            </a:r>
          </a:p>
          <a:p>
            <a:pPr>
              <a:spcBef>
                <a:spcPts val="0"/>
              </a:spcBef>
              <a:spcAft>
                <a:spcPts val="1200"/>
              </a:spcAft>
            </a:pPr>
            <a:r>
              <a:rPr lang="en-US" sz="1200" b="1" dirty="0" smtClean="0"/>
              <a:t>Political mandate: </a:t>
            </a:r>
            <a:r>
              <a:rPr lang="en-US" sz="1200" dirty="0" smtClean="0"/>
              <a:t>goal in the federal government program 2008-2013 (incl. involvement of stakeholders &amp; the public) and 2013-2018 (for implementation &amp; evaluation)</a:t>
            </a:r>
          </a:p>
          <a:p>
            <a:pPr>
              <a:spcBef>
                <a:spcPts val="0"/>
              </a:spcBef>
              <a:spcAft>
                <a:spcPts val="1200"/>
              </a:spcAft>
            </a:pPr>
            <a:endParaRPr lang="en-US" sz="1200" dirty="0" smtClean="0"/>
          </a:p>
          <a:p>
            <a:pPr>
              <a:spcBef>
                <a:spcPts val="0"/>
              </a:spcBef>
              <a:spcAft>
                <a:spcPts val="1000"/>
              </a:spcAft>
            </a:pPr>
            <a:r>
              <a:rPr lang="en-US" dirty="0" smtClean="0"/>
              <a:t>Step-wise, iterative and (predominantly) sector-based approach</a:t>
            </a:r>
          </a:p>
          <a:p>
            <a:pPr>
              <a:spcBef>
                <a:spcPts val="0"/>
              </a:spcBef>
              <a:spcAft>
                <a:spcPts val="1000"/>
              </a:spcAft>
            </a:pPr>
            <a:r>
              <a:rPr lang="en-US" b="1" dirty="0" smtClean="0"/>
              <a:t>NAS</a:t>
            </a:r>
            <a:r>
              <a:rPr lang="en-US" dirty="0" smtClean="0"/>
              <a:t> and </a:t>
            </a:r>
            <a:r>
              <a:rPr lang="en-US" b="1" dirty="0" smtClean="0"/>
              <a:t>NAP</a:t>
            </a:r>
            <a:r>
              <a:rPr lang="en-US" dirty="0" smtClean="0"/>
              <a:t> jointly developed</a:t>
            </a:r>
          </a:p>
          <a:p>
            <a:pPr>
              <a:spcBef>
                <a:spcPts val="0"/>
              </a:spcBef>
              <a:spcAft>
                <a:spcPts val="1200"/>
              </a:spcAft>
            </a:pPr>
            <a:endParaRPr lang="en-US" sz="1200" dirty="0" smtClean="0"/>
          </a:p>
        </p:txBody>
      </p:sp>
      <p:sp>
        <p:nvSpPr>
          <p:cNvPr id="4" name="Datumsplatzhalter 3"/>
          <p:cNvSpPr>
            <a:spLocks noGrp="1"/>
          </p:cNvSpPr>
          <p:nvPr>
            <p:ph type="dt" idx="10"/>
          </p:nvPr>
        </p:nvSpPr>
        <p:spPr/>
        <p:txBody>
          <a:bodyPr/>
          <a:lstStyle/>
          <a:p>
            <a:r>
              <a:rPr lang="de-DE" smtClean="0"/>
              <a:t>17.04.2013</a:t>
            </a:r>
            <a:endParaRPr lang="de-AT"/>
          </a:p>
        </p:txBody>
      </p:sp>
      <p:sp>
        <p:nvSpPr>
          <p:cNvPr id="5" name="Foliennummernplatzhalter 4"/>
          <p:cNvSpPr>
            <a:spLocks noGrp="1"/>
          </p:cNvSpPr>
          <p:nvPr>
            <p:ph type="sldNum" sz="quarter" idx="11"/>
          </p:nvPr>
        </p:nvSpPr>
        <p:spPr/>
        <p:txBody>
          <a:bodyPr/>
          <a:lstStyle/>
          <a:p>
            <a:fld id="{4D781777-5DAA-4199-B7B3-71FD91CB0F34}" type="slidenum">
              <a:rPr lang="de-AT" smtClean="0"/>
              <a:pPr/>
              <a:t>9</a:t>
            </a:fld>
            <a:endParaRPr lang="de-AT"/>
          </a:p>
        </p:txBody>
      </p:sp>
    </p:spTree>
    <p:extLst>
      <p:ext uri="{BB962C8B-B14F-4D97-AF65-F5344CB8AC3E}">
        <p14:creationId xmlns:p14="http://schemas.microsoft.com/office/powerpoint/2010/main" val="2414402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bildplatzhalter 1"/>
          <p:cNvSpPr>
            <a:spLocks noGrp="1" noRot="1" noChangeAspect="1" noTextEdit="1"/>
          </p:cNvSpPr>
          <p:nvPr>
            <p:ph type="sldImg"/>
          </p:nvPr>
        </p:nvSpPr>
        <p:spPr>
          <a:ln/>
        </p:spPr>
      </p:sp>
      <p:sp>
        <p:nvSpPr>
          <p:cNvPr id="15363" name="Notizenplatzhalter 2"/>
          <p:cNvSpPr>
            <a:spLocks noGrp="1"/>
          </p:cNvSpPr>
          <p:nvPr>
            <p:ph type="body" idx="1"/>
          </p:nvPr>
        </p:nvSpPr>
        <p:spPr>
          <a:noFill/>
          <a:ln/>
        </p:spPr>
        <p:txBody>
          <a:bodyPr/>
          <a:lstStyle/>
          <a:p>
            <a:pPr marL="457200" lvl="1" indent="0">
              <a:spcBef>
                <a:spcPts val="0"/>
              </a:spcBef>
              <a:spcAft>
                <a:spcPts val="400"/>
              </a:spcAft>
              <a:buFont typeface="Arial" panose="020B0604020202020204" pitchFamily="34" charset="0"/>
              <a:buNone/>
            </a:pPr>
            <a:r>
              <a:rPr lang="en-US" sz="1500" dirty="0" smtClean="0"/>
              <a:t>Long</a:t>
            </a:r>
            <a:r>
              <a:rPr lang="en-US" sz="1500" baseline="0" dirty="0" smtClean="0"/>
              <a:t> development process of NAS/NAP: many stakeholders involved, NAS and NAP integrated developed, comprehensive policy documents focusing on many sectors vulnerable to CC</a:t>
            </a:r>
          </a:p>
          <a:p>
            <a:pPr marL="457200" lvl="1" indent="0">
              <a:spcBef>
                <a:spcPts val="0"/>
              </a:spcBef>
              <a:spcAft>
                <a:spcPts val="400"/>
              </a:spcAft>
              <a:buFont typeface="Arial" panose="020B0604020202020204" pitchFamily="34" charset="0"/>
              <a:buNone/>
            </a:pPr>
            <a:endParaRPr lang="en-US" sz="1500" baseline="0" dirty="0" smtClean="0"/>
          </a:p>
          <a:p>
            <a:pPr>
              <a:spcBef>
                <a:spcPts val="0"/>
              </a:spcBef>
              <a:spcAft>
                <a:spcPts val="1000"/>
              </a:spcAft>
            </a:pPr>
            <a:r>
              <a:rPr lang="en-US" dirty="0" smtClean="0"/>
              <a:t>Evidence-based, </a:t>
            </a:r>
            <a:r>
              <a:rPr lang="en-US" b="1" dirty="0" smtClean="0"/>
              <a:t>science-driven </a:t>
            </a:r>
          </a:p>
          <a:p>
            <a:pPr>
              <a:spcBef>
                <a:spcPts val="0"/>
              </a:spcBef>
              <a:spcAft>
                <a:spcPts val="1000"/>
              </a:spcAft>
            </a:pPr>
            <a:r>
              <a:rPr lang="en-US" dirty="0" smtClean="0"/>
              <a:t>Several </a:t>
            </a:r>
            <a:r>
              <a:rPr lang="en-US" b="1" dirty="0" smtClean="0"/>
              <a:t>closely aligned work streams</a:t>
            </a:r>
            <a:endParaRPr lang="en-US" dirty="0" smtClean="0"/>
          </a:p>
          <a:p>
            <a:pPr marL="457200" lvl="1" indent="0">
              <a:spcBef>
                <a:spcPts val="0"/>
              </a:spcBef>
              <a:spcAft>
                <a:spcPts val="400"/>
              </a:spcAft>
              <a:buFont typeface="Arial" panose="020B0604020202020204" pitchFamily="34" charset="0"/>
              <a:buNone/>
            </a:pPr>
            <a:endParaRPr lang="en-US" sz="1500" baseline="0" dirty="0" smtClean="0"/>
          </a:p>
          <a:p>
            <a:pPr marL="457200" lvl="1" indent="0">
              <a:spcBef>
                <a:spcPts val="0"/>
              </a:spcBef>
              <a:spcAft>
                <a:spcPts val="400"/>
              </a:spcAft>
              <a:buFont typeface="Arial" panose="020B0604020202020204" pitchFamily="34" charset="0"/>
              <a:buNone/>
            </a:pPr>
            <a:r>
              <a:rPr lang="en-US" sz="1500" baseline="0" dirty="0" smtClean="0"/>
              <a:t>Iterative process for 14 sectors, each sector has been developed slightly different (depending on the timing, on information available, </a:t>
            </a:r>
            <a:r>
              <a:rPr lang="en-US" sz="1500" baseline="0" dirty="0" err="1" smtClean="0"/>
              <a:t>etc</a:t>
            </a:r>
            <a:r>
              <a:rPr lang="en-US" sz="1500" baseline="0" dirty="0" smtClean="0"/>
              <a:t>…)</a:t>
            </a:r>
            <a:endParaRPr lang="en-US" sz="1500" dirty="0" smtClean="0"/>
          </a:p>
          <a:p>
            <a:pPr marL="742950" lvl="1" indent="-285750">
              <a:spcBef>
                <a:spcPts val="0"/>
              </a:spcBef>
              <a:spcAft>
                <a:spcPts val="400"/>
              </a:spcAft>
              <a:buFont typeface="Arial" panose="020B0604020202020204" pitchFamily="34" charset="0"/>
              <a:buChar char="•"/>
            </a:pPr>
            <a:r>
              <a:rPr lang="en-US" sz="1500" dirty="0" smtClean="0"/>
              <a:t>Scientific and expert studies on sectoral </a:t>
            </a:r>
            <a:r>
              <a:rPr lang="en-US" sz="1500" b="1" dirty="0" smtClean="0"/>
              <a:t>vulnerability assessments </a:t>
            </a:r>
            <a:r>
              <a:rPr lang="en-US" sz="1500" dirty="0" smtClean="0"/>
              <a:t>– </a:t>
            </a:r>
            <a:r>
              <a:rPr lang="en-US" sz="1500" dirty="0" err="1" smtClean="0"/>
              <a:t>qualitativ</a:t>
            </a:r>
            <a:r>
              <a:rPr lang="en-US" sz="1500" dirty="0" smtClean="0"/>
              <a:t>,</a:t>
            </a:r>
            <a:r>
              <a:rPr lang="en-US" sz="1500" baseline="0" dirty="0" smtClean="0"/>
              <a:t> by then not a lot of information was available </a:t>
            </a:r>
            <a:endParaRPr lang="en-US" sz="1500" dirty="0" smtClean="0"/>
          </a:p>
          <a:p>
            <a:pPr marL="742950" lvl="1" indent="-285750">
              <a:spcBef>
                <a:spcPts val="0"/>
              </a:spcBef>
              <a:spcAft>
                <a:spcPts val="400"/>
              </a:spcAft>
              <a:buFont typeface="Arial" panose="020B0604020202020204" pitchFamily="34" charset="0"/>
              <a:buChar char="•"/>
            </a:pPr>
            <a:r>
              <a:rPr lang="en-US" sz="1500" dirty="0" smtClean="0"/>
              <a:t>Based on this studies, </a:t>
            </a:r>
            <a:r>
              <a:rPr lang="en-US" sz="1500" b="1" dirty="0" smtClean="0"/>
              <a:t>Email survey</a:t>
            </a:r>
            <a:r>
              <a:rPr lang="en-US" sz="1500" dirty="0" smtClean="0"/>
              <a:t> and workshops with scientists/experts to develop first proposals for adaptation options</a:t>
            </a:r>
          </a:p>
          <a:p>
            <a:pPr marL="742950" marR="0" lvl="1"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500" dirty="0" smtClean="0"/>
              <a:t>Written </a:t>
            </a:r>
            <a:r>
              <a:rPr lang="en-US" sz="1500" b="1" dirty="0" smtClean="0"/>
              <a:t>consultation rounds </a:t>
            </a:r>
            <a:r>
              <a:rPr lang="en-US" sz="1500" dirty="0" smtClean="0"/>
              <a:t>on drafts of NAS/NAP (“policy paper”)</a:t>
            </a:r>
          </a:p>
          <a:p>
            <a:pPr marL="742950" lvl="1" indent="-285750">
              <a:spcBef>
                <a:spcPts val="0"/>
              </a:spcBef>
              <a:spcAft>
                <a:spcPts val="400"/>
              </a:spcAft>
              <a:buFont typeface="Arial" panose="020B0604020202020204" pitchFamily="34" charset="0"/>
              <a:buChar char="•"/>
            </a:pPr>
            <a:r>
              <a:rPr lang="en-US" sz="1500" dirty="0" smtClean="0"/>
              <a:t>Broad and intense </a:t>
            </a:r>
            <a:r>
              <a:rPr lang="en-US" sz="1500" b="1" dirty="0" smtClean="0"/>
              <a:t>stakeholder participation process </a:t>
            </a:r>
            <a:r>
              <a:rPr lang="en-US" sz="1500" dirty="0" smtClean="0"/>
              <a:t>on national level</a:t>
            </a:r>
          </a:p>
          <a:p>
            <a:pPr marL="457200" marR="0" lvl="1"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1500" i="1" dirty="0" smtClean="0"/>
              <a:t>Continuously integrated into </a:t>
            </a:r>
            <a:r>
              <a:rPr lang="en-US" sz="1500" b="1" i="1" dirty="0" smtClean="0"/>
              <a:t>“policy paper” </a:t>
            </a:r>
            <a:r>
              <a:rPr lang="en-US" sz="1500" i="1" dirty="0" smtClean="0"/>
              <a:t>(working document)</a:t>
            </a:r>
          </a:p>
          <a:p>
            <a:pPr marL="742950" lvl="1" indent="-285750">
              <a:spcBef>
                <a:spcPts val="0"/>
              </a:spcBef>
              <a:spcAft>
                <a:spcPts val="400"/>
              </a:spcAft>
              <a:buFont typeface="Arial" panose="020B0604020202020204" pitchFamily="34" charset="0"/>
              <a:buChar char="•"/>
            </a:pPr>
            <a:endParaRPr lang="en-US" sz="1500" dirty="0" smtClean="0"/>
          </a:p>
          <a:p>
            <a:pPr marL="457200" lvl="1" indent="0">
              <a:spcBef>
                <a:spcPts val="0"/>
              </a:spcBef>
              <a:spcAft>
                <a:spcPts val="400"/>
              </a:spcAft>
              <a:buFont typeface="Arial" panose="020B0604020202020204" pitchFamily="34" charset="0"/>
              <a:buNone/>
            </a:pPr>
            <a:r>
              <a:rPr lang="en-US" sz="1500" dirty="0" smtClean="0"/>
              <a:t>Furthermore </a:t>
            </a:r>
          </a:p>
          <a:p>
            <a:pPr marL="742950" marR="0" lvl="1"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500" dirty="0" smtClean="0"/>
              <a:t>Series of </a:t>
            </a:r>
            <a:r>
              <a:rPr lang="en-US" sz="1500" b="1" dirty="0" smtClean="0"/>
              <a:t>“Informal Workshops” </a:t>
            </a:r>
            <a:r>
              <a:rPr lang="en-US" sz="1500" dirty="0" smtClean="0"/>
              <a:t>(organized by Ministry)</a:t>
            </a:r>
          </a:p>
          <a:p>
            <a:pPr marL="742950" lvl="1" indent="-285750">
              <a:spcBef>
                <a:spcPts val="0"/>
              </a:spcBef>
              <a:spcAft>
                <a:spcPts val="400"/>
              </a:spcAft>
              <a:buFont typeface="Arial" panose="020B0604020202020204" pitchFamily="34" charset="0"/>
              <a:buChar char="•"/>
            </a:pPr>
            <a:r>
              <a:rPr lang="en-US" sz="1500" dirty="0" smtClean="0"/>
              <a:t>Online </a:t>
            </a:r>
            <a:r>
              <a:rPr lang="en-US" sz="1500" b="1" dirty="0" smtClean="0"/>
              <a:t>consultation</a:t>
            </a:r>
            <a:r>
              <a:rPr lang="en-US" sz="1500" dirty="0" smtClean="0"/>
              <a:t> of </a:t>
            </a:r>
            <a:r>
              <a:rPr lang="en-US" sz="1500" b="1" dirty="0" smtClean="0"/>
              <a:t>broad public</a:t>
            </a:r>
          </a:p>
          <a:p>
            <a:pPr marL="742950" lvl="1" indent="-285750">
              <a:spcBef>
                <a:spcPts val="0"/>
              </a:spcBef>
              <a:spcAft>
                <a:spcPts val="400"/>
              </a:spcAft>
              <a:buFont typeface="Arial" panose="020B0604020202020204" pitchFamily="34" charset="0"/>
              <a:buChar char="•"/>
            </a:pPr>
            <a:r>
              <a:rPr lang="en-US" sz="1500" dirty="0" smtClean="0"/>
              <a:t>Internet adaptation platform, online database of existing adaptation activities (research &amp; practice), newsletter</a:t>
            </a:r>
          </a:p>
          <a:p>
            <a:endParaRPr lang="de-AT" dirty="0" smtClean="0"/>
          </a:p>
          <a:p>
            <a:pPr eaLnBrk="1" hangingPunct="1"/>
            <a:endParaRPr lang="de-DE" dirty="0" smtClean="0">
              <a:latin typeface="Times" pitchFamily="18" charset="0"/>
            </a:endParaRPr>
          </a:p>
        </p:txBody>
      </p:sp>
      <p:sp>
        <p:nvSpPr>
          <p:cNvPr id="15364" name="Foliennummernplatzhalter 3"/>
          <p:cNvSpPr>
            <a:spLocks noGrp="1"/>
          </p:cNvSpPr>
          <p:nvPr>
            <p:ph type="sldNum" sz="quarter" idx="5"/>
          </p:nvPr>
        </p:nvSpPr>
        <p:spPr>
          <a:noFill/>
        </p:spPr>
        <p:txBody>
          <a:bodyPr/>
          <a:lstStyle/>
          <a:p>
            <a:fld id="{FD616C0A-53B9-4D30-9BD8-5E46AE5FAF0A}" type="slidenum">
              <a:rPr lang="de-DE" smtClean="0">
                <a:latin typeface="Times" pitchFamily="18" charset="0"/>
              </a:rPr>
              <a:pPr/>
              <a:t>10</a:t>
            </a:fld>
            <a:endParaRPr lang="de-DE" smtClean="0">
              <a:latin typeface="Times" pitchFamily="18" charset="0"/>
            </a:endParaRPr>
          </a:p>
        </p:txBody>
      </p:sp>
      <p:sp>
        <p:nvSpPr>
          <p:cNvPr id="5" name="Datumsplatzhalter 4"/>
          <p:cNvSpPr>
            <a:spLocks noGrp="1"/>
          </p:cNvSpPr>
          <p:nvPr>
            <p:ph type="dt" idx="10"/>
          </p:nvPr>
        </p:nvSpPr>
        <p:spPr/>
        <p:txBody>
          <a:bodyPr/>
          <a:lstStyle/>
          <a:p>
            <a:r>
              <a:rPr lang="de-DE" smtClean="0"/>
              <a:t>06.07.2011</a:t>
            </a:r>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 Fließtext">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45958" y="2188799"/>
            <a:ext cx="8229600" cy="3656597"/>
          </a:xfrm>
          <a:prstGeom prst="rect">
            <a:avLst/>
          </a:prstGeom>
        </p:spPr>
        <p:txBody>
          <a:bodyPr/>
          <a:lstStyle>
            <a:lvl1pPr marL="0" indent="0" algn="l">
              <a:spcBef>
                <a:spcPts val="6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4" name="Titel 3"/>
          <p:cNvSpPr>
            <a:spLocks noGrp="1"/>
          </p:cNvSpPr>
          <p:nvPr>
            <p:ph type="title"/>
          </p:nvPr>
        </p:nvSpPr>
        <p:spPr>
          <a:xfrm>
            <a:off x="457200" y="976888"/>
            <a:ext cx="8229600" cy="507963"/>
          </a:xfrm>
        </p:spPr>
        <p:txBody>
          <a:bodyPr>
            <a:normAutofit/>
          </a:bodyPr>
          <a:lstStyle>
            <a:lvl1pPr>
              <a:defRPr sz="2400"/>
            </a:lvl1pPr>
          </a:lstStyle>
          <a:p>
            <a:r>
              <a:rPr lang="de-DE" dirty="0" smtClean="0"/>
              <a:t>Titelmasterformat durch Klicken bearbeiten</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 Aufzählung">
    <p:spTree>
      <p:nvGrpSpPr>
        <p:cNvPr id="1" name=""/>
        <p:cNvGrpSpPr/>
        <p:nvPr/>
      </p:nvGrpSpPr>
      <p:grpSpPr>
        <a:xfrm>
          <a:off x="0" y="0"/>
          <a:ext cx="0" cy="0"/>
          <a:chOff x="0" y="0"/>
          <a:chExt cx="0" cy="0"/>
        </a:xfrm>
      </p:grpSpPr>
      <p:sp>
        <p:nvSpPr>
          <p:cNvPr id="2" name="Titel 1"/>
          <p:cNvSpPr>
            <a:spLocks noGrp="1"/>
          </p:cNvSpPr>
          <p:nvPr>
            <p:ph type="title"/>
          </p:nvPr>
        </p:nvSpPr>
        <p:spPr>
          <a:xfrm>
            <a:off x="457200" y="1044000"/>
            <a:ext cx="8229600" cy="516352"/>
          </a:xfrm>
        </p:spPr>
        <p:txBody>
          <a:bodyPr>
            <a:normAutofit/>
          </a:bodyPr>
          <a:lstStyle>
            <a:lvl1pPr>
              <a:defRPr sz="2400"/>
            </a:lvl1pPr>
          </a:lstStyle>
          <a:p>
            <a:r>
              <a:rPr lang="de-DE" dirty="0" smtClean="0"/>
              <a:t>Titelmasterformat durch Klicken bearbeiten</a:t>
            </a:r>
            <a:endParaRPr lang="de-DE" dirty="0"/>
          </a:p>
        </p:txBody>
      </p:sp>
      <p:sp>
        <p:nvSpPr>
          <p:cNvPr id="5" name="Textplatzhalter 4"/>
          <p:cNvSpPr>
            <a:spLocks noGrp="1"/>
          </p:cNvSpPr>
          <p:nvPr>
            <p:ph type="body" sz="quarter" idx="11"/>
          </p:nvPr>
        </p:nvSpPr>
        <p:spPr>
          <a:xfrm>
            <a:off x="457200" y="2187000"/>
            <a:ext cx="8229599" cy="3666688"/>
          </a:xfrm>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 Diagramm">
    <p:spTree>
      <p:nvGrpSpPr>
        <p:cNvPr id="1" name=""/>
        <p:cNvGrpSpPr/>
        <p:nvPr/>
      </p:nvGrpSpPr>
      <p:grpSpPr>
        <a:xfrm>
          <a:off x="0" y="0"/>
          <a:ext cx="0" cy="0"/>
          <a:chOff x="0" y="0"/>
          <a:chExt cx="0" cy="0"/>
        </a:xfrm>
      </p:grpSpPr>
      <p:sp>
        <p:nvSpPr>
          <p:cNvPr id="2" name="Titel 1"/>
          <p:cNvSpPr>
            <a:spLocks noGrp="1"/>
          </p:cNvSpPr>
          <p:nvPr>
            <p:ph type="title"/>
          </p:nvPr>
        </p:nvSpPr>
        <p:spPr>
          <a:xfrm>
            <a:off x="457200" y="1044000"/>
            <a:ext cx="8229600" cy="533130"/>
          </a:xfrm>
        </p:spPr>
        <p:txBody>
          <a:bodyPr>
            <a:normAutofit/>
          </a:bodyPr>
          <a:lstStyle>
            <a:lvl1pPr>
              <a:defRPr sz="2400"/>
            </a:lvl1pPr>
          </a:lstStyle>
          <a:p>
            <a:r>
              <a:rPr lang="de-DE" dirty="0" smtClean="0"/>
              <a:t>Titelmasterformat durch Klicken bearbeiten</a:t>
            </a:r>
            <a:endParaRPr lang="de-AT" dirty="0"/>
          </a:p>
        </p:txBody>
      </p:sp>
      <p:sp>
        <p:nvSpPr>
          <p:cNvPr id="5" name="Diagrammplatzhalter 4"/>
          <p:cNvSpPr>
            <a:spLocks noGrp="1"/>
          </p:cNvSpPr>
          <p:nvPr>
            <p:ph type="chart" sz="quarter" idx="11"/>
          </p:nvPr>
        </p:nvSpPr>
        <p:spPr>
          <a:xfrm>
            <a:off x="457200" y="2187575"/>
            <a:ext cx="8229600" cy="3311525"/>
          </a:xfrm>
        </p:spPr>
        <p:txBody>
          <a:bodyPr/>
          <a:lstStyle/>
          <a:p>
            <a:endParaRPr lang="de-AT"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988135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8"/>
          <p:cNvSpPr>
            <a:spLocks noChangeArrowheads="1"/>
          </p:cNvSpPr>
          <p:nvPr/>
        </p:nvSpPr>
        <p:spPr bwMode="auto">
          <a:xfrm>
            <a:off x="228600" y="762000"/>
            <a:ext cx="8686800" cy="5346000"/>
          </a:xfrm>
          <a:prstGeom prst="rect">
            <a:avLst/>
          </a:prstGeom>
          <a:solidFill>
            <a:srgbClr val="E6E6E6"/>
          </a:solidFill>
          <a:ln w="9525">
            <a:noFill/>
            <a:miter lim="800000"/>
            <a:headEnd/>
            <a:tailEnd/>
          </a:ln>
        </p:spPr>
        <p:txBody>
          <a:bodyPr/>
          <a:lstStyle/>
          <a:p>
            <a:endParaRPr lang="de-DE"/>
          </a:p>
        </p:txBody>
      </p:sp>
      <p:sp>
        <p:nvSpPr>
          <p:cNvPr id="10" name="Titelplatzhalter 9"/>
          <p:cNvSpPr>
            <a:spLocks noGrp="1"/>
          </p:cNvSpPr>
          <p:nvPr>
            <p:ph type="title"/>
          </p:nvPr>
        </p:nvSpPr>
        <p:spPr>
          <a:xfrm>
            <a:off x="457200" y="1044000"/>
            <a:ext cx="8229600" cy="1143000"/>
          </a:xfrm>
          <a:prstGeom prst="rect">
            <a:avLst/>
          </a:prstGeom>
        </p:spPr>
        <p:txBody>
          <a:bodyPr vert="horz" lIns="91440" tIns="45720" rIns="91440" bIns="45720" rtlCol="0" anchor="ctr">
            <a:normAutofit/>
          </a:bodyPr>
          <a:lstStyle/>
          <a:p>
            <a:r>
              <a:rPr lang="de-DE" dirty="0" smtClean="0"/>
              <a:t>Titelmasterformat durch Klicken bearbeiten</a:t>
            </a:r>
            <a:endParaRPr lang="de-DE" dirty="0"/>
          </a:p>
        </p:txBody>
      </p:sp>
      <p:sp>
        <p:nvSpPr>
          <p:cNvPr id="11" name="Textplatzhalter 10"/>
          <p:cNvSpPr>
            <a:spLocks noGrp="1"/>
          </p:cNvSpPr>
          <p:nvPr>
            <p:ph type="body" idx="1"/>
          </p:nvPr>
        </p:nvSpPr>
        <p:spPr>
          <a:xfrm>
            <a:off x="457200" y="2187000"/>
            <a:ext cx="8229600" cy="3666688"/>
          </a:xfrm>
          <a:prstGeom prst="rect">
            <a:avLst/>
          </a:prstGeom>
        </p:spPr>
        <p:txBody>
          <a:bodyPr vert="horz" lIns="91440" tIns="45720" rIns="91440" bIns="4572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2" name="Foliennummernplatzhalter 11"/>
          <p:cNvSpPr>
            <a:spLocks noGrp="1"/>
          </p:cNvSpPr>
          <p:nvPr>
            <p:ph type="sldNum" sz="quarter" idx="4"/>
          </p:nvPr>
        </p:nvSpPr>
        <p:spPr>
          <a:xfrm>
            <a:off x="6553200" y="5853688"/>
            <a:ext cx="2133600" cy="254312"/>
          </a:xfrm>
          <a:prstGeom prst="rect">
            <a:avLst/>
          </a:prstGeom>
        </p:spPr>
        <p:txBody>
          <a:bodyPr vert="horz" lIns="91440" tIns="45720" rIns="91440" bIns="45720" rtlCol="0" anchor="ctr"/>
          <a:lstStyle>
            <a:lvl1pPr algn="r">
              <a:defRPr sz="1200">
                <a:solidFill>
                  <a:schemeClr val="tx1">
                    <a:tint val="75000"/>
                  </a:schemeClr>
                </a:solidFill>
              </a:defRPr>
            </a:lvl1pPr>
          </a:lstStyle>
          <a:p>
            <a:fld id="{2E6046F0-BA93-4699-83A0-D6120B23834D}" type="slidenum">
              <a:rPr lang="de-DE" smtClean="0"/>
              <a:pPr/>
              <a:t>‹Nr.›</a:t>
            </a:fld>
            <a:endParaRPr lang="de-DE"/>
          </a:p>
        </p:txBody>
      </p:sp>
      <p:pic>
        <p:nvPicPr>
          <p:cNvPr id="1026" name="Picture 2" descr="\\Pcsrv3\organisation\756\Intern\01_CorporateDesign_neu_2009\Logo\Nachbau manu\JPG\Umweltbundesamt_RGB_TL-links_engl.jpg"/>
          <p:cNvPicPr>
            <a:picLocks noChangeAspect="1" noChangeArrowheads="1"/>
          </p:cNvPicPr>
          <p:nvPr userDrawn="1"/>
        </p:nvPicPr>
        <p:blipFill>
          <a:blip r:embed="rId6" cstate="print"/>
          <a:srcRect/>
          <a:stretch>
            <a:fillRect/>
          </a:stretch>
        </p:blipFill>
        <p:spPr bwMode="auto">
          <a:xfrm>
            <a:off x="4759951" y="230351"/>
            <a:ext cx="4212917" cy="378000"/>
          </a:xfrm>
          <a:prstGeom prst="rect">
            <a:avLst/>
          </a:prstGeom>
          <a:noFill/>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hf hdr="0" dt="0"/>
  <p:txStyles>
    <p:titleStyle>
      <a:lvl1pPr algn="l" defTabSz="914400" rtl="0" eaLnBrk="1" latinLnBrk="0" hangingPunct="1">
        <a:spcBef>
          <a:spcPct val="0"/>
        </a:spcBef>
        <a:buNone/>
        <a:defRPr sz="3000" b="1" kern="1200">
          <a:solidFill>
            <a:schemeClr val="tx2"/>
          </a:solidFill>
          <a:latin typeface="+mj-lt"/>
          <a:ea typeface="+mj-ea"/>
          <a:cs typeface="+mj-cs"/>
        </a:defRPr>
      </a:lvl1pPr>
    </p:titleStyle>
    <p:bodyStyle>
      <a:lvl1pPr marL="324000" indent="-324000" algn="l" defTabSz="914400" rtl="0" eaLnBrk="1" latinLnBrk="0" hangingPunct="1">
        <a:lnSpc>
          <a:spcPct val="110000"/>
        </a:lnSpc>
        <a:spcBef>
          <a:spcPts val="400"/>
        </a:spcBef>
        <a:buClr>
          <a:schemeClr val="tx2"/>
        </a:buClr>
        <a:buSzPct val="90000"/>
        <a:buFont typeface="Wingdings" pitchFamily="2" charset="2"/>
        <a:buChar char="n"/>
        <a:defRPr sz="2000" kern="1200">
          <a:solidFill>
            <a:schemeClr val="tx1"/>
          </a:solidFill>
          <a:latin typeface="+mn-lt"/>
          <a:ea typeface="+mn-ea"/>
          <a:cs typeface="+mn-cs"/>
        </a:defRPr>
      </a:lvl1pPr>
      <a:lvl2pPr marL="612000" indent="-288000" algn="l" defTabSz="914400" rtl="0" eaLnBrk="1" latinLnBrk="0" hangingPunct="1">
        <a:lnSpc>
          <a:spcPct val="110000"/>
        </a:lnSpc>
        <a:spcBef>
          <a:spcPts val="400"/>
        </a:spcBef>
        <a:buClr>
          <a:schemeClr val="tx2"/>
        </a:buClr>
        <a:buSzPct val="90000"/>
        <a:buFont typeface="Wingdings" pitchFamily="2" charset="2"/>
        <a:buChar char="n"/>
        <a:defRPr sz="1600" kern="1200">
          <a:solidFill>
            <a:schemeClr val="tx1"/>
          </a:solidFill>
          <a:latin typeface="+mn-lt"/>
          <a:ea typeface="+mn-ea"/>
          <a:cs typeface="+mn-cs"/>
        </a:defRPr>
      </a:lvl2pPr>
      <a:lvl3pPr marL="900000" indent="-270000" algn="l" defTabSz="914400" rtl="0" eaLnBrk="1" latinLnBrk="0" hangingPunct="1">
        <a:lnSpc>
          <a:spcPct val="110000"/>
        </a:lnSpc>
        <a:spcBef>
          <a:spcPts val="400"/>
        </a:spcBef>
        <a:buClr>
          <a:schemeClr val="tx2"/>
        </a:buClr>
        <a:buSzPct val="90000"/>
        <a:buFont typeface="Wingdings" pitchFamily="2" charset="2"/>
        <a:buChar char="n"/>
        <a:defRPr sz="1400" kern="1200">
          <a:solidFill>
            <a:schemeClr val="tx1"/>
          </a:solidFill>
          <a:latin typeface="+mn-lt"/>
          <a:ea typeface="+mn-ea"/>
          <a:cs typeface="+mn-cs"/>
        </a:defRPr>
      </a:lvl3pPr>
      <a:lvl4pPr marL="1152000" indent="-252000" algn="l" defTabSz="914400" rtl="0" eaLnBrk="1" latinLnBrk="0" hangingPunct="1">
        <a:lnSpc>
          <a:spcPct val="110000"/>
        </a:lnSpc>
        <a:spcBef>
          <a:spcPts val="400"/>
        </a:spcBef>
        <a:buClr>
          <a:schemeClr val="tx2"/>
        </a:buClr>
        <a:buSzPct val="90000"/>
        <a:buFont typeface="Wingdings" pitchFamily="2" charset="2"/>
        <a:buChar char="n"/>
        <a:defRPr sz="1200" kern="1200">
          <a:solidFill>
            <a:schemeClr val="tx1"/>
          </a:solidFill>
          <a:latin typeface="+mn-lt"/>
          <a:ea typeface="+mn-ea"/>
          <a:cs typeface="+mn-cs"/>
        </a:defRPr>
      </a:lvl4pPr>
      <a:lvl5pPr marL="1404000" indent="-252000" algn="l" defTabSz="914400" rtl="0" eaLnBrk="1" latinLnBrk="0" hangingPunct="1">
        <a:lnSpc>
          <a:spcPct val="110000"/>
        </a:lnSpc>
        <a:spcBef>
          <a:spcPts val="400"/>
        </a:spcBef>
        <a:buClr>
          <a:schemeClr val="tx2"/>
        </a:buClr>
        <a:buSzPct val="90000"/>
        <a:buFont typeface="Wingdings" pitchFamily="2" charset="2"/>
        <a:buChar char="n"/>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17.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hyperlink" Target="http://coin.ccca.at/"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hyperlink" Target="http://coin.ccca.at/sites/coin.ccca.at/files/Economic_Evaluation_of_Climate_Impacts_Table-of-Contents.pdf" TargetMode="External"/><Relationship Id="rId7" Type="http://schemas.openxmlformats.org/officeDocument/2006/relationships/image" Target="../media/image59.png"/><Relationship Id="rId2" Type="http://schemas.openxmlformats.org/officeDocument/2006/relationships/hyperlink" Target="http://coin.ccca.at/" TargetMode="Externa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google.at/url?sa=i&amp;rct=j&amp;q=&amp;esrc=s&amp;source=images&amp;cd=&amp;ved=0ahUKEwi_sLL88YjNAhXSERQKHaqtBsgQjRwIBw&amp;url=http://www.alpujarra-olivenoel.de/Qualitaet-kann-man-messen&amp;bvm=bv.123325700,d.d24&amp;psig=AFQjCNGGw6WvPd-SL4xHdYRqWpKEC7xXpg&amp;ust=1464941347795068"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2.png"/><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mailto:wolfgang.lexer@umweltbundesamt.at"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bwMode="auto">
          <a:xfrm>
            <a:off x="228600" y="762000"/>
            <a:ext cx="8686800" cy="586740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pitchFamily="34" charset="0"/>
              <a:ea typeface="ＭＳ Ｐゴシック" pitchFamily="28" charset="-128"/>
            </a:endParaRPr>
          </a:p>
        </p:txBody>
      </p:sp>
      <p:sp>
        <p:nvSpPr>
          <p:cNvPr id="16" name="Untertitel 2"/>
          <p:cNvSpPr txBox="1">
            <a:spLocks/>
          </p:cNvSpPr>
          <p:nvPr/>
        </p:nvSpPr>
        <p:spPr>
          <a:xfrm>
            <a:off x="230074" y="5784356"/>
            <a:ext cx="4697033" cy="377464"/>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tx2"/>
              </a:buClr>
              <a:buSzPct val="90000"/>
              <a:buFont typeface="Wingdings" pitchFamily="2" charset="2"/>
              <a:buNone/>
              <a:defRPr sz="2000" kern="1200">
                <a:solidFill>
                  <a:schemeClr val="tx1"/>
                </a:solidFill>
                <a:latin typeface="+mn-lt"/>
                <a:ea typeface="+mn-ea"/>
                <a:cs typeface="+mn-cs"/>
              </a:defRPr>
            </a:lvl1pPr>
            <a:lvl2pPr marL="457200" indent="0" algn="ctr" defTabSz="914400" rtl="0" eaLnBrk="1" latinLnBrk="0" hangingPunct="1">
              <a:lnSpc>
                <a:spcPct val="110000"/>
              </a:lnSpc>
              <a:spcBef>
                <a:spcPts val="400"/>
              </a:spcBef>
              <a:buClr>
                <a:schemeClr val="tx2"/>
              </a:buClr>
              <a:buSzPct val="90000"/>
              <a:buFont typeface="Wingdings" pitchFamily="2" charset="2"/>
              <a:buNone/>
              <a:defRPr sz="1600" kern="1200">
                <a:solidFill>
                  <a:schemeClr val="tx1">
                    <a:tint val="75000"/>
                  </a:schemeClr>
                </a:solidFill>
                <a:latin typeface="+mn-lt"/>
                <a:ea typeface="+mn-ea"/>
                <a:cs typeface="+mn-cs"/>
              </a:defRPr>
            </a:lvl2pPr>
            <a:lvl3pPr marL="914400" indent="0" algn="ctr" defTabSz="914400" rtl="0" eaLnBrk="1" latinLnBrk="0" hangingPunct="1">
              <a:lnSpc>
                <a:spcPct val="110000"/>
              </a:lnSpc>
              <a:spcBef>
                <a:spcPts val="400"/>
              </a:spcBef>
              <a:buClr>
                <a:schemeClr val="tx2"/>
              </a:buClr>
              <a:buSzPct val="90000"/>
              <a:buFont typeface="Wingdings" pitchFamily="2" charset="2"/>
              <a:buNone/>
              <a:defRPr sz="1400" kern="1200">
                <a:solidFill>
                  <a:schemeClr val="tx1">
                    <a:tint val="75000"/>
                  </a:schemeClr>
                </a:solidFill>
                <a:latin typeface="+mn-lt"/>
                <a:ea typeface="+mn-ea"/>
                <a:cs typeface="+mn-cs"/>
              </a:defRPr>
            </a:lvl3pPr>
            <a:lvl4pPr marL="1371600" indent="0" algn="ctr" defTabSz="914400" rtl="0" eaLnBrk="1" latinLnBrk="0" hangingPunct="1">
              <a:lnSpc>
                <a:spcPct val="110000"/>
              </a:lnSpc>
              <a:spcBef>
                <a:spcPts val="400"/>
              </a:spcBef>
              <a:buClr>
                <a:schemeClr val="tx2"/>
              </a:buClr>
              <a:buSzPct val="90000"/>
              <a:buFont typeface="Wingdings" pitchFamily="2" charset="2"/>
              <a:buNone/>
              <a:defRPr sz="1200" kern="1200">
                <a:solidFill>
                  <a:schemeClr val="tx1">
                    <a:tint val="75000"/>
                  </a:schemeClr>
                </a:solidFill>
                <a:latin typeface="+mn-lt"/>
                <a:ea typeface="+mn-ea"/>
                <a:cs typeface="+mn-cs"/>
              </a:defRPr>
            </a:lvl4pPr>
            <a:lvl5pPr marL="1828800" indent="0" algn="ctr" defTabSz="914400" rtl="0" eaLnBrk="1" latinLnBrk="0" hangingPunct="1">
              <a:lnSpc>
                <a:spcPct val="110000"/>
              </a:lnSpc>
              <a:spcBef>
                <a:spcPts val="400"/>
              </a:spcBef>
              <a:buClr>
                <a:schemeClr val="tx2"/>
              </a:buClr>
              <a:buSzPct val="90000"/>
              <a:buFont typeface="Wingdings" pitchFamily="2" charset="2"/>
              <a:buNone/>
              <a:defRPr sz="12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buClr>
                <a:srgbClr val="008080"/>
              </a:buClr>
            </a:pPr>
            <a:r>
              <a:rPr lang="de-DE" sz="1600" dirty="0" smtClean="0">
                <a:solidFill>
                  <a:prstClr val="white"/>
                </a:solidFill>
              </a:rPr>
              <a:t>EPA IG Meeting, 10/11 March 2016</a:t>
            </a:r>
            <a:endParaRPr lang="de-DE" sz="1600" dirty="0">
              <a:solidFill>
                <a:prstClr val="white"/>
              </a:solidFill>
            </a:endParaRPr>
          </a:p>
        </p:txBody>
      </p:sp>
      <p:pic>
        <p:nvPicPr>
          <p:cNvPr id="10" name="Picture 2" descr="\\Pcsrv3\organisation\756\Intern\01_CorporateDesign_neu_2009\Bilderwelt\00_Originale\iStock_000003537940Large_cmisje.jpg"/>
          <p:cNvPicPr>
            <a:picLocks noChangeAspect="1" noChangeArrowheads="1"/>
          </p:cNvPicPr>
          <p:nvPr/>
        </p:nvPicPr>
        <p:blipFill>
          <a:blip r:embed="rId3" cstate="print"/>
          <a:srcRect l="815" r="-67"/>
          <a:stretch>
            <a:fillRect/>
          </a:stretch>
        </p:blipFill>
        <p:spPr bwMode="auto">
          <a:xfrm>
            <a:off x="-1" y="763199"/>
            <a:ext cx="9280187" cy="6185573"/>
          </a:xfrm>
          <a:prstGeom prst="rect">
            <a:avLst/>
          </a:prstGeom>
          <a:noFill/>
        </p:spPr>
      </p:pic>
      <p:sp>
        <p:nvSpPr>
          <p:cNvPr id="17" name="Textfeld 16"/>
          <p:cNvSpPr txBox="1"/>
          <p:nvPr/>
        </p:nvSpPr>
        <p:spPr>
          <a:xfrm>
            <a:off x="139700" y="4816143"/>
            <a:ext cx="8594330" cy="846386"/>
          </a:xfrm>
          <a:prstGeom prst="rect">
            <a:avLst/>
          </a:prstGeom>
          <a:noFill/>
        </p:spPr>
        <p:txBody>
          <a:bodyPr wrap="square" rtlCol="0">
            <a:spAutoFit/>
          </a:bodyPr>
          <a:lstStyle/>
          <a:p>
            <a:pPr>
              <a:spcAft>
                <a:spcPts val="600"/>
              </a:spcAft>
            </a:pPr>
            <a:r>
              <a:rPr lang="en-GB" sz="2400" b="1" dirty="0">
                <a:solidFill>
                  <a:schemeClr val="bg1"/>
                </a:solidFill>
              </a:rPr>
              <a:t>Austrian Adaptation policy approach: </a:t>
            </a:r>
            <a:r>
              <a:rPr lang="en-GB" sz="2400" b="1" dirty="0" smtClean="0">
                <a:solidFill>
                  <a:schemeClr val="bg1"/>
                </a:solidFill>
              </a:rPr>
              <a:t/>
            </a:r>
            <a:br>
              <a:rPr lang="en-GB" sz="2400" b="1" dirty="0" smtClean="0">
                <a:solidFill>
                  <a:schemeClr val="bg1"/>
                </a:solidFill>
              </a:rPr>
            </a:br>
            <a:r>
              <a:rPr lang="en-GB" sz="2400" b="1" dirty="0" smtClean="0">
                <a:solidFill>
                  <a:schemeClr val="bg1"/>
                </a:solidFill>
              </a:rPr>
              <a:t>From </a:t>
            </a:r>
            <a:r>
              <a:rPr lang="en-GB" sz="2400" b="1" dirty="0">
                <a:solidFill>
                  <a:schemeClr val="bg1"/>
                </a:solidFill>
              </a:rPr>
              <a:t>development to </a:t>
            </a:r>
            <a:r>
              <a:rPr lang="en-GB" sz="2400" b="1" dirty="0" smtClean="0">
                <a:solidFill>
                  <a:schemeClr val="bg1"/>
                </a:solidFill>
              </a:rPr>
              <a:t>implementation and MRE</a:t>
            </a:r>
            <a:endParaRPr lang="en-GB" sz="2400" b="1" dirty="0">
              <a:solidFill>
                <a:schemeClr val="bg1"/>
              </a:solidFill>
            </a:endParaRPr>
          </a:p>
        </p:txBody>
      </p:sp>
      <p:sp>
        <p:nvSpPr>
          <p:cNvPr id="3" name="Untertitel 2"/>
          <p:cNvSpPr>
            <a:spLocks noGrp="1"/>
          </p:cNvSpPr>
          <p:nvPr>
            <p:ph type="subTitle" idx="1"/>
          </p:nvPr>
        </p:nvSpPr>
        <p:spPr>
          <a:xfrm>
            <a:off x="139700" y="5886534"/>
            <a:ext cx="7228643" cy="653434"/>
          </a:xfrm>
        </p:spPr>
        <p:txBody>
          <a:bodyPr>
            <a:noAutofit/>
          </a:bodyPr>
          <a:lstStyle/>
          <a:p>
            <a:r>
              <a:rPr lang="de-DE" b="1" dirty="0">
                <a:solidFill>
                  <a:schemeClr val="bg1"/>
                </a:solidFill>
              </a:rPr>
              <a:t>Andrea </a:t>
            </a:r>
            <a:r>
              <a:rPr lang="de-DE" b="1" dirty="0" smtClean="0">
                <a:solidFill>
                  <a:schemeClr val="bg1"/>
                </a:solidFill>
              </a:rPr>
              <a:t>Prutsch</a:t>
            </a:r>
          </a:p>
          <a:p>
            <a:r>
              <a:rPr lang="de-DE" b="1" dirty="0" smtClean="0">
                <a:solidFill>
                  <a:schemeClr val="bg1"/>
                </a:solidFill>
              </a:rPr>
              <a:t>Workshop in Zagreb, 8</a:t>
            </a:r>
            <a:r>
              <a:rPr lang="de-DE" b="1" baseline="30000" dirty="0" smtClean="0">
                <a:solidFill>
                  <a:schemeClr val="bg1"/>
                </a:solidFill>
              </a:rPr>
              <a:t>th</a:t>
            </a:r>
            <a:r>
              <a:rPr lang="de-DE" b="1" dirty="0" smtClean="0">
                <a:solidFill>
                  <a:schemeClr val="bg1"/>
                </a:solidFill>
              </a:rPr>
              <a:t> of September 2016 </a:t>
            </a:r>
            <a:endParaRPr lang="de-DE" b="1" dirty="0">
              <a:solidFill>
                <a:schemeClr val="bg1"/>
              </a:solidFill>
            </a:endParaRPr>
          </a:p>
        </p:txBody>
      </p:sp>
    </p:spTree>
    <p:extLst>
      <p:ext uri="{BB962C8B-B14F-4D97-AF65-F5344CB8AC3E}">
        <p14:creationId xmlns:p14="http://schemas.microsoft.com/office/powerpoint/2010/main" val="35844182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8"/>
          <p:cNvSpPr>
            <a:spLocks noChangeArrowheads="1"/>
          </p:cNvSpPr>
          <p:nvPr/>
        </p:nvSpPr>
        <p:spPr bwMode="auto">
          <a:xfrm>
            <a:off x="68383" y="5771683"/>
            <a:ext cx="875048" cy="797723"/>
          </a:xfrm>
          <a:prstGeom prst="rect">
            <a:avLst/>
          </a:prstGeom>
          <a:noFill/>
          <a:ln w="9525">
            <a:noFill/>
            <a:miter lim="800000"/>
            <a:headEnd/>
            <a:tailEnd/>
          </a:ln>
          <a:effectLst/>
        </p:spPr>
        <p:txBody>
          <a:bodyPr wrap="none" lIns="0" tIns="0" rIns="0" bIns="0"/>
          <a:lstStyle/>
          <a:p>
            <a:pPr defTabSz="4176713" fontAlgn="auto">
              <a:spcBef>
                <a:spcPts val="0"/>
              </a:spcBef>
              <a:spcAft>
                <a:spcPts val="0"/>
              </a:spcAft>
              <a:defRPr/>
            </a:pPr>
            <a:r>
              <a:rPr lang="en-GB" sz="9000" kern="0" dirty="0">
                <a:solidFill>
                  <a:srgbClr val="B2011D">
                    <a:lumMod val="75000"/>
                  </a:srgbClr>
                </a:solidFill>
                <a:effectLst>
                  <a:outerShdw blurRad="38100" dist="38100" dir="2700000" algn="tl">
                    <a:srgbClr val="C0C0C0"/>
                  </a:outerShdw>
                </a:effectLst>
                <a:latin typeface="Calibri"/>
                <a:sym typeface="Webdings" pitchFamily="18" charset="2"/>
              </a:rPr>
              <a:t></a:t>
            </a:r>
            <a:endParaRPr lang="de-DE" sz="9000" kern="0" dirty="0">
              <a:solidFill>
                <a:srgbClr val="B2011D">
                  <a:lumMod val="75000"/>
                </a:srgbClr>
              </a:solidFill>
              <a:effectLst>
                <a:outerShdw blurRad="38100" dist="38100" dir="2700000" algn="tl">
                  <a:srgbClr val="C0C0C0"/>
                </a:outerShdw>
              </a:effectLst>
              <a:latin typeface="Calibri"/>
              <a:sym typeface="Webdings" pitchFamily="18" charset="2"/>
            </a:endParaRPr>
          </a:p>
        </p:txBody>
      </p:sp>
      <p:pic>
        <p:nvPicPr>
          <p:cNvPr id="15" name="Picture 2" descr="\\Pcsrv3\Projekte\3000\3320_KWAS\Intern\04_Arbeitspakete\AP04_Kick Off\Ergebnisse Kick Off\Bilder\1001.JPG"/>
          <p:cNvPicPr>
            <a:picLocks noChangeAspect="1" noChangeArrowheads="1"/>
          </p:cNvPicPr>
          <p:nvPr/>
        </p:nvPicPr>
        <p:blipFill>
          <a:blip r:embed="rId3" cstate="email">
            <a:grayscl/>
            <a:lum bright="60000" contrast="-57000"/>
          </a:blip>
          <a:srcRect/>
          <a:stretch>
            <a:fillRect/>
          </a:stretch>
        </p:blipFill>
        <p:spPr bwMode="auto">
          <a:xfrm>
            <a:off x="5724128" y="5148130"/>
            <a:ext cx="2955416" cy="1653500"/>
          </a:xfrm>
          <a:prstGeom prst="ellipse">
            <a:avLst/>
          </a:prstGeom>
          <a:ln>
            <a:noFill/>
          </a:ln>
          <a:effectLst>
            <a:softEdge rad="112500"/>
          </a:effectLst>
        </p:spPr>
      </p:pic>
      <p:sp>
        <p:nvSpPr>
          <p:cNvPr id="31" name="Pfeil nach rechts 30"/>
          <p:cNvSpPr/>
          <p:nvPr/>
        </p:nvSpPr>
        <p:spPr>
          <a:xfrm>
            <a:off x="3563887" y="5748894"/>
            <a:ext cx="2459541" cy="255013"/>
          </a:xfrm>
          <a:prstGeom prst="rightArrow">
            <a:avLst/>
          </a:prstGeom>
          <a:solidFill>
            <a:schemeClr val="accent1">
              <a:lumMod val="60000"/>
              <a:lumOff val="4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Pfeil nach rechts 32"/>
          <p:cNvSpPr/>
          <p:nvPr/>
        </p:nvSpPr>
        <p:spPr>
          <a:xfrm rot="5400000">
            <a:off x="6156176" y="4797152"/>
            <a:ext cx="1008112" cy="288032"/>
          </a:xfrm>
          <a:prstGeom prst="rightArrow">
            <a:avLst/>
          </a:prstGeom>
          <a:solidFill>
            <a:schemeClr val="accent1">
              <a:lumMod val="60000"/>
              <a:lumOff val="4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p:cNvSpPr txBox="1"/>
          <p:nvPr/>
        </p:nvSpPr>
        <p:spPr>
          <a:xfrm>
            <a:off x="323527" y="5676886"/>
            <a:ext cx="4284475" cy="600164"/>
          </a:xfrm>
          <a:prstGeom prst="rect">
            <a:avLst/>
          </a:prstGeom>
          <a:solidFill>
            <a:schemeClr val="bg1">
              <a:lumMod val="95000"/>
            </a:schemeClr>
          </a:solidFill>
          <a:ln w="3175">
            <a:solidFill>
              <a:srgbClr val="DDDDDD"/>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spcBef>
                <a:spcPts val="200"/>
              </a:spcBef>
              <a:spcAft>
                <a:spcPts val="200"/>
              </a:spcAft>
            </a:pPr>
            <a:r>
              <a:rPr lang="en-US" sz="1900" b="1" dirty="0" smtClean="0">
                <a:solidFill>
                  <a:schemeClr val="bg1">
                    <a:lumMod val="50000"/>
                  </a:schemeClr>
                </a:solidFill>
                <a:latin typeface="Arial Narrow" pitchFamily="34" charset="0"/>
              </a:rPr>
              <a:t>Consultation rounds on  NAS </a:t>
            </a:r>
            <a:r>
              <a:rPr lang="en-US" sz="1900" b="1" dirty="0" smtClean="0">
                <a:solidFill>
                  <a:schemeClr val="bg1">
                    <a:lumMod val="50000"/>
                  </a:schemeClr>
                </a:solidFill>
                <a:latin typeface="Arial Narrow" pitchFamily="34" charset="0"/>
              </a:rPr>
              <a:t>/NAP drafts </a:t>
            </a:r>
            <a:r>
              <a:rPr lang="de-DE" sz="1600" b="1" dirty="0" smtClean="0">
                <a:solidFill>
                  <a:schemeClr val="bg1">
                    <a:lumMod val="50000"/>
                  </a:schemeClr>
                </a:solidFill>
              </a:rPr>
              <a:t/>
            </a:r>
            <a:br>
              <a:rPr lang="de-DE" sz="1600" b="1" dirty="0" smtClean="0">
                <a:solidFill>
                  <a:schemeClr val="bg1">
                    <a:lumMod val="50000"/>
                  </a:schemeClr>
                </a:solidFill>
              </a:rPr>
            </a:br>
            <a:r>
              <a:rPr lang="en-US" sz="1400" i="1" dirty="0" smtClean="0">
                <a:latin typeface="Arial" pitchFamily="34" charset="0"/>
                <a:cs typeface="Arial" pitchFamily="34" charset="0"/>
              </a:rPr>
              <a:t>sent by responsible Ministry</a:t>
            </a:r>
          </a:p>
        </p:txBody>
      </p:sp>
      <p:sp>
        <p:nvSpPr>
          <p:cNvPr id="29" name="Pfeil nach unten 28"/>
          <p:cNvSpPr/>
          <p:nvPr/>
        </p:nvSpPr>
        <p:spPr>
          <a:xfrm>
            <a:off x="2856508" y="5473562"/>
            <a:ext cx="360040" cy="296416"/>
          </a:xfrm>
          <a:prstGeom prst="downArrow">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p:cNvSpPr txBox="1"/>
          <p:nvPr/>
        </p:nvSpPr>
        <p:spPr>
          <a:xfrm>
            <a:off x="323528" y="4884236"/>
            <a:ext cx="3672408" cy="600164"/>
          </a:xfrm>
          <a:prstGeom prst="rect">
            <a:avLst/>
          </a:prstGeom>
          <a:solidFill>
            <a:schemeClr val="bg1">
              <a:lumMod val="95000"/>
            </a:schemeClr>
          </a:solidFill>
          <a:ln w="3175">
            <a:solidFill>
              <a:srgbClr val="DDDDDD"/>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spcBef>
                <a:spcPts val="200"/>
              </a:spcBef>
              <a:spcAft>
                <a:spcPts val="200"/>
              </a:spcAft>
              <a:tabLst>
                <a:tab pos="355600" algn="l"/>
              </a:tabLst>
            </a:pPr>
            <a:r>
              <a:rPr lang="de-DE" sz="1900" b="1" dirty="0" smtClean="0">
                <a:solidFill>
                  <a:schemeClr val="bg1">
                    <a:lumMod val="50000"/>
                  </a:schemeClr>
                </a:solidFill>
                <a:latin typeface="Arial Narrow" pitchFamily="34" charset="0"/>
              </a:rPr>
              <a:t>Integration into „Policy Paper“ </a:t>
            </a:r>
            <a:br>
              <a:rPr lang="de-DE" sz="1900" b="1" dirty="0" smtClean="0">
                <a:solidFill>
                  <a:schemeClr val="bg1">
                    <a:lumMod val="50000"/>
                  </a:schemeClr>
                </a:solidFill>
                <a:latin typeface="Arial Narrow" pitchFamily="34" charset="0"/>
              </a:rPr>
            </a:br>
            <a:r>
              <a:rPr lang="en-US" sz="1400" i="1" dirty="0" smtClean="0">
                <a:latin typeface="Arial" pitchFamily="34" charset="0"/>
                <a:cs typeface="Arial" pitchFamily="34" charset="0"/>
              </a:rPr>
              <a:t>(gradually developed into </a:t>
            </a:r>
            <a:r>
              <a:rPr lang="en-US" sz="1400" i="1" dirty="0" smtClean="0">
                <a:latin typeface="Arial" pitchFamily="34" charset="0"/>
                <a:cs typeface="Arial" pitchFamily="34" charset="0"/>
              </a:rPr>
              <a:t>NAP)</a:t>
            </a:r>
            <a:endParaRPr lang="en-US" sz="1400" i="1" dirty="0" smtClean="0">
              <a:latin typeface="Arial" pitchFamily="34" charset="0"/>
              <a:cs typeface="Arial" pitchFamily="34" charset="0"/>
            </a:endParaRPr>
          </a:p>
        </p:txBody>
      </p:sp>
      <p:sp>
        <p:nvSpPr>
          <p:cNvPr id="28" name="Pfeil nach unten 27"/>
          <p:cNvSpPr/>
          <p:nvPr/>
        </p:nvSpPr>
        <p:spPr>
          <a:xfrm>
            <a:off x="2843808" y="4645314"/>
            <a:ext cx="360040" cy="296416"/>
          </a:xfrm>
          <a:prstGeom prst="downArrow">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p:cNvSpPr txBox="1"/>
          <p:nvPr/>
        </p:nvSpPr>
        <p:spPr>
          <a:xfrm>
            <a:off x="323528" y="3943092"/>
            <a:ext cx="6624736" cy="728405"/>
          </a:xfrm>
          <a:prstGeom prst="rect">
            <a:avLst/>
          </a:prstGeom>
          <a:solidFill>
            <a:schemeClr val="bg1">
              <a:lumMod val="95000"/>
            </a:schemeClr>
          </a:solidFill>
          <a:ln w="3175">
            <a:solidFill>
              <a:srgbClr val="DDDDDD"/>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spcBef>
                <a:spcPts val="200"/>
              </a:spcBef>
              <a:spcAft>
                <a:spcPts val="200"/>
              </a:spcAft>
              <a:tabLst>
                <a:tab pos="355600" algn="l"/>
              </a:tabLst>
            </a:pPr>
            <a:r>
              <a:rPr lang="en-US" sz="1900" b="1" dirty="0" smtClean="0">
                <a:solidFill>
                  <a:schemeClr val="bg1">
                    <a:lumMod val="50000"/>
                  </a:schemeClr>
                </a:solidFill>
                <a:latin typeface="Arial Narrow" pitchFamily="34" charset="0"/>
              </a:rPr>
              <a:t>1-2 sector specific workshops with scientists &amp; </a:t>
            </a:r>
          </a:p>
          <a:p>
            <a:pPr>
              <a:spcBef>
                <a:spcPts val="200"/>
              </a:spcBef>
              <a:spcAft>
                <a:spcPts val="200"/>
              </a:spcAft>
              <a:tabLst>
                <a:tab pos="355600" algn="l"/>
              </a:tabLst>
            </a:pPr>
            <a:r>
              <a:rPr lang="en-US" sz="1900" b="1" dirty="0" smtClean="0">
                <a:solidFill>
                  <a:schemeClr val="bg1">
                    <a:lumMod val="50000"/>
                  </a:schemeClr>
                </a:solidFill>
                <a:latin typeface="Arial Narrow" pitchFamily="34" charset="0"/>
              </a:rPr>
              <a:t>Presentation of results at public </a:t>
            </a:r>
            <a:r>
              <a:rPr lang="en-US" sz="1900" b="1" dirty="0" smtClean="0">
                <a:solidFill>
                  <a:schemeClr val="bg1">
                    <a:lumMod val="50000"/>
                  </a:schemeClr>
                </a:solidFill>
                <a:latin typeface="Arial Narrow" pitchFamily="34" charset="0"/>
              </a:rPr>
              <a:t>meetings (called informal WS)  </a:t>
            </a:r>
            <a:endParaRPr lang="en-US" sz="1900" b="1" dirty="0" smtClean="0">
              <a:solidFill>
                <a:schemeClr val="bg1">
                  <a:lumMod val="50000"/>
                </a:schemeClr>
              </a:solidFill>
              <a:latin typeface="Arial Narrow" pitchFamily="34" charset="0"/>
            </a:endParaRPr>
          </a:p>
        </p:txBody>
      </p:sp>
      <p:sp>
        <p:nvSpPr>
          <p:cNvPr id="22" name="Pfeil nach unten 21"/>
          <p:cNvSpPr/>
          <p:nvPr/>
        </p:nvSpPr>
        <p:spPr>
          <a:xfrm>
            <a:off x="3297488" y="3565032"/>
            <a:ext cx="108012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p:cNvSpPr txBox="1"/>
          <p:nvPr/>
        </p:nvSpPr>
        <p:spPr>
          <a:xfrm>
            <a:off x="323528" y="3092204"/>
            <a:ext cx="6624736" cy="600164"/>
          </a:xfrm>
          <a:prstGeom prst="rect">
            <a:avLst/>
          </a:prstGeom>
          <a:solidFill>
            <a:schemeClr val="bg1">
              <a:lumMod val="95000"/>
            </a:schemeClr>
          </a:solidFill>
          <a:ln w="3175">
            <a:solidFill>
              <a:srgbClr val="DDDDDD"/>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spcBef>
                <a:spcPts val="200"/>
              </a:spcBef>
              <a:spcAft>
                <a:spcPts val="200"/>
              </a:spcAft>
              <a:tabLst>
                <a:tab pos="355600" algn="l"/>
              </a:tabLst>
            </a:pPr>
            <a:r>
              <a:rPr lang="en-US" sz="1900" b="1" dirty="0" smtClean="0">
                <a:solidFill>
                  <a:schemeClr val="bg1">
                    <a:lumMod val="50000"/>
                  </a:schemeClr>
                </a:solidFill>
                <a:latin typeface="Arial Narrow" pitchFamily="34" charset="0"/>
              </a:rPr>
              <a:t>Revised sector-specific input documents </a:t>
            </a:r>
            <a:br>
              <a:rPr lang="en-US" sz="1900" b="1" dirty="0" smtClean="0">
                <a:solidFill>
                  <a:schemeClr val="bg1">
                    <a:lumMod val="50000"/>
                  </a:schemeClr>
                </a:solidFill>
                <a:latin typeface="Arial Narrow" pitchFamily="34" charset="0"/>
              </a:rPr>
            </a:br>
            <a:r>
              <a:rPr lang="en-US" sz="1400" i="1" dirty="0" smtClean="0">
                <a:latin typeface="Arial" pitchFamily="34" charset="0"/>
                <a:cs typeface="Arial" pitchFamily="34" charset="0"/>
              </a:rPr>
              <a:t>including adaptation options</a:t>
            </a:r>
            <a:endParaRPr lang="de-DE" sz="1400" i="1" dirty="0" smtClean="0">
              <a:latin typeface="Arial" pitchFamily="34" charset="0"/>
              <a:cs typeface="Arial" pitchFamily="34" charset="0"/>
            </a:endParaRPr>
          </a:p>
        </p:txBody>
      </p:sp>
      <p:sp>
        <p:nvSpPr>
          <p:cNvPr id="21" name="Pfeil nach unten 20"/>
          <p:cNvSpPr/>
          <p:nvPr/>
        </p:nvSpPr>
        <p:spPr>
          <a:xfrm>
            <a:off x="3288556" y="2759296"/>
            <a:ext cx="108012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p:cNvSpPr txBox="1"/>
          <p:nvPr/>
        </p:nvSpPr>
        <p:spPr>
          <a:xfrm>
            <a:off x="323528" y="2290556"/>
            <a:ext cx="6624736" cy="615553"/>
          </a:xfrm>
          <a:prstGeom prst="rect">
            <a:avLst/>
          </a:prstGeom>
          <a:solidFill>
            <a:schemeClr val="bg1">
              <a:lumMod val="95000"/>
            </a:schemeClr>
          </a:solidFill>
          <a:ln w="3175">
            <a:solidFill>
              <a:srgbClr val="DDDDDD"/>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spcBef>
                <a:spcPts val="200"/>
              </a:spcBef>
              <a:spcAft>
                <a:spcPts val="200"/>
              </a:spcAft>
              <a:tabLst>
                <a:tab pos="355600" algn="l"/>
              </a:tabLst>
            </a:pPr>
            <a:r>
              <a:rPr lang="en-US" sz="1900" b="1" dirty="0" smtClean="0">
                <a:solidFill>
                  <a:schemeClr val="bg1">
                    <a:lumMod val="50000"/>
                  </a:schemeClr>
                </a:solidFill>
                <a:latin typeface="Arial Narrow" pitchFamily="34" charset="0"/>
              </a:rPr>
              <a:t>E-Mail survey with scientists </a:t>
            </a:r>
            <a:r>
              <a:rPr lang="en-US" sz="1600" b="1" dirty="0" smtClean="0">
                <a:solidFill>
                  <a:schemeClr val="bg1">
                    <a:lumMod val="50000"/>
                  </a:schemeClr>
                </a:solidFill>
              </a:rPr>
              <a:t/>
            </a:r>
            <a:br>
              <a:rPr lang="en-US" sz="1600" b="1" dirty="0" smtClean="0">
                <a:solidFill>
                  <a:schemeClr val="bg1">
                    <a:lumMod val="50000"/>
                  </a:schemeClr>
                </a:solidFill>
              </a:rPr>
            </a:br>
            <a:r>
              <a:rPr lang="en-US" sz="1400" i="1" dirty="0" smtClean="0">
                <a:latin typeface="Arial" pitchFamily="34" charset="0"/>
                <a:cs typeface="Arial" pitchFamily="34" charset="0"/>
              </a:rPr>
              <a:t>AustroClim including approx. 600 climate change and impact scientists </a:t>
            </a:r>
          </a:p>
        </p:txBody>
      </p:sp>
      <p:sp>
        <p:nvSpPr>
          <p:cNvPr id="18" name="Pfeil nach unten 17"/>
          <p:cNvSpPr/>
          <p:nvPr/>
        </p:nvSpPr>
        <p:spPr>
          <a:xfrm>
            <a:off x="3279596" y="2035448"/>
            <a:ext cx="108012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p:cNvSpPr txBox="1"/>
          <p:nvPr/>
        </p:nvSpPr>
        <p:spPr>
          <a:xfrm>
            <a:off x="337176" y="1555962"/>
            <a:ext cx="6611088" cy="600164"/>
          </a:xfrm>
          <a:prstGeom prst="rect">
            <a:avLst/>
          </a:prstGeom>
          <a:solidFill>
            <a:schemeClr val="bg1">
              <a:lumMod val="95000"/>
            </a:schemeClr>
          </a:solidFill>
          <a:ln w="3175">
            <a:solidFill>
              <a:srgbClr val="DDDDDD"/>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marL="0" lvl="1">
              <a:spcBef>
                <a:spcPts val="200"/>
              </a:spcBef>
              <a:spcAft>
                <a:spcPts val="200"/>
              </a:spcAft>
            </a:pPr>
            <a:r>
              <a:rPr lang="en-US" sz="1900" b="1" dirty="0" smtClean="0">
                <a:solidFill>
                  <a:schemeClr val="bg1">
                    <a:lumMod val="50000"/>
                  </a:schemeClr>
                </a:solidFill>
                <a:latin typeface="Arial Narrow" pitchFamily="34" charset="0"/>
              </a:rPr>
              <a:t>Sector-specific input documents </a:t>
            </a:r>
            <a:r>
              <a:rPr lang="en-US" sz="2000" b="1" dirty="0" smtClean="0">
                <a:solidFill>
                  <a:schemeClr val="bg1">
                    <a:lumMod val="50000"/>
                  </a:schemeClr>
                </a:solidFill>
                <a:latin typeface="Arial Narrow" pitchFamily="34" charset="0"/>
              </a:rPr>
              <a:t/>
            </a:r>
            <a:br>
              <a:rPr lang="en-US" sz="2000" b="1" dirty="0" smtClean="0">
                <a:solidFill>
                  <a:schemeClr val="bg1">
                    <a:lumMod val="50000"/>
                  </a:schemeClr>
                </a:solidFill>
                <a:latin typeface="Arial Narrow" pitchFamily="34" charset="0"/>
              </a:rPr>
            </a:br>
            <a:r>
              <a:rPr lang="en-US" sz="1400" i="1" dirty="0" smtClean="0">
                <a:latin typeface="Arial" pitchFamily="34" charset="0"/>
                <a:cs typeface="Arial" pitchFamily="34" charset="0"/>
              </a:rPr>
              <a:t>including information on climate change and vulnerability </a:t>
            </a:r>
            <a:endParaRPr lang="en-US" sz="1400" i="1" dirty="0">
              <a:latin typeface="Arial" pitchFamily="34" charset="0"/>
              <a:cs typeface="Arial" pitchFamily="34" charset="0"/>
            </a:endParaRPr>
          </a:p>
        </p:txBody>
      </p:sp>
      <p:sp>
        <p:nvSpPr>
          <p:cNvPr id="32" name="Textfeld 31"/>
          <p:cNvSpPr txBox="1"/>
          <p:nvPr/>
        </p:nvSpPr>
        <p:spPr>
          <a:xfrm>
            <a:off x="5423126" y="5680742"/>
            <a:ext cx="3528392" cy="646331"/>
          </a:xfrm>
          <a:prstGeom prst="rect">
            <a:avLst/>
          </a:prstGeom>
          <a:noFill/>
        </p:spPr>
        <p:txBody>
          <a:bodyPr wrap="square" rtlCol="0">
            <a:spAutoFit/>
          </a:bodyPr>
          <a:lstStyle/>
          <a:p>
            <a:pPr algn="ctr"/>
            <a:r>
              <a:rPr lang="en-US" b="1" dirty="0" smtClean="0">
                <a:solidFill>
                  <a:schemeClr val="accent1">
                    <a:lumMod val="50000"/>
                  </a:schemeClr>
                </a:solidFill>
              </a:rPr>
              <a:t>Participation </a:t>
            </a:r>
            <a:endParaRPr lang="en-US" b="1" dirty="0" smtClean="0">
              <a:solidFill>
                <a:schemeClr val="accent1">
                  <a:lumMod val="50000"/>
                </a:schemeClr>
              </a:solidFill>
            </a:endParaRPr>
          </a:p>
          <a:p>
            <a:pPr algn="ctr"/>
            <a:r>
              <a:rPr lang="en-US" b="1" dirty="0" smtClean="0">
                <a:solidFill>
                  <a:schemeClr val="accent1">
                    <a:lumMod val="50000"/>
                  </a:schemeClr>
                </a:solidFill>
              </a:rPr>
              <a:t>process </a:t>
            </a:r>
            <a:endParaRPr lang="en-US" b="1" dirty="0">
              <a:solidFill>
                <a:schemeClr val="accent1">
                  <a:lumMod val="50000"/>
                </a:schemeClr>
              </a:solidFill>
            </a:endParaRPr>
          </a:p>
        </p:txBody>
      </p:sp>
      <p:sp>
        <p:nvSpPr>
          <p:cNvPr id="34" name="Textfeld 33"/>
          <p:cNvSpPr txBox="1"/>
          <p:nvPr/>
        </p:nvSpPr>
        <p:spPr>
          <a:xfrm>
            <a:off x="6930125" y="4577214"/>
            <a:ext cx="2616410" cy="646331"/>
          </a:xfrm>
          <a:prstGeom prst="rect">
            <a:avLst/>
          </a:prstGeom>
          <a:noFill/>
        </p:spPr>
        <p:txBody>
          <a:bodyPr wrap="square" rtlCol="0">
            <a:spAutoFit/>
          </a:bodyPr>
          <a:lstStyle/>
          <a:p>
            <a:r>
              <a:rPr lang="en-US" sz="1200" dirty="0" smtClean="0">
                <a:solidFill>
                  <a:schemeClr val="bg1">
                    <a:lumMod val="50000"/>
                  </a:schemeClr>
                </a:solidFill>
              </a:rPr>
              <a:t>health, ecosystems &amp; biodiversity, </a:t>
            </a:r>
            <a:br>
              <a:rPr lang="en-US" sz="1200" dirty="0" smtClean="0">
                <a:solidFill>
                  <a:schemeClr val="bg1">
                    <a:lumMod val="50000"/>
                  </a:schemeClr>
                </a:solidFill>
              </a:rPr>
            </a:br>
            <a:r>
              <a:rPr lang="en-US" sz="1200" dirty="0" smtClean="0">
                <a:solidFill>
                  <a:schemeClr val="bg1">
                    <a:lumMod val="50000"/>
                  </a:schemeClr>
                </a:solidFill>
              </a:rPr>
              <a:t>transport infrastructure</a:t>
            </a:r>
            <a:endParaRPr lang="de-DE" sz="1200" dirty="0">
              <a:solidFill>
                <a:schemeClr val="bg1">
                  <a:lumMod val="50000"/>
                </a:schemeClr>
              </a:solidFill>
            </a:endParaRPr>
          </a:p>
        </p:txBody>
      </p:sp>
      <p:sp>
        <p:nvSpPr>
          <p:cNvPr id="35" name="Textfeld 34"/>
          <p:cNvSpPr txBox="1"/>
          <p:nvPr/>
        </p:nvSpPr>
        <p:spPr>
          <a:xfrm>
            <a:off x="1422400" y="6302323"/>
            <a:ext cx="4301728" cy="461665"/>
          </a:xfrm>
          <a:prstGeom prst="rect">
            <a:avLst/>
          </a:prstGeom>
          <a:noFill/>
        </p:spPr>
        <p:txBody>
          <a:bodyPr wrap="square" rtlCol="0">
            <a:spAutoFit/>
          </a:bodyPr>
          <a:lstStyle/>
          <a:p>
            <a:pPr algn="r"/>
            <a:r>
              <a:rPr lang="en-US" sz="1200" dirty="0" smtClean="0">
                <a:solidFill>
                  <a:schemeClr val="bg1">
                    <a:lumMod val="50000"/>
                  </a:schemeClr>
                </a:solidFill>
              </a:rPr>
              <a:t>agriculture, forestry, water, tourism, energy, natural </a:t>
            </a:r>
            <a:r>
              <a:rPr lang="en-US" sz="1200" dirty="0" smtClean="0">
                <a:solidFill>
                  <a:schemeClr val="bg1">
                    <a:lumMod val="50000"/>
                  </a:schemeClr>
                </a:solidFill>
              </a:rPr>
              <a:t>hazards, housing </a:t>
            </a:r>
            <a:r>
              <a:rPr lang="en-US" sz="1200" dirty="0" smtClean="0">
                <a:solidFill>
                  <a:schemeClr val="bg1">
                    <a:lumMod val="50000"/>
                  </a:schemeClr>
                </a:solidFill>
              </a:rPr>
              <a:t>&amp; construction, </a:t>
            </a:r>
          </a:p>
        </p:txBody>
      </p:sp>
      <p:sp>
        <p:nvSpPr>
          <p:cNvPr id="6" name="Rechteck 5"/>
          <p:cNvSpPr/>
          <p:nvPr/>
        </p:nvSpPr>
        <p:spPr>
          <a:xfrm>
            <a:off x="337176" y="847375"/>
            <a:ext cx="6665519" cy="523220"/>
          </a:xfrm>
          <a:prstGeom prst="rect">
            <a:avLst/>
          </a:prstGeom>
        </p:spPr>
        <p:txBody>
          <a:bodyPr wrap="square">
            <a:spAutoFit/>
          </a:bodyPr>
          <a:lstStyle/>
          <a:p>
            <a:r>
              <a:rPr lang="en-US" sz="2800" b="1" dirty="0">
                <a:solidFill>
                  <a:srgbClr val="008080"/>
                </a:solidFill>
                <a:latin typeface="Arial Narrow" panose="020B0606020202030204" pitchFamily="34" charset="0"/>
                <a:ea typeface="+mj-ea"/>
                <a:cs typeface="+mj-cs"/>
              </a:rPr>
              <a:t>Development process of NAS/NAP (2008-2012)</a:t>
            </a:r>
            <a:endParaRPr lang="de-AT" dirty="0"/>
          </a:p>
        </p:txBody>
      </p:sp>
      <p:pic>
        <p:nvPicPr>
          <p:cNvPr id="25" name="Picture 2"/>
          <p:cNvPicPr>
            <a:picLocks noChangeAspect="1" noChangeArrowheads="1"/>
          </p:cNvPicPr>
          <p:nvPr/>
        </p:nvPicPr>
        <p:blipFill>
          <a:blip r:embed="rId4" cstate="print"/>
          <a:srcRect/>
          <a:stretch>
            <a:fillRect/>
          </a:stretch>
        </p:blipFill>
        <p:spPr bwMode="auto">
          <a:xfrm>
            <a:off x="7327167" y="1590417"/>
            <a:ext cx="828596" cy="1131418"/>
          </a:xfrm>
          <a:prstGeom prst="rect">
            <a:avLst/>
          </a:prstGeom>
          <a:noFill/>
          <a:ln w="9525">
            <a:noFill/>
            <a:miter lim="800000"/>
            <a:headEnd/>
            <a:tailEnd/>
          </a:ln>
        </p:spPr>
      </p:pic>
      <p:pic>
        <p:nvPicPr>
          <p:cNvPr id="27" name="Picture 2"/>
          <p:cNvPicPr>
            <a:picLocks noChangeAspect="1" noChangeArrowheads="1"/>
          </p:cNvPicPr>
          <p:nvPr/>
        </p:nvPicPr>
        <p:blipFill>
          <a:blip r:embed="rId5" cstate="print">
            <a:grayscl/>
          </a:blip>
          <a:srcRect l="28050" t="11532" r="27063" b="14641"/>
          <a:stretch>
            <a:fillRect/>
          </a:stretch>
        </p:blipFill>
        <p:spPr bwMode="auto">
          <a:xfrm>
            <a:off x="4793657" y="4822811"/>
            <a:ext cx="874615" cy="11810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555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par>
                                <p:cTn id="14" presetID="1"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linds(horizont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linds(horizontal)">
                                      <p:cBhvr>
                                        <p:cTn id="34" dur="500"/>
                                        <p:tgtEl>
                                          <p:spTgt spid="33"/>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linds(horizontal)">
                                      <p:cBhvr>
                                        <p:cTn id="37" dur="500"/>
                                        <p:tgtEl>
                                          <p:spTgt spid="34"/>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linds(horizontal)">
                                      <p:cBhvr>
                                        <p:cTn id="40" dur="500"/>
                                        <p:tgtEl>
                                          <p:spTgt spid="32"/>
                                        </p:tgtEl>
                                      </p:cBhvr>
                                    </p:animEffect>
                                  </p:childTnLst>
                                </p:cTn>
                              </p:par>
                              <p:par>
                                <p:cTn id="41" presetID="3" presetClass="entr" presetSubtype="1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linds(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linds(horizontal)">
                                      <p:cBhvr>
                                        <p:cTn id="48" dur="500"/>
                                        <p:tgtEl>
                                          <p:spTgt spid="28"/>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linds(horizontal)">
                                      <p:cBhvr>
                                        <p:cTn id="51" dur="500"/>
                                        <p:tgtEl>
                                          <p:spTgt spid="24"/>
                                        </p:tgtEl>
                                      </p:cBhvr>
                                    </p:animEffect>
                                  </p:childTnLst>
                                </p:cTn>
                              </p:par>
                              <p:par>
                                <p:cTn id="52" presetID="1" presetClass="entr" presetSubtype="0"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childTnLst>
                                </p:cTn>
                              </p:par>
                              <p:par>
                                <p:cTn id="54" presetID="3" presetClass="entr" presetSubtype="1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linds(horizontal)">
                                      <p:cBhvr>
                                        <p:cTn id="56" dur="500"/>
                                        <p:tgtEl>
                                          <p:spTgt spid="29"/>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blinds(horizontal)">
                                      <p:cBhvr>
                                        <p:cTn id="59" dur="500"/>
                                        <p:tgtEl>
                                          <p:spTgt spid="30"/>
                                        </p:tgtEl>
                                      </p:cBhvr>
                                    </p:animEffect>
                                  </p:childTnLst>
                                </p:cTn>
                              </p:par>
                              <p:par>
                                <p:cTn id="60" presetID="1"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blinds(horizontal)">
                                      <p:cBhvr>
                                        <p:cTn id="66" dur="500"/>
                                        <p:tgtEl>
                                          <p:spTgt spid="35"/>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blinds(horizontal)">
                                      <p:cBhvr>
                                        <p:cTn id="6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animBg="1"/>
      <p:bldP spid="33" grpId="0" animBg="1"/>
      <p:bldP spid="30" grpId="0" animBg="1"/>
      <p:bldP spid="29" grpId="0" animBg="1"/>
      <p:bldP spid="24" grpId="0" animBg="1"/>
      <p:bldP spid="28" grpId="0" animBg="1"/>
      <p:bldP spid="20" grpId="0" animBg="1"/>
      <p:bldP spid="22" grpId="0" animBg="1"/>
      <p:bldP spid="23" grpId="0" animBg="1"/>
      <p:bldP spid="21" grpId="0" animBg="1"/>
      <p:bldP spid="19" grpId="0" animBg="1"/>
      <p:bldP spid="18" grpId="0" animBg="1"/>
      <p:bldP spid="16" grpId="0" animBg="1"/>
      <p:bldP spid="32" grpId="0"/>
      <p:bldP spid="34"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6859" y="819820"/>
            <a:ext cx="8229600" cy="516352"/>
          </a:xfrm>
        </p:spPr>
        <p:txBody>
          <a:bodyPr>
            <a:noAutofit/>
          </a:bodyPr>
          <a:lstStyle/>
          <a:p>
            <a:r>
              <a:rPr lang="en-US" sz="2800" dirty="0" smtClean="0">
                <a:latin typeface="Arial Narrow" panose="020B0606020202030204" pitchFamily="34" charset="0"/>
              </a:rPr>
              <a:t>Development process of NAS/NAP (2008-2012)</a:t>
            </a:r>
            <a:endParaRPr lang="en-US" sz="2800" dirty="0">
              <a:latin typeface="Arial Narrow" panose="020B0606020202030204" pitchFamily="34" charset="0"/>
            </a:endParaRPr>
          </a:p>
        </p:txBody>
      </p:sp>
      <p:sp>
        <p:nvSpPr>
          <p:cNvPr id="3" name="Foliennummernplatzhalter 2"/>
          <p:cNvSpPr>
            <a:spLocks noGrp="1"/>
          </p:cNvSpPr>
          <p:nvPr>
            <p:ph type="sldNum" sz="quarter" idx="4294967295"/>
          </p:nvPr>
        </p:nvSpPr>
        <p:spPr>
          <a:xfrm>
            <a:off x="6135934" y="6033369"/>
            <a:ext cx="1764615" cy="201794"/>
          </a:xfrm>
        </p:spPr>
        <p:txBody>
          <a:bodyPr/>
          <a:lstStyle/>
          <a:p>
            <a:fld id="{2E6046F0-BA93-4699-83A0-D6120B23834D}" type="slidenum">
              <a:rPr lang="de-DE" smtClean="0"/>
              <a:pPr/>
              <a:t>11</a:t>
            </a:fld>
            <a:endParaRPr lang="de-DE"/>
          </a:p>
        </p:txBody>
      </p:sp>
      <p:sp>
        <p:nvSpPr>
          <p:cNvPr id="5" name="Pfeil nach rechts 4"/>
          <p:cNvSpPr/>
          <p:nvPr/>
        </p:nvSpPr>
        <p:spPr>
          <a:xfrm rot="1665644">
            <a:off x="1800423" y="3220669"/>
            <a:ext cx="1044501" cy="285688"/>
          </a:xfrm>
          <a:prstGeom prst="rightArrow">
            <a:avLst/>
          </a:prstGeom>
          <a:solidFill>
            <a:srgbClr val="B2011D">
              <a:lumMod val="75000"/>
            </a:srgbClr>
          </a:solidFill>
          <a:ln w="25400" cap="flat" cmpd="sng" algn="ctr">
            <a:solidFill>
              <a:srgbClr val="DDDDDD"/>
            </a:solidFill>
            <a:prstDash val="solid"/>
          </a:ln>
          <a:effectLst/>
        </p:spPr>
        <p:txBody>
          <a:bodyPr rtlCol="0" anchor="ctr"/>
          <a:lstStyle/>
          <a:p>
            <a:pPr algn="ctr"/>
            <a:endParaRPr lang="de-DE" kern="0">
              <a:solidFill>
                <a:sysClr val="window" lastClr="FFFFFF"/>
              </a:solidFill>
              <a:latin typeface="Verdana"/>
            </a:endParaRPr>
          </a:p>
        </p:txBody>
      </p:sp>
      <p:sp>
        <p:nvSpPr>
          <p:cNvPr id="9" name="Textfeld 8"/>
          <p:cNvSpPr txBox="1"/>
          <p:nvPr/>
        </p:nvSpPr>
        <p:spPr>
          <a:xfrm>
            <a:off x="1228763" y="1713748"/>
            <a:ext cx="3619334" cy="1384995"/>
          </a:xfrm>
          <a:prstGeom prst="rect">
            <a:avLst/>
          </a:prstGeom>
          <a:noFill/>
        </p:spPr>
        <p:txBody>
          <a:bodyPr wrap="square" rtlCol="0">
            <a:spAutoFit/>
          </a:bodyPr>
          <a:lstStyle/>
          <a:p>
            <a:pPr fontAlgn="auto">
              <a:spcBef>
                <a:spcPts val="0"/>
              </a:spcBef>
              <a:spcAft>
                <a:spcPts val="0"/>
              </a:spcAft>
              <a:defRPr/>
            </a:pPr>
            <a:r>
              <a:rPr lang="en-US" sz="2400" b="1" kern="0" dirty="0" smtClean="0">
                <a:solidFill>
                  <a:sysClr val="windowText" lastClr="000000"/>
                </a:solidFill>
                <a:latin typeface="Arial Narrow" pitchFamily="34" charset="0"/>
              </a:rPr>
              <a:t>Scientific and expert studies</a:t>
            </a:r>
          </a:p>
          <a:p>
            <a:pPr fontAlgn="auto">
              <a:spcBef>
                <a:spcPts val="0"/>
              </a:spcBef>
              <a:spcAft>
                <a:spcPts val="0"/>
              </a:spcAft>
              <a:defRPr/>
            </a:pPr>
            <a:r>
              <a:rPr lang="en-US" sz="1600" b="1" kern="0" dirty="0" smtClean="0">
                <a:solidFill>
                  <a:sysClr val="windowText" lastClr="000000"/>
                </a:solidFill>
                <a:latin typeface="Arial Narrow" pitchFamily="34" charset="0"/>
              </a:rPr>
              <a:t>(vulnerability assessments, proposals for adaptation options)</a:t>
            </a:r>
            <a:r>
              <a:rPr lang="en-US" sz="1600" kern="0" dirty="0" smtClean="0">
                <a:solidFill>
                  <a:sysClr val="windowText" lastClr="000000"/>
                </a:solidFill>
                <a:latin typeface="Arial Narrow" pitchFamily="34" charset="0"/>
              </a:rPr>
              <a:t/>
            </a:r>
            <a:br>
              <a:rPr lang="en-US" sz="1600" kern="0" dirty="0" smtClean="0">
                <a:solidFill>
                  <a:sysClr val="windowText" lastClr="000000"/>
                </a:solidFill>
                <a:latin typeface="Arial Narrow" pitchFamily="34" charset="0"/>
              </a:rPr>
            </a:br>
            <a:r>
              <a:rPr lang="en-US" sz="1400" i="1" kern="0" dirty="0" smtClean="0">
                <a:solidFill>
                  <a:srgbClr val="40A0A0">
                    <a:lumMod val="50000"/>
                  </a:srgbClr>
                </a:solidFill>
                <a:latin typeface="Arial Narrow" pitchFamily="34" charset="0"/>
              </a:rPr>
              <a:t>agriculture, forestry, water, tourism, energy, biodiversity,……</a:t>
            </a:r>
            <a:endParaRPr lang="en-US" sz="1400" i="1" kern="0" dirty="0">
              <a:solidFill>
                <a:srgbClr val="40A0A0">
                  <a:lumMod val="50000"/>
                </a:srgbClr>
              </a:solidFill>
              <a:latin typeface="Arial Narrow" pitchFamily="34" charset="0"/>
            </a:endParaRPr>
          </a:p>
        </p:txBody>
      </p:sp>
      <p:pic>
        <p:nvPicPr>
          <p:cNvPr id="12" name="Picture 2" descr="\\Pcsrv3\Projekte\3000\3320_KWAS\Intern\04_Arbeitspakete\AP04_Kick Off\Ergebnisse Kick Off\Bilder\1001.JPG"/>
          <p:cNvPicPr>
            <a:picLocks noChangeAspect="1" noChangeArrowheads="1"/>
          </p:cNvPicPr>
          <p:nvPr/>
        </p:nvPicPr>
        <p:blipFill>
          <a:blip r:embed="rId3" cstate="email">
            <a:grayscl/>
            <a:lum bright="60000" contrast="-57000"/>
          </a:blip>
          <a:srcRect/>
          <a:stretch>
            <a:fillRect/>
          </a:stretch>
        </p:blipFill>
        <p:spPr bwMode="auto">
          <a:xfrm>
            <a:off x="5118233" y="1418619"/>
            <a:ext cx="3362433" cy="2569832"/>
          </a:xfrm>
          <a:prstGeom prst="ellipse">
            <a:avLst/>
          </a:prstGeom>
          <a:ln>
            <a:noFill/>
          </a:ln>
          <a:effectLst>
            <a:softEdge rad="112500"/>
          </a:effectLst>
        </p:spPr>
      </p:pic>
      <p:sp>
        <p:nvSpPr>
          <p:cNvPr id="13" name="Textfeld 12"/>
          <p:cNvSpPr txBox="1"/>
          <p:nvPr/>
        </p:nvSpPr>
        <p:spPr>
          <a:xfrm>
            <a:off x="5652642" y="2011037"/>
            <a:ext cx="2447404" cy="1384995"/>
          </a:xfrm>
          <a:prstGeom prst="rect">
            <a:avLst/>
          </a:prstGeom>
          <a:noFill/>
        </p:spPr>
        <p:txBody>
          <a:bodyPr wrap="square" rtlCol="0">
            <a:spAutoFit/>
          </a:bodyPr>
          <a:lstStyle/>
          <a:p>
            <a:pPr algn="ctr" fontAlgn="auto">
              <a:spcBef>
                <a:spcPts val="0"/>
              </a:spcBef>
              <a:spcAft>
                <a:spcPts val="600"/>
              </a:spcAft>
              <a:defRPr/>
            </a:pPr>
            <a:r>
              <a:rPr lang="en-US" sz="2800" b="1" kern="0" dirty="0" smtClean="0">
                <a:solidFill>
                  <a:srgbClr val="7FBFBF">
                    <a:lumMod val="50000"/>
                  </a:srgbClr>
                </a:solidFill>
                <a:latin typeface="Calibri"/>
              </a:rPr>
              <a:t>Decisional Participation process</a:t>
            </a:r>
          </a:p>
        </p:txBody>
      </p:sp>
      <p:sp>
        <p:nvSpPr>
          <p:cNvPr id="15" name="Pfeil nach unten 14"/>
          <p:cNvSpPr/>
          <p:nvPr/>
        </p:nvSpPr>
        <p:spPr>
          <a:xfrm>
            <a:off x="6620150" y="3905313"/>
            <a:ext cx="522251" cy="628514"/>
          </a:xfrm>
          <a:prstGeom prst="downArrow">
            <a:avLst>
              <a:gd name="adj1" fmla="val 50000"/>
              <a:gd name="adj2" fmla="val 48957"/>
            </a:avLst>
          </a:prstGeom>
          <a:solidFill>
            <a:srgbClr val="722635">
              <a:alpha val="90000"/>
            </a:srgbClr>
          </a:solidFill>
          <a:ln w="635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de-DE" sz="1800" kern="0" dirty="0">
              <a:solidFill>
                <a:sysClr val="windowText" lastClr="000000"/>
              </a:solidFill>
              <a:latin typeface="Verdana"/>
            </a:endParaRPr>
          </a:p>
        </p:txBody>
      </p:sp>
      <p:sp>
        <p:nvSpPr>
          <p:cNvPr id="16" name="Textfeld 15"/>
          <p:cNvSpPr txBox="1"/>
          <p:nvPr/>
        </p:nvSpPr>
        <p:spPr>
          <a:xfrm>
            <a:off x="7274061" y="3943005"/>
            <a:ext cx="1044501" cy="293061"/>
          </a:xfrm>
          <a:prstGeom prst="rect">
            <a:avLst/>
          </a:prstGeom>
          <a:noFill/>
        </p:spPr>
        <p:txBody>
          <a:bodyPr wrap="square" rtlCol="0">
            <a:spAutoFit/>
          </a:bodyPr>
          <a:lstStyle/>
          <a:p>
            <a:pPr fontAlgn="auto">
              <a:spcBef>
                <a:spcPts val="0"/>
              </a:spcBef>
              <a:spcAft>
                <a:spcPts val="0"/>
              </a:spcAft>
              <a:defRPr/>
            </a:pPr>
            <a:r>
              <a:rPr lang="en-US" sz="1800" b="1" kern="0" dirty="0" smtClean="0">
                <a:solidFill>
                  <a:srgbClr val="40A0A0">
                    <a:lumMod val="50000"/>
                  </a:srgbClr>
                </a:solidFill>
                <a:latin typeface="Arial Narrow" pitchFamily="34" charset="0"/>
              </a:rPr>
              <a:t>Results</a:t>
            </a:r>
            <a:endParaRPr lang="en-US" sz="1800" b="1" kern="0" dirty="0">
              <a:solidFill>
                <a:srgbClr val="40A0A0">
                  <a:lumMod val="50000"/>
                </a:srgbClr>
              </a:solidFill>
              <a:latin typeface="Arial Narrow" pitchFamily="34" charset="0"/>
            </a:endParaRPr>
          </a:p>
        </p:txBody>
      </p:sp>
      <p:sp>
        <p:nvSpPr>
          <p:cNvPr id="17" name="Pfeil nach rechts 16"/>
          <p:cNvSpPr/>
          <p:nvPr/>
        </p:nvSpPr>
        <p:spPr>
          <a:xfrm>
            <a:off x="1819598" y="4370973"/>
            <a:ext cx="1044502" cy="285688"/>
          </a:xfrm>
          <a:prstGeom prst="rightArrow">
            <a:avLst/>
          </a:prstGeom>
          <a:solidFill>
            <a:srgbClr val="B2011D">
              <a:lumMod val="75000"/>
            </a:srgbClr>
          </a:solidFill>
          <a:ln w="25400" cap="flat" cmpd="sng" algn="ctr">
            <a:solidFill>
              <a:srgbClr val="DDDDDD"/>
            </a:solidFill>
            <a:prstDash val="solid"/>
          </a:ln>
          <a:effectLst/>
        </p:spPr>
        <p:txBody>
          <a:bodyPr rtlCol="0" anchor="ctr"/>
          <a:lstStyle/>
          <a:p>
            <a:pPr algn="ctr" fontAlgn="auto">
              <a:spcBef>
                <a:spcPts val="0"/>
              </a:spcBef>
              <a:spcAft>
                <a:spcPts val="0"/>
              </a:spcAft>
              <a:defRPr/>
            </a:pPr>
            <a:endParaRPr lang="de-DE" sz="1800" kern="0">
              <a:solidFill>
                <a:sysClr val="window" lastClr="FFFFFF"/>
              </a:solidFill>
              <a:latin typeface="Verdana"/>
            </a:endParaRPr>
          </a:p>
        </p:txBody>
      </p:sp>
      <p:sp>
        <p:nvSpPr>
          <p:cNvPr id="18" name="Textfeld 17"/>
          <p:cNvSpPr txBox="1"/>
          <p:nvPr/>
        </p:nvSpPr>
        <p:spPr>
          <a:xfrm>
            <a:off x="3145285" y="3301092"/>
            <a:ext cx="1972948" cy="584775"/>
          </a:xfrm>
          <a:prstGeom prst="rect">
            <a:avLst/>
          </a:prstGeom>
          <a:noFill/>
        </p:spPr>
        <p:txBody>
          <a:bodyPr wrap="square" rtlCol="0">
            <a:spAutoFit/>
          </a:bodyPr>
          <a:lstStyle/>
          <a:p>
            <a:pPr fontAlgn="auto">
              <a:spcBef>
                <a:spcPts val="0"/>
              </a:spcBef>
              <a:spcAft>
                <a:spcPts val="0"/>
              </a:spcAft>
              <a:defRPr/>
            </a:pPr>
            <a:r>
              <a:rPr lang="de-DE" sz="1800" b="1" kern="0" dirty="0" smtClean="0">
                <a:solidFill>
                  <a:sysClr val="windowText" lastClr="000000"/>
                </a:solidFill>
                <a:latin typeface="Arial Narrow" pitchFamily="34" charset="0"/>
              </a:rPr>
              <a:t>Policy Paper</a:t>
            </a:r>
            <a:r>
              <a:rPr lang="de-DE" sz="1800" kern="0" dirty="0" smtClean="0">
                <a:solidFill>
                  <a:sysClr val="windowText" lastClr="000000"/>
                </a:solidFill>
                <a:latin typeface="Arial Narrow" pitchFamily="34" charset="0"/>
              </a:rPr>
              <a:t/>
            </a:r>
            <a:br>
              <a:rPr lang="de-DE" sz="1800" kern="0" dirty="0" smtClean="0">
                <a:solidFill>
                  <a:sysClr val="windowText" lastClr="000000"/>
                </a:solidFill>
                <a:latin typeface="Arial Narrow" pitchFamily="34" charset="0"/>
              </a:rPr>
            </a:br>
            <a:endParaRPr lang="de-DE" sz="1400" i="1" kern="0" dirty="0">
              <a:solidFill>
                <a:srgbClr val="40A0A0">
                  <a:lumMod val="50000"/>
                </a:srgbClr>
              </a:solidFill>
              <a:latin typeface="Arial Narrow" pitchFamily="34" charset="0"/>
            </a:endParaRPr>
          </a:p>
        </p:txBody>
      </p:sp>
      <p:sp>
        <p:nvSpPr>
          <p:cNvPr id="19" name="Textfeld 18"/>
          <p:cNvSpPr txBox="1"/>
          <p:nvPr/>
        </p:nvSpPr>
        <p:spPr>
          <a:xfrm>
            <a:off x="709937" y="3703978"/>
            <a:ext cx="2379141" cy="646331"/>
          </a:xfrm>
          <a:prstGeom prst="rect">
            <a:avLst/>
          </a:prstGeom>
          <a:noFill/>
        </p:spPr>
        <p:txBody>
          <a:bodyPr wrap="square" rtlCol="0">
            <a:spAutoFit/>
          </a:bodyPr>
          <a:lstStyle/>
          <a:p>
            <a:pPr algn="ctr" fontAlgn="auto">
              <a:spcBef>
                <a:spcPts val="0"/>
              </a:spcBef>
              <a:spcAft>
                <a:spcPts val="0"/>
              </a:spcAft>
              <a:defRPr/>
            </a:pPr>
            <a:r>
              <a:rPr lang="en-US" sz="1800" b="1" kern="0" dirty="0" smtClean="0">
                <a:solidFill>
                  <a:sysClr val="windowText" lastClr="000000"/>
                </a:solidFill>
                <a:latin typeface="Arial Narrow" pitchFamily="34" charset="0"/>
              </a:rPr>
              <a:t>3 written consultation</a:t>
            </a:r>
            <a:br>
              <a:rPr lang="en-US" sz="1800" b="1" kern="0" dirty="0" smtClean="0">
                <a:solidFill>
                  <a:sysClr val="windowText" lastClr="000000"/>
                </a:solidFill>
                <a:latin typeface="Arial Narrow" pitchFamily="34" charset="0"/>
              </a:rPr>
            </a:br>
            <a:r>
              <a:rPr lang="en-US" sz="1800" b="1" kern="0" dirty="0" smtClean="0">
                <a:solidFill>
                  <a:sysClr val="windowText" lastClr="000000"/>
                </a:solidFill>
                <a:latin typeface="Arial Narrow" pitchFamily="34" charset="0"/>
              </a:rPr>
              <a:t>rounds</a:t>
            </a:r>
            <a:endParaRPr lang="en-US" sz="1800" i="1" kern="0" dirty="0">
              <a:solidFill>
                <a:srgbClr val="40A0A0">
                  <a:lumMod val="50000"/>
                </a:srgbClr>
              </a:solidFill>
              <a:latin typeface="Arial Narrow" pitchFamily="34" charset="0"/>
            </a:endParaRPr>
          </a:p>
        </p:txBody>
      </p:sp>
      <p:sp>
        <p:nvSpPr>
          <p:cNvPr id="25" name="Legende mit Pfeil nach unten 24"/>
          <p:cNvSpPr/>
          <p:nvPr/>
        </p:nvSpPr>
        <p:spPr>
          <a:xfrm rot="16200000">
            <a:off x="1096716" y="1045888"/>
            <a:ext cx="3870531" cy="5029487"/>
          </a:xfrm>
          <a:prstGeom prst="downArrowCallout">
            <a:avLst>
              <a:gd name="adj1" fmla="val 12220"/>
              <a:gd name="adj2" fmla="val 11094"/>
              <a:gd name="adj3" fmla="val 14623"/>
              <a:gd name="adj4" fmla="val 85453"/>
            </a:avLst>
          </a:prstGeom>
          <a:solidFill>
            <a:srgbClr val="7FBFBF">
              <a:alpha val="14000"/>
            </a:srgbClr>
          </a:solidFill>
          <a:ln w="6350" cap="flat" cmpd="sng" algn="ctr">
            <a:solidFill>
              <a:srgbClr val="40A0A0">
                <a:lumMod val="75000"/>
              </a:srgbClr>
            </a:solidFill>
            <a:prstDash val="solid"/>
          </a:ln>
          <a:effectLst/>
        </p:spPr>
        <p:txBody>
          <a:bodyPr anchor="ctr"/>
          <a:lstStyle/>
          <a:p>
            <a:pPr algn="ctr" fontAlgn="auto">
              <a:spcBef>
                <a:spcPts val="0"/>
              </a:spcBef>
              <a:spcAft>
                <a:spcPts val="0"/>
              </a:spcAft>
              <a:defRPr/>
            </a:pPr>
            <a:endParaRPr lang="de-DE" sz="1800" kern="0">
              <a:solidFill>
                <a:sysClr val="windowText" lastClr="000000"/>
              </a:solidFill>
              <a:latin typeface="Verdana"/>
            </a:endParaRPr>
          </a:p>
        </p:txBody>
      </p:sp>
      <p:pic>
        <p:nvPicPr>
          <p:cNvPr id="7" name="Picture 2"/>
          <p:cNvPicPr>
            <a:picLocks noChangeAspect="1" noChangeArrowheads="1"/>
          </p:cNvPicPr>
          <p:nvPr/>
        </p:nvPicPr>
        <p:blipFill>
          <a:blip r:embed="rId4" cstate="print">
            <a:grayscl/>
          </a:blip>
          <a:srcRect l="28050" t="11532" r="27063" b="14641"/>
          <a:stretch>
            <a:fillRect/>
          </a:stretch>
        </p:blipFill>
        <p:spPr bwMode="auto">
          <a:xfrm>
            <a:off x="3386622" y="3722901"/>
            <a:ext cx="1070032" cy="1444990"/>
          </a:xfrm>
          <a:prstGeom prst="rect">
            <a:avLst/>
          </a:prstGeom>
          <a:ln>
            <a:noFill/>
          </a:ln>
          <a:effectLst>
            <a:outerShdw blurRad="292100" dist="139700" dir="2700000" algn="tl" rotWithShape="0">
              <a:srgbClr val="333333">
                <a:alpha val="65000"/>
              </a:srgbClr>
            </a:outerShdw>
          </a:effectLst>
        </p:spPr>
      </p:pic>
      <p:sp>
        <p:nvSpPr>
          <p:cNvPr id="10" name="Rectangle 28"/>
          <p:cNvSpPr>
            <a:spLocks noChangeArrowheads="1"/>
          </p:cNvSpPr>
          <p:nvPr/>
        </p:nvSpPr>
        <p:spPr bwMode="auto">
          <a:xfrm>
            <a:off x="489295" y="3971319"/>
            <a:ext cx="1013199" cy="1017809"/>
          </a:xfrm>
          <a:prstGeom prst="rect">
            <a:avLst/>
          </a:prstGeom>
          <a:noFill/>
          <a:ln w="9525">
            <a:noFill/>
            <a:miter lim="800000"/>
            <a:headEnd/>
            <a:tailEnd/>
          </a:ln>
          <a:effectLst/>
        </p:spPr>
        <p:txBody>
          <a:bodyPr wrap="none" lIns="0" tIns="0" rIns="0" bIns="0"/>
          <a:lstStyle/>
          <a:p>
            <a:pPr defTabSz="4176713" fontAlgn="auto">
              <a:spcBef>
                <a:spcPts val="0"/>
              </a:spcBef>
              <a:spcAft>
                <a:spcPts val="0"/>
              </a:spcAft>
              <a:defRPr/>
            </a:pPr>
            <a:r>
              <a:rPr lang="en-GB" sz="9000" kern="0" dirty="0">
                <a:solidFill>
                  <a:srgbClr val="B2011D">
                    <a:lumMod val="75000"/>
                  </a:srgbClr>
                </a:solidFill>
                <a:effectLst>
                  <a:outerShdw blurRad="38100" dist="38100" dir="2700000" algn="tl">
                    <a:srgbClr val="C0C0C0"/>
                  </a:outerShdw>
                </a:effectLst>
                <a:latin typeface="Calibri"/>
                <a:sym typeface="Webdings" pitchFamily="18" charset="2"/>
              </a:rPr>
              <a:t></a:t>
            </a:r>
            <a:endParaRPr lang="de-DE" sz="9000" kern="0" dirty="0">
              <a:solidFill>
                <a:srgbClr val="B2011D">
                  <a:lumMod val="75000"/>
                </a:srgbClr>
              </a:solidFill>
              <a:effectLst>
                <a:outerShdw blurRad="38100" dist="38100" dir="2700000" algn="tl">
                  <a:srgbClr val="C0C0C0"/>
                </a:outerShdw>
              </a:effectLst>
              <a:latin typeface="Calibri"/>
              <a:sym typeface="Webdings" pitchFamily="18" charset="2"/>
            </a:endParaRPr>
          </a:p>
        </p:txBody>
      </p:sp>
      <p:pic>
        <p:nvPicPr>
          <p:cNvPr id="8" name="Picture 2"/>
          <p:cNvPicPr>
            <a:picLocks noChangeAspect="1" noChangeArrowheads="1"/>
          </p:cNvPicPr>
          <p:nvPr/>
        </p:nvPicPr>
        <p:blipFill>
          <a:blip r:embed="rId5" cstate="print"/>
          <a:srcRect/>
          <a:stretch>
            <a:fillRect/>
          </a:stretch>
        </p:blipFill>
        <p:spPr bwMode="auto">
          <a:xfrm>
            <a:off x="84538" y="1694803"/>
            <a:ext cx="828596" cy="1131418"/>
          </a:xfrm>
          <a:prstGeom prst="rect">
            <a:avLst/>
          </a:prstGeom>
          <a:noFill/>
          <a:ln w="9525">
            <a:noFill/>
            <a:miter lim="800000"/>
            <a:headEnd/>
            <a:tailEnd/>
          </a:ln>
        </p:spPr>
      </p:pic>
      <p:sp>
        <p:nvSpPr>
          <p:cNvPr id="26" name="Pfeil nach rechts 25"/>
          <p:cNvSpPr/>
          <p:nvPr/>
        </p:nvSpPr>
        <p:spPr>
          <a:xfrm rot="8908441">
            <a:off x="4733898" y="3812626"/>
            <a:ext cx="1044502" cy="285688"/>
          </a:xfrm>
          <a:prstGeom prst="rightArrow">
            <a:avLst/>
          </a:prstGeom>
          <a:gradFill flip="none" rotWithShape="1">
            <a:gsLst>
              <a:gs pos="0">
                <a:srgbClr val="A50021"/>
              </a:gs>
              <a:gs pos="70000">
                <a:schemeClr val="accent4">
                  <a:lumMod val="20000"/>
                  <a:lumOff val="80000"/>
                </a:schemeClr>
              </a:gs>
              <a:gs pos="100000">
                <a:schemeClr val="accent1">
                  <a:tint val="23500"/>
                  <a:satMod val="160000"/>
                </a:schemeClr>
              </a:gs>
            </a:gsLst>
            <a:lin ang="10800000" scaled="1"/>
            <a:tileRect/>
          </a:gradFill>
          <a:ln w="25400" cap="flat" cmpd="sng" algn="ctr">
            <a:solidFill>
              <a:srgbClr val="DDDDDD"/>
            </a:solidFill>
            <a:prstDash val="solid"/>
          </a:ln>
          <a:effectLst/>
        </p:spPr>
        <p:txBody>
          <a:bodyPr rtlCol="0" anchor="ctr"/>
          <a:lstStyle/>
          <a:p>
            <a:pPr algn="ctr" fontAlgn="auto">
              <a:spcBef>
                <a:spcPts val="0"/>
              </a:spcBef>
              <a:spcAft>
                <a:spcPts val="0"/>
              </a:spcAft>
              <a:defRPr/>
            </a:pPr>
            <a:endParaRPr lang="de-DE" sz="1800" kern="0">
              <a:solidFill>
                <a:srgbClr val="A50021"/>
              </a:solidFill>
              <a:latin typeface="Verdana"/>
            </a:endParaRPr>
          </a:p>
        </p:txBody>
      </p:sp>
      <p:sp>
        <p:nvSpPr>
          <p:cNvPr id="28" name="Pfeil nach rechts 27"/>
          <p:cNvSpPr/>
          <p:nvPr/>
        </p:nvSpPr>
        <p:spPr>
          <a:xfrm rot="1194507">
            <a:off x="4780650" y="4600196"/>
            <a:ext cx="1044502" cy="285688"/>
          </a:xfrm>
          <a:prstGeom prst="rightArrow">
            <a:avLst/>
          </a:prstGeom>
          <a:gradFill flip="none" rotWithShape="1">
            <a:gsLst>
              <a:gs pos="0">
                <a:srgbClr val="A50021"/>
              </a:gs>
              <a:gs pos="70000">
                <a:schemeClr val="accent4">
                  <a:lumMod val="20000"/>
                  <a:lumOff val="80000"/>
                </a:schemeClr>
              </a:gs>
              <a:gs pos="100000">
                <a:schemeClr val="accent1">
                  <a:tint val="23500"/>
                  <a:satMod val="160000"/>
                </a:schemeClr>
              </a:gs>
            </a:gsLst>
            <a:lin ang="10800000" scaled="1"/>
            <a:tileRect/>
          </a:gradFill>
          <a:ln w="25400" cap="flat" cmpd="sng" algn="ctr">
            <a:solidFill>
              <a:srgbClr val="DDDDDD"/>
            </a:solidFill>
            <a:prstDash val="solid"/>
          </a:ln>
          <a:effectLst/>
        </p:spPr>
        <p:txBody>
          <a:bodyPr rtlCol="0" anchor="ctr"/>
          <a:lstStyle/>
          <a:p>
            <a:pPr algn="ctr" fontAlgn="auto">
              <a:spcBef>
                <a:spcPts val="0"/>
              </a:spcBef>
              <a:spcAft>
                <a:spcPts val="0"/>
              </a:spcAft>
              <a:defRPr/>
            </a:pPr>
            <a:endParaRPr lang="de-DE" sz="1800" kern="0">
              <a:solidFill>
                <a:srgbClr val="A50021"/>
              </a:solidFill>
              <a:latin typeface="Verdana"/>
            </a:endParaRPr>
          </a:p>
        </p:txBody>
      </p:sp>
      <p:pic>
        <p:nvPicPr>
          <p:cNvPr id="2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1292" t="11188" r="27995" b="14354"/>
          <a:stretch/>
        </p:blipFill>
        <p:spPr bwMode="auto">
          <a:xfrm>
            <a:off x="6617615" y="4656661"/>
            <a:ext cx="1312891" cy="17903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a:blip r:embed="rId7"/>
          <a:srcRect/>
          <a:stretch>
            <a:fillRect/>
          </a:stretch>
        </p:blipFill>
        <p:spPr bwMode="auto">
          <a:xfrm>
            <a:off x="7763406" y="5055183"/>
            <a:ext cx="1228655" cy="1790772"/>
          </a:xfrm>
          <a:prstGeom prst="rect">
            <a:avLst/>
          </a:prstGeom>
          <a:ln>
            <a:noFill/>
          </a:ln>
          <a:effectLst>
            <a:outerShdw blurRad="292100" dist="139700" dir="2700000" algn="tl" rotWithShape="0">
              <a:srgbClr val="333333">
                <a:alpha val="65000"/>
              </a:srgbClr>
            </a:outerShdw>
          </a:effectLst>
        </p:spPr>
      </p:pic>
      <p:sp>
        <p:nvSpPr>
          <p:cNvPr id="20" name="Textfeld 19"/>
          <p:cNvSpPr txBox="1"/>
          <p:nvPr/>
        </p:nvSpPr>
        <p:spPr>
          <a:xfrm>
            <a:off x="4585429" y="6123860"/>
            <a:ext cx="1885784" cy="646331"/>
          </a:xfrm>
          <a:prstGeom prst="rect">
            <a:avLst/>
          </a:prstGeom>
          <a:noFill/>
          <a:ln w="6350">
            <a:solidFill>
              <a:sysClr val="windowText" lastClr="000000"/>
            </a:solidFill>
          </a:ln>
          <a:scene3d>
            <a:camera prst="orthographicFront"/>
            <a:lightRig rig="threePt" dir="t"/>
          </a:scene3d>
          <a:sp3d>
            <a:bevelT/>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dirty="0" smtClean="0">
                <a:ln>
                  <a:noFill/>
                </a:ln>
                <a:solidFill>
                  <a:sysClr val="windowText" lastClr="000000"/>
                </a:solidFill>
                <a:effectLst/>
                <a:uLnTx/>
                <a:uFillTx/>
                <a:latin typeface="Arial Narrow" pitchFamily="34" charset="0"/>
              </a:rPr>
              <a:t>Part 1: Context</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smtClean="0">
                <a:ln>
                  <a:noFill/>
                </a:ln>
                <a:solidFill>
                  <a:sysClr val="windowText" lastClr="000000"/>
                </a:solidFill>
                <a:effectLst/>
                <a:uLnTx/>
                <a:uFillTx/>
                <a:latin typeface="Arial Narrow" pitchFamily="34" charset="0"/>
              </a:rPr>
              <a:t>Part 2: Action Plan</a:t>
            </a:r>
            <a:endParaRPr kumimoji="0" lang="de-DE" sz="1800" b="0" i="1" u="none" strike="noStrike" kern="0" cap="none" spc="0" normalizeH="0" baseline="0" noProof="0" dirty="0">
              <a:ln>
                <a:noFill/>
              </a:ln>
              <a:solidFill>
                <a:srgbClr val="40A0A0">
                  <a:lumMod val="50000"/>
                </a:srgbClr>
              </a:solidFill>
              <a:effectLst/>
              <a:uLnTx/>
              <a:uFillTx/>
              <a:latin typeface="Arial Narrow" pitchFamily="34" charset="0"/>
            </a:endParaRPr>
          </a:p>
        </p:txBody>
      </p:sp>
      <p:sp>
        <p:nvSpPr>
          <p:cNvPr id="23" name="Pfeil nach rechts 22"/>
          <p:cNvSpPr/>
          <p:nvPr/>
        </p:nvSpPr>
        <p:spPr>
          <a:xfrm rot="10800000">
            <a:off x="1793999" y="4656661"/>
            <a:ext cx="1044502" cy="285688"/>
          </a:xfrm>
          <a:prstGeom prst="rightArrow">
            <a:avLst/>
          </a:prstGeom>
          <a:solidFill>
            <a:srgbClr val="B2011D">
              <a:lumMod val="75000"/>
            </a:srgbClr>
          </a:solidFill>
          <a:ln w="25400" cap="flat" cmpd="sng" algn="ctr">
            <a:solidFill>
              <a:srgbClr val="DDDDDD"/>
            </a:solidFill>
            <a:prstDash val="solid"/>
          </a:ln>
          <a:effectLst/>
        </p:spPr>
        <p:txBody>
          <a:bodyPr rtlCol="0" anchor="ctr"/>
          <a:lstStyle/>
          <a:p>
            <a:pPr algn="ctr"/>
            <a:endParaRPr lang="de-DE" kern="0">
              <a:solidFill>
                <a:sysClr val="window" lastClr="FFFFFF"/>
              </a:solidFill>
              <a:latin typeface="Verdana"/>
            </a:endParaRPr>
          </a:p>
        </p:txBody>
      </p:sp>
    </p:spTree>
    <p:extLst>
      <p:ext uri="{BB962C8B-B14F-4D97-AF65-F5344CB8AC3E}">
        <p14:creationId xmlns:p14="http://schemas.microsoft.com/office/powerpoint/2010/main" val="43476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26" grpId="0" animBg="1"/>
      <p:bldP spid="28"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GrafikAP"/>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8264" t="9459" r="3801" b="15428"/>
          <a:stretch/>
        </p:blipFill>
        <p:spPr bwMode="auto">
          <a:xfrm>
            <a:off x="511628" y="-65542"/>
            <a:ext cx="6015451" cy="692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4590142" y="1025679"/>
            <a:ext cx="4223657" cy="516352"/>
          </a:xfrm>
        </p:spPr>
        <p:txBody>
          <a:bodyPr>
            <a:noAutofit/>
          </a:bodyPr>
          <a:lstStyle/>
          <a:p>
            <a:pPr algn="r"/>
            <a:r>
              <a:rPr lang="en-GB" sz="2800" dirty="0">
                <a:latin typeface="Arial Narrow" panose="020B0606020202030204" pitchFamily="34" charset="0"/>
              </a:rPr>
              <a:t>Overview of </a:t>
            </a:r>
            <a:r>
              <a:rPr lang="en-GB" sz="2800" dirty="0" smtClean="0">
                <a:latin typeface="Arial Narrow" panose="020B0606020202030204" pitchFamily="34" charset="0"/>
              </a:rPr>
              <a:t/>
            </a:r>
            <a:br>
              <a:rPr lang="en-GB" sz="2800" dirty="0" smtClean="0">
                <a:latin typeface="Arial Narrow" panose="020B0606020202030204" pitchFamily="34" charset="0"/>
              </a:rPr>
            </a:br>
            <a:r>
              <a:rPr lang="en-GB" sz="2800" dirty="0" smtClean="0">
                <a:latin typeface="Arial Narrow" panose="020B0606020202030204" pitchFamily="34" charset="0"/>
              </a:rPr>
              <a:t>stakeholder </a:t>
            </a:r>
            <a:r>
              <a:rPr lang="en-GB" sz="2800" dirty="0" smtClean="0">
                <a:latin typeface="Arial Narrow" panose="020B0606020202030204" pitchFamily="34" charset="0"/>
              </a:rPr>
              <a:t/>
            </a:r>
            <a:br>
              <a:rPr lang="en-GB" sz="2800" dirty="0" smtClean="0">
                <a:latin typeface="Arial Narrow" panose="020B0606020202030204" pitchFamily="34" charset="0"/>
              </a:rPr>
            </a:br>
            <a:r>
              <a:rPr lang="en-GB" sz="2800" dirty="0" smtClean="0">
                <a:latin typeface="Arial Narrow" panose="020B0606020202030204" pitchFamily="34" charset="0"/>
              </a:rPr>
              <a:t>involvement </a:t>
            </a:r>
            <a:r>
              <a:rPr lang="en-GB" sz="2800" dirty="0" smtClean="0">
                <a:latin typeface="Arial Narrow" panose="020B0606020202030204" pitchFamily="34" charset="0"/>
              </a:rPr>
              <a:t/>
            </a:r>
            <a:br>
              <a:rPr lang="en-GB" sz="2800" dirty="0" smtClean="0">
                <a:latin typeface="Arial Narrow" panose="020B0606020202030204" pitchFamily="34" charset="0"/>
              </a:rPr>
            </a:br>
            <a:r>
              <a:rPr lang="en-GB" sz="2800" dirty="0" smtClean="0">
                <a:latin typeface="Arial Narrow" panose="020B0606020202030204" pitchFamily="34" charset="0"/>
              </a:rPr>
              <a:t>in </a:t>
            </a:r>
            <a:r>
              <a:rPr lang="en-GB" sz="2800" dirty="0">
                <a:latin typeface="Arial Narrow" panose="020B0606020202030204" pitchFamily="34" charset="0"/>
              </a:rPr>
              <a:t>Austria</a:t>
            </a:r>
            <a:endParaRPr lang="en-US" sz="2800" dirty="0">
              <a:latin typeface="Arial Narrow" panose="020B0606020202030204" pitchFamily="34" charset="0"/>
            </a:endParaRPr>
          </a:p>
        </p:txBody>
      </p:sp>
      <p:sp>
        <p:nvSpPr>
          <p:cNvPr id="5" name="Textfeld 4"/>
          <p:cNvSpPr txBox="1"/>
          <p:nvPr/>
        </p:nvSpPr>
        <p:spPr>
          <a:xfrm>
            <a:off x="7271657" y="5812972"/>
            <a:ext cx="1524000" cy="738664"/>
          </a:xfrm>
          <a:prstGeom prst="rect">
            <a:avLst/>
          </a:prstGeom>
          <a:noFill/>
        </p:spPr>
        <p:txBody>
          <a:bodyPr wrap="square" rtlCol="0">
            <a:spAutoFit/>
          </a:bodyPr>
          <a:lstStyle/>
          <a:p>
            <a:r>
              <a:rPr lang="de-AT" sz="1400" dirty="0" smtClean="0"/>
              <a:t>Source: Prutsch et al. </a:t>
            </a:r>
            <a:r>
              <a:rPr lang="de-AT" sz="1400" dirty="0" err="1" smtClean="0"/>
              <a:t>unpublished</a:t>
            </a:r>
            <a:endParaRPr lang="en-GB" sz="1400" dirty="0"/>
          </a:p>
        </p:txBody>
      </p:sp>
      <p:pic>
        <p:nvPicPr>
          <p:cNvPr id="6" name="Picture 4" descr="GrafikAP"/>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8264" t="82774" r="55154" b="8833"/>
          <a:stretch/>
        </p:blipFill>
        <p:spPr bwMode="auto">
          <a:xfrm>
            <a:off x="6527079" y="2572657"/>
            <a:ext cx="230051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llipse 1"/>
          <p:cNvSpPr/>
          <p:nvPr/>
        </p:nvSpPr>
        <p:spPr>
          <a:xfrm>
            <a:off x="3519353" y="0"/>
            <a:ext cx="1451429" cy="1349829"/>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64736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920175"/>
            <a:ext cx="8229600" cy="516352"/>
          </a:xfrm>
        </p:spPr>
        <p:txBody>
          <a:bodyPr>
            <a:noAutofit/>
          </a:bodyPr>
          <a:lstStyle/>
          <a:p>
            <a:pPr fontAlgn="auto">
              <a:spcBef>
                <a:spcPts val="0"/>
              </a:spcBef>
              <a:spcAft>
                <a:spcPts val="600"/>
              </a:spcAft>
              <a:defRPr/>
            </a:pPr>
            <a:r>
              <a:rPr lang="en-US" sz="2800" dirty="0">
                <a:latin typeface="Arial Narrow" panose="020B0606020202030204" pitchFamily="34" charset="0"/>
              </a:rPr>
              <a:t>Decisional Participation process</a:t>
            </a:r>
          </a:p>
        </p:txBody>
      </p:sp>
      <p:sp>
        <p:nvSpPr>
          <p:cNvPr id="3" name="Textplatzhalter 2"/>
          <p:cNvSpPr>
            <a:spLocks noGrp="1"/>
          </p:cNvSpPr>
          <p:nvPr>
            <p:ph type="body" sz="quarter" idx="11"/>
          </p:nvPr>
        </p:nvSpPr>
        <p:spPr>
          <a:xfrm>
            <a:off x="457199" y="1533525"/>
            <a:ext cx="5105402" cy="4591050"/>
          </a:xfrm>
        </p:spPr>
        <p:txBody>
          <a:bodyPr>
            <a:noAutofit/>
          </a:bodyPr>
          <a:lstStyle/>
          <a:p>
            <a:pPr>
              <a:spcBef>
                <a:spcPts val="0"/>
              </a:spcBef>
              <a:spcAft>
                <a:spcPts val="800"/>
              </a:spcAft>
            </a:pPr>
            <a:r>
              <a:rPr lang="en-US" dirty="0" smtClean="0">
                <a:latin typeface="Arial Narrow" panose="020B0606020202030204" pitchFamily="34" charset="0"/>
              </a:rPr>
              <a:t>Conducted by the </a:t>
            </a:r>
            <a:r>
              <a:rPr lang="en-US" b="1" dirty="0" smtClean="0">
                <a:latin typeface="Arial Narrow" panose="020B0606020202030204" pitchFamily="34" charset="0"/>
              </a:rPr>
              <a:t>Environment Agency Austria </a:t>
            </a:r>
            <a:r>
              <a:rPr lang="en-US" dirty="0" smtClean="0">
                <a:latin typeface="Arial Narrow" panose="020B0606020202030204" pitchFamily="34" charset="0"/>
              </a:rPr>
              <a:t>in close cooperation with responsible Ministry and Kyoto Forum (steering group)</a:t>
            </a:r>
          </a:p>
          <a:p>
            <a:pPr>
              <a:spcBef>
                <a:spcPts val="0"/>
              </a:spcBef>
              <a:spcAft>
                <a:spcPts val="800"/>
              </a:spcAft>
            </a:pPr>
            <a:r>
              <a:rPr lang="en-US" b="1" dirty="0" smtClean="0">
                <a:latin typeface="Arial Narrow" panose="020B0606020202030204" pitchFamily="34" charset="0"/>
              </a:rPr>
              <a:t>16 workshops </a:t>
            </a:r>
            <a:r>
              <a:rPr lang="en-US" dirty="0" smtClean="0">
                <a:latin typeface="Arial Narrow" panose="020B0606020202030204" pitchFamily="34" charset="0"/>
              </a:rPr>
              <a:t>from </a:t>
            </a:r>
            <a:r>
              <a:rPr lang="en-US" b="1" dirty="0" smtClean="0">
                <a:latin typeface="Arial Narrow" panose="020B0606020202030204" pitchFamily="34" charset="0"/>
              </a:rPr>
              <a:t>2009-2011</a:t>
            </a:r>
          </a:p>
          <a:p>
            <a:pPr>
              <a:spcBef>
                <a:spcPts val="0"/>
              </a:spcBef>
              <a:spcAft>
                <a:spcPts val="800"/>
              </a:spcAft>
            </a:pPr>
            <a:r>
              <a:rPr lang="en-US" b="1" dirty="0" smtClean="0">
                <a:latin typeface="Arial Narrow" panose="020B0606020202030204" pitchFamily="34" charset="0"/>
              </a:rPr>
              <a:t>106 institutions </a:t>
            </a:r>
            <a:r>
              <a:rPr lang="en-US" dirty="0" smtClean="0">
                <a:latin typeface="Arial Narrow" panose="020B0606020202030204" pitchFamily="34" charset="0"/>
              </a:rPr>
              <a:t>(&gt;670 persons) actively involved</a:t>
            </a:r>
          </a:p>
          <a:p>
            <a:pPr>
              <a:spcBef>
                <a:spcPts val="0"/>
              </a:spcBef>
              <a:spcAft>
                <a:spcPts val="800"/>
              </a:spcAft>
            </a:pPr>
            <a:r>
              <a:rPr lang="en-US" b="1" dirty="0" smtClean="0">
                <a:latin typeface="Arial Narrow" panose="020B0606020202030204" pitchFamily="34" charset="0"/>
              </a:rPr>
              <a:t>Composition of participants</a:t>
            </a:r>
            <a:r>
              <a:rPr lang="en-US" dirty="0" smtClean="0">
                <a:latin typeface="Arial Narrow" panose="020B0606020202030204" pitchFamily="34" charset="0"/>
              </a:rPr>
              <a:t>:</a:t>
            </a:r>
          </a:p>
          <a:p>
            <a:pPr lvl="1">
              <a:spcBef>
                <a:spcPts val="0"/>
              </a:spcBef>
              <a:spcAft>
                <a:spcPts val="800"/>
              </a:spcAft>
            </a:pPr>
            <a:r>
              <a:rPr lang="en-US" sz="1800" dirty="0" smtClean="0">
                <a:latin typeface="Arial Narrow" panose="020B0606020202030204" pitchFamily="34" charset="0"/>
              </a:rPr>
              <a:t>1/3 federal ministries, provincial authorities, large businesses / service providers</a:t>
            </a:r>
          </a:p>
          <a:p>
            <a:pPr lvl="1">
              <a:spcBef>
                <a:spcPts val="0"/>
              </a:spcBef>
              <a:spcAft>
                <a:spcPts val="800"/>
              </a:spcAft>
            </a:pPr>
            <a:r>
              <a:rPr lang="en-US" sz="1800" dirty="0" smtClean="0">
                <a:latin typeface="Arial Narrow" panose="020B0606020202030204" pitchFamily="34" charset="0"/>
              </a:rPr>
              <a:t>1/3 organized interest groups: social partners, chambers, etc.</a:t>
            </a:r>
          </a:p>
          <a:p>
            <a:pPr lvl="1">
              <a:spcBef>
                <a:spcPts val="0"/>
              </a:spcBef>
              <a:spcAft>
                <a:spcPts val="800"/>
              </a:spcAft>
            </a:pPr>
            <a:r>
              <a:rPr lang="en-US" sz="1800" dirty="0" smtClean="0">
                <a:latin typeface="Arial Narrow" panose="020B0606020202030204" pitchFamily="34" charset="0"/>
              </a:rPr>
              <a:t>1/3 social/environmental NGOs, civil society organizations, private companies (e.g. insurances)</a:t>
            </a:r>
          </a:p>
        </p:txBody>
      </p:sp>
      <p:sp>
        <p:nvSpPr>
          <p:cNvPr id="4" name="Textplatzhalter 2"/>
          <p:cNvSpPr txBox="1">
            <a:spLocks/>
          </p:cNvSpPr>
          <p:nvPr/>
        </p:nvSpPr>
        <p:spPr>
          <a:xfrm>
            <a:off x="5722521" y="3945380"/>
            <a:ext cx="3271577" cy="2380469"/>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324000" indent="-324000" algn="l" defTabSz="914400" rtl="0" eaLnBrk="1" latinLnBrk="0" hangingPunct="1">
              <a:lnSpc>
                <a:spcPct val="110000"/>
              </a:lnSpc>
              <a:spcBef>
                <a:spcPts val="400"/>
              </a:spcBef>
              <a:buClr>
                <a:schemeClr val="tx2"/>
              </a:buClr>
              <a:buSzPct val="90000"/>
              <a:buFont typeface="Wingdings" pitchFamily="2" charset="2"/>
              <a:buChar char="n"/>
              <a:defRPr sz="2000" kern="1200">
                <a:solidFill>
                  <a:schemeClr val="tx1"/>
                </a:solidFill>
                <a:latin typeface="+mn-lt"/>
                <a:ea typeface="+mn-ea"/>
                <a:cs typeface="+mn-cs"/>
              </a:defRPr>
            </a:lvl1pPr>
            <a:lvl2pPr marL="612000" indent="-288000" algn="l" defTabSz="914400" rtl="0" eaLnBrk="1" latinLnBrk="0" hangingPunct="1">
              <a:lnSpc>
                <a:spcPct val="110000"/>
              </a:lnSpc>
              <a:spcBef>
                <a:spcPts val="400"/>
              </a:spcBef>
              <a:buClr>
                <a:schemeClr val="tx2"/>
              </a:buClr>
              <a:buSzPct val="90000"/>
              <a:buFont typeface="Wingdings" pitchFamily="2" charset="2"/>
              <a:buChar char="n"/>
              <a:defRPr sz="1600" kern="1200">
                <a:solidFill>
                  <a:schemeClr val="tx1"/>
                </a:solidFill>
                <a:latin typeface="+mn-lt"/>
                <a:ea typeface="+mn-ea"/>
                <a:cs typeface="+mn-cs"/>
              </a:defRPr>
            </a:lvl2pPr>
            <a:lvl3pPr marL="900000" indent="-270000" algn="l" defTabSz="914400" rtl="0" eaLnBrk="1" latinLnBrk="0" hangingPunct="1">
              <a:lnSpc>
                <a:spcPct val="110000"/>
              </a:lnSpc>
              <a:spcBef>
                <a:spcPts val="400"/>
              </a:spcBef>
              <a:buClr>
                <a:schemeClr val="tx2"/>
              </a:buClr>
              <a:buSzPct val="90000"/>
              <a:buFont typeface="Wingdings" pitchFamily="2" charset="2"/>
              <a:buChar char="n"/>
              <a:defRPr sz="1400" kern="1200">
                <a:solidFill>
                  <a:schemeClr val="tx1"/>
                </a:solidFill>
                <a:latin typeface="+mn-lt"/>
                <a:ea typeface="+mn-ea"/>
                <a:cs typeface="+mn-cs"/>
              </a:defRPr>
            </a:lvl3pPr>
            <a:lvl4pPr marL="1152000" indent="-252000" algn="l" defTabSz="914400" rtl="0" eaLnBrk="1" latinLnBrk="0" hangingPunct="1">
              <a:lnSpc>
                <a:spcPct val="110000"/>
              </a:lnSpc>
              <a:spcBef>
                <a:spcPts val="400"/>
              </a:spcBef>
              <a:buClr>
                <a:schemeClr val="tx2"/>
              </a:buClr>
              <a:buSzPct val="90000"/>
              <a:buFont typeface="Wingdings" pitchFamily="2" charset="2"/>
              <a:buChar char="n"/>
              <a:defRPr sz="1200" kern="1200">
                <a:solidFill>
                  <a:schemeClr val="tx1"/>
                </a:solidFill>
                <a:latin typeface="+mn-lt"/>
                <a:ea typeface="+mn-ea"/>
                <a:cs typeface="+mn-cs"/>
              </a:defRPr>
            </a:lvl4pPr>
            <a:lvl5pPr marL="1404000" indent="-252000" algn="l" defTabSz="914400" rtl="0" eaLnBrk="1" latinLnBrk="0" hangingPunct="1">
              <a:lnSpc>
                <a:spcPct val="110000"/>
              </a:lnSpc>
              <a:spcBef>
                <a:spcPts val="400"/>
              </a:spcBef>
              <a:buClr>
                <a:schemeClr val="tx2"/>
              </a:buClr>
              <a:buSzPct val="90000"/>
              <a:buFont typeface="Wingdings" pitchFamily="2" charset="2"/>
              <a:buChar char="n"/>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8080"/>
              </a:buClr>
              <a:buFont typeface="Wingdings" pitchFamily="2" charset="2"/>
              <a:buNone/>
            </a:pPr>
            <a:r>
              <a:rPr lang="en-US" sz="1800" b="1" dirty="0" smtClean="0">
                <a:solidFill>
                  <a:srgbClr val="008080"/>
                </a:solidFill>
                <a:latin typeface="Arial" pitchFamily="34" charset="0"/>
                <a:cs typeface="Arial" pitchFamily="34" charset="0"/>
              </a:rPr>
              <a:t>Objectives:</a:t>
            </a:r>
            <a:r>
              <a:rPr lang="de-DE" sz="1800" b="1" dirty="0" smtClean="0">
                <a:solidFill>
                  <a:prstClr val="black"/>
                </a:solidFill>
                <a:latin typeface="Arial" pitchFamily="34" charset="0"/>
                <a:cs typeface="Arial" pitchFamily="34" charset="0"/>
              </a:rPr>
              <a:t> </a:t>
            </a:r>
          </a:p>
          <a:p>
            <a:pPr marL="266700" lvl="1" indent="-266700">
              <a:buClr>
                <a:srgbClr val="008080"/>
              </a:buClr>
              <a:buFont typeface="Wingdings" pitchFamily="2" charset="2"/>
              <a:buChar char="v"/>
            </a:pPr>
            <a:r>
              <a:rPr lang="en-US" sz="1800" dirty="0" smtClean="0">
                <a:solidFill>
                  <a:prstClr val="black"/>
                </a:solidFill>
                <a:latin typeface="Arial Narrow" panose="020B0606020202030204" pitchFamily="34" charset="0"/>
                <a:cs typeface="Arial" pitchFamily="34" charset="0"/>
              </a:rPr>
              <a:t>Raise awareness</a:t>
            </a:r>
          </a:p>
          <a:p>
            <a:pPr marL="266700" lvl="1" indent="-266700">
              <a:buClr>
                <a:srgbClr val="008080"/>
              </a:buClr>
              <a:buFont typeface="Wingdings" pitchFamily="2" charset="2"/>
              <a:buChar char="v"/>
            </a:pPr>
            <a:r>
              <a:rPr lang="en-US" sz="1800" dirty="0" smtClean="0">
                <a:solidFill>
                  <a:prstClr val="black"/>
                </a:solidFill>
                <a:latin typeface="Arial Narrow" panose="020B0606020202030204" pitchFamily="34" charset="0"/>
                <a:cs typeface="Arial" pitchFamily="34" charset="0"/>
              </a:rPr>
              <a:t>Provide a platform for exchange</a:t>
            </a:r>
          </a:p>
          <a:p>
            <a:pPr marL="266700" lvl="1" indent="-266700">
              <a:buClr>
                <a:srgbClr val="008080"/>
              </a:buClr>
              <a:buFont typeface="Wingdings" pitchFamily="2" charset="2"/>
              <a:buChar char="v"/>
            </a:pPr>
            <a:r>
              <a:rPr lang="en-US" sz="1800" dirty="0" smtClean="0">
                <a:solidFill>
                  <a:prstClr val="black"/>
                </a:solidFill>
                <a:latin typeface="Arial Narrow" panose="020B0606020202030204" pitchFamily="34" charset="0"/>
                <a:cs typeface="Arial" pitchFamily="34" charset="0"/>
              </a:rPr>
              <a:t>Improve the NAS/NAP quality</a:t>
            </a:r>
          </a:p>
          <a:p>
            <a:pPr marL="266700" lvl="1" indent="-266700">
              <a:buClr>
                <a:srgbClr val="008080"/>
              </a:buClr>
              <a:buFont typeface="Wingdings" pitchFamily="2" charset="2"/>
              <a:buChar char="v"/>
            </a:pPr>
            <a:r>
              <a:rPr lang="en-US" sz="1800" dirty="0" smtClean="0">
                <a:solidFill>
                  <a:prstClr val="black"/>
                </a:solidFill>
                <a:latin typeface="Arial Narrow" panose="020B0606020202030204" pitchFamily="34" charset="0"/>
                <a:cs typeface="Arial" pitchFamily="34" charset="0"/>
              </a:rPr>
              <a:t>Enhance the acceptance</a:t>
            </a:r>
          </a:p>
          <a:p>
            <a:pPr marL="266700" lvl="1" indent="-266700">
              <a:buClr>
                <a:srgbClr val="008080"/>
              </a:buClr>
              <a:buFont typeface="Wingdings" pitchFamily="2" charset="2"/>
              <a:buChar char="v"/>
            </a:pPr>
            <a:r>
              <a:rPr lang="en-US" sz="1800" dirty="0" smtClean="0">
                <a:solidFill>
                  <a:prstClr val="black"/>
                </a:solidFill>
                <a:latin typeface="Arial Narrow" panose="020B0606020202030204" pitchFamily="34" charset="0"/>
                <a:cs typeface="Arial" pitchFamily="34" charset="0"/>
              </a:rPr>
              <a:t>Facilitate the implementation</a:t>
            </a:r>
          </a:p>
          <a:p>
            <a:pPr lvl="1">
              <a:spcBef>
                <a:spcPts val="0"/>
              </a:spcBef>
              <a:spcAft>
                <a:spcPts val="600"/>
              </a:spcAft>
            </a:pPr>
            <a:endParaRPr lang="en-US" dirty="0"/>
          </a:p>
        </p:txBody>
      </p:sp>
      <p:pic>
        <p:nvPicPr>
          <p:cNvPr id="5" name="Picture 4" descr="\\umweltbundesamt.at\projekte\3000\3715_KWAS_II\Intern\Arbter\L1040733.jpg"/>
          <p:cNvPicPr>
            <a:picLocks noChangeAspect="1" noChangeArrowheads="1"/>
          </p:cNvPicPr>
          <p:nvPr/>
        </p:nvPicPr>
        <p:blipFill>
          <a:blip r:embed="rId3"/>
          <a:srcRect/>
          <a:stretch>
            <a:fillRect/>
          </a:stretch>
        </p:blipFill>
        <p:spPr bwMode="auto">
          <a:xfrm>
            <a:off x="5722522" y="1436524"/>
            <a:ext cx="3421478" cy="22660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103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a:xfrm>
            <a:off x="6553200" y="5853688"/>
            <a:ext cx="2133600" cy="254312"/>
          </a:xfrm>
          <a:prstGeom prst="rect">
            <a:avLst/>
          </a:prstGeom>
        </p:spPr>
        <p:txBody>
          <a:bodyPr/>
          <a:lstStyle/>
          <a:p>
            <a:fld id="{2E6046F0-BA93-4699-83A0-D6120B23834D}" type="slidenum">
              <a:rPr lang="de-DE" smtClean="0"/>
              <a:pPr/>
              <a:t>14</a:t>
            </a:fld>
            <a:endParaRPr lang="de-DE" dirty="0"/>
          </a:p>
        </p:txBody>
      </p:sp>
      <p:sp>
        <p:nvSpPr>
          <p:cNvPr id="4" name="Textplatzhalter 3"/>
          <p:cNvSpPr>
            <a:spLocks noGrp="1"/>
          </p:cNvSpPr>
          <p:nvPr>
            <p:ph type="body" sz="quarter" idx="11"/>
          </p:nvPr>
        </p:nvSpPr>
        <p:spPr>
          <a:xfrm>
            <a:off x="457200" y="1636394"/>
            <a:ext cx="8396868" cy="3416944"/>
          </a:xfrm>
        </p:spPr>
        <p:txBody>
          <a:bodyPr>
            <a:noAutofit/>
          </a:bodyPr>
          <a:lstStyle/>
          <a:p>
            <a:pPr>
              <a:buNone/>
            </a:pPr>
            <a:r>
              <a:rPr lang="en-US" sz="2400" b="1" u="sng" dirty="0" smtClean="0">
                <a:solidFill>
                  <a:schemeClr val="bg2">
                    <a:lumMod val="50000"/>
                  </a:schemeClr>
                </a:solidFill>
                <a:latin typeface="Arial Narrow" panose="020B0606020202030204" pitchFamily="34" charset="0"/>
              </a:rPr>
              <a:t>Stakeholder analyses</a:t>
            </a:r>
            <a:endParaRPr lang="de-DE" sz="2400" b="1" dirty="0" smtClean="0">
              <a:latin typeface="Arial Narrow" panose="020B0606020202030204" pitchFamily="34" charset="0"/>
            </a:endParaRPr>
          </a:p>
          <a:p>
            <a:pPr>
              <a:spcAft>
                <a:spcPts val="0"/>
              </a:spcAft>
              <a:buNone/>
            </a:pPr>
            <a:r>
              <a:rPr lang="en-US" sz="2400" dirty="0" smtClean="0">
                <a:latin typeface="Arial Narrow" panose="020B0606020202030204" pitchFamily="34" charset="0"/>
                <a:ea typeface="Times New Roman"/>
              </a:rPr>
              <a:t>Relevant stakeholders were identified through questions such as</a:t>
            </a:r>
            <a:r>
              <a:rPr lang="en-US" sz="2400" dirty="0" smtClean="0">
                <a:latin typeface="Arial Narrow" panose="020B0606020202030204" pitchFamily="34" charset="0"/>
                <a:ea typeface="Times New Roman"/>
              </a:rPr>
              <a:t>:</a:t>
            </a:r>
            <a:endParaRPr lang="de-DE" sz="2400" dirty="0" smtClean="0">
              <a:latin typeface="Arial Narrow" panose="020B0606020202030204" pitchFamily="34" charset="0"/>
              <a:ea typeface="Times New Roman"/>
            </a:endParaRPr>
          </a:p>
          <a:p>
            <a:pPr marL="342900" lvl="0" indent="-342900">
              <a:spcBef>
                <a:spcPts val="100"/>
              </a:spcBef>
              <a:spcAft>
                <a:spcPts val="0"/>
              </a:spcAft>
              <a:buFont typeface="Wingdings" pitchFamily="2" charset="2"/>
              <a:buChar char="ü"/>
            </a:pPr>
            <a:r>
              <a:rPr lang="en-US" sz="2400" b="1" dirty="0" smtClean="0">
                <a:solidFill>
                  <a:schemeClr val="accent1">
                    <a:lumMod val="50000"/>
                  </a:schemeClr>
                </a:solidFill>
                <a:latin typeface="Arial Narrow" panose="020B0606020202030204" pitchFamily="34" charset="0"/>
                <a:cs typeface="Arial" pitchFamily="34" charset="0"/>
              </a:rPr>
              <a:t>Who</a:t>
            </a:r>
            <a:r>
              <a:rPr lang="en-US" sz="2400" dirty="0" smtClean="0">
                <a:latin typeface="Arial Narrow" panose="020B0606020202030204" pitchFamily="34" charset="0"/>
                <a:ea typeface="Times New Roman"/>
                <a:cs typeface="Times New Roman"/>
              </a:rPr>
              <a:t> can influence decisions in regard to adaptation? </a:t>
            </a:r>
          </a:p>
          <a:p>
            <a:pPr marL="342900" lvl="0" indent="-342900">
              <a:spcBef>
                <a:spcPts val="100"/>
              </a:spcBef>
              <a:spcAft>
                <a:spcPts val="0"/>
              </a:spcAft>
              <a:buFont typeface="Wingdings" pitchFamily="2" charset="2"/>
              <a:buChar char="ü"/>
            </a:pPr>
            <a:r>
              <a:rPr lang="en-US" sz="2400" b="1" dirty="0" smtClean="0">
                <a:solidFill>
                  <a:schemeClr val="accent1">
                    <a:lumMod val="50000"/>
                  </a:schemeClr>
                </a:solidFill>
                <a:latin typeface="Arial Narrow" panose="020B0606020202030204" pitchFamily="34" charset="0"/>
                <a:cs typeface="Arial" pitchFamily="34" charset="0"/>
              </a:rPr>
              <a:t>Who</a:t>
            </a:r>
            <a:r>
              <a:rPr lang="en-US" sz="2400" dirty="0" smtClean="0">
                <a:latin typeface="Arial Narrow" panose="020B0606020202030204" pitchFamily="34" charset="0"/>
                <a:ea typeface="Times New Roman"/>
                <a:cs typeface="Times New Roman"/>
              </a:rPr>
              <a:t> is responsible for implementing (and financing) the potential adaptation action? </a:t>
            </a:r>
          </a:p>
          <a:p>
            <a:pPr marL="342900" lvl="0" indent="-342900">
              <a:spcBef>
                <a:spcPts val="100"/>
              </a:spcBef>
              <a:spcAft>
                <a:spcPts val="0"/>
              </a:spcAft>
              <a:buFont typeface="Wingdings" pitchFamily="2" charset="2"/>
              <a:buChar char="ü"/>
            </a:pPr>
            <a:r>
              <a:rPr lang="en-US" sz="2400" b="1" dirty="0" smtClean="0">
                <a:solidFill>
                  <a:schemeClr val="accent1">
                    <a:lumMod val="50000"/>
                  </a:schemeClr>
                </a:solidFill>
                <a:latin typeface="Arial Narrow" panose="020B0606020202030204" pitchFamily="34" charset="0"/>
                <a:cs typeface="Arial" pitchFamily="34" charset="0"/>
              </a:rPr>
              <a:t>Who</a:t>
            </a:r>
            <a:r>
              <a:rPr lang="en-US" sz="2400" dirty="0" smtClean="0">
                <a:latin typeface="Arial Narrow" panose="020B0606020202030204" pitchFamily="34" charset="0"/>
                <a:ea typeface="Times New Roman"/>
                <a:cs typeface="Times New Roman"/>
              </a:rPr>
              <a:t> can increase the effectiveness of the adaptation action through participation or decrease its effectiveness by non-participation? </a:t>
            </a:r>
          </a:p>
          <a:p>
            <a:pPr marL="342900" lvl="0" indent="-342900">
              <a:spcBef>
                <a:spcPts val="100"/>
              </a:spcBef>
              <a:spcAft>
                <a:spcPts val="0"/>
              </a:spcAft>
              <a:buFont typeface="Wingdings" pitchFamily="2" charset="2"/>
              <a:buChar char="ü"/>
            </a:pPr>
            <a:r>
              <a:rPr lang="en-US" sz="2400" dirty="0" smtClean="0">
                <a:latin typeface="Arial Narrow" panose="020B0606020202030204" pitchFamily="34" charset="0"/>
                <a:ea typeface="Times New Roman"/>
                <a:cs typeface="Times New Roman"/>
              </a:rPr>
              <a:t>…</a:t>
            </a:r>
          </a:p>
          <a:p>
            <a:pPr>
              <a:buNone/>
            </a:pPr>
            <a:endParaRPr lang="en-US" sz="1800" dirty="0"/>
          </a:p>
        </p:txBody>
      </p:sp>
      <p:sp>
        <p:nvSpPr>
          <p:cNvPr id="5" name="Rechteck 4"/>
          <p:cNvSpPr/>
          <p:nvPr/>
        </p:nvSpPr>
        <p:spPr>
          <a:xfrm>
            <a:off x="1509252" y="5053338"/>
            <a:ext cx="7344816" cy="1522917"/>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lvl="0" algn="ctr" fontAlgn="base">
              <a:lnSpc>
                <a:spcPct val="110000"/>
              </a:lnSpc>
              <a:spcBef>
                <a:spcPts val="400"/>
              </a:spcBef>
              <a:spcAft>
                <a:spcPct val="0"/>
              </a:spcAft>
              <a:buClr>
                <a:srgbClr val="008080"/>
              </a:buClr>
              <a:buSzPct val="90000"/>
            </a:pPr>
            <a:endParaRPr lang="en-US" sz="2000" dirty="0" smtClean="0">
              <a:solidFill>
                <a:prstClr val="black"/>
              </a:solidFill>
              <a:latin typeface="Arial" panose="020B0604020202020204" pitchFamily="34" charset="0"/>
              <a:ea typeface="Times New Roman"/>
              <a:cs typeface="Arial" panose="020B0604020202020204" pitchFamily="34" charset="0"/>
            </a:endParaRPr>
          </a:p>
          <a:p>
            <a:pPr lvl="0" algn="ctr" fontAlgn="base">
              <a:lnSpc>
                <a:spcPct val="110000"/>
              </a:lnSpc>
              <a:spcBef>
                <a:spcPts val="400"/>
              </a:spcBef>
              <a:spcAft>
                <a:spcPct val="0"/>
              </a:spcAft>
              <a:buClr>
                <a:srgbClr val="008080"/>
              </a:buClr>
              <a:buSzPct val="90000"/>
            </a:pPr>
            <a:r>
              <a:rPr lang="en-US" sz="2000" dirty="0" smtClean="0">
                <a:solidFill>
                  <a:prstClr val="black"/>
                </a:solidFill>
                <a:latin typeface="Arial" panose="020B0604020202020204" pitchFamily="34" charset="0"/>
                <a:ea typeface="Times New Roman"/>
                <a:cs typeface="Arial" panose="020B0604020202020204" pitchFamily="34" charset="0"/>
              </a:rPr>
              <a:t>Invitation </a:t>
            </a:r>
            <a:r>
              <a:rPr lang="en-US" sz="2000" dirty="0" smtClean="0">
                <a:solidFill>
                  <a:prstClr val="black"/>
                </a:solidFill>
                <a:latin typeface="Arial" panose="020B0604020202020204" pitchFamily="34" charset="0"/>
                <a:ea typeface="Times New Roman"/>
                <a:cs typeface="Arial" panose="020B0604020202020204" pitchFamily="34" charset="0"/>
              </a:rPr>
              <a:t>to nominate 2 representatives who have the mandate to bring in the organizations interest and report </a:t>
            </a:r>
            <a:r>
              <a:rPr lang="en-US" sz="2000" dirty="0" smtClean="0">
                <a:solidFill>
                  <a:prstClr val="black"/>
                </a:solidFill>
                <a:latin typeface="Arial" panose="020B0604020202020204" pitchFamily="34" charset="0"/>
                <a:ea typeface="Times New Roman"/>
                <a:cs typeface="Arial" panose="020B0604020202020204" pitchFamily="34" charset="0"/>
              </a:rPr>
              <a:t>back</a:t>
            </a:r>
          </a:p>
          <a:p>
            <a:pPr lvl="0" algn="ctr" fontAlgn="base">
              <a:lnSpc>
                <a:spcPct val="110000"/>
              </a:lnSpc>
              <a:spcBef>
                <a:spcPts val="400"/>
              </a:spcBef>
              <a:spcAft>
                <a:spcPct val="0"/>
              </a:spcAft>
              <a:buClr>
                <a:srgbClr val="008080"/>
              </a:buClr>
              <a:buSzPct val="90000"/>
            </a:pPr>
            <a:endParaRPr lang="en-GB" sz="2000" dirty="0" smtClean="0">
              <a:solidFill>
                <a:prstClr val="black"/>
              </a:solidFill>
              <a:latin typeface="Arial" panose="020B0604020202020204" pitchFamily="34" charset="0"/>
              <a:ea typeface="Times New Roman"/>
              <a:cs typeface="Arial" panose="020B0604020202020204" pitchFamily="34" charset="0"/>
            </a:endParaRPr>
          </a:p>
        </p:txBody>
      </p:sp>
      <p:sp>
        <p:nvSpPr>
          <p:cNvPr id="7" name="Titel 1"/>
          <p:cNvSpPr>
            <a:spLocks noGrp="1"/>
          </p:cNvSpPr>
          <p:nvPr>
            <p:ph type="title"/>
          </p:nvPr>
        </p:nvSpPr>
        <p:spPr>
          <a:xfrm>
            <a:off x="457200" y="920175"/>
            <a:ext cx="8229600" cy="516352"/>
          </a:xfrm>
        </p:spPr>
        <p:txBody>
          <a:bodyPr>
            <a:noAutofit/>
          </a:bodyPr>
          <a:lstStyle/>
          <a:p>
            <a:pPr fontAlgn="auto">
              <a:spcBef>
                <a:spcPts val="0"/>
              </a:spcBef>
              <a:spcAft>
                <a:spcPts val="600"/>
              </a:spcAft>
              <a:defRPr/>
            </a:pPr>
            <a:r>
              <a:rPr lang="en-US" sz="2800" dirty="0">
                <a:latin typeface="Arial Narrow" panose="020B0606020202030204" pitchFamily="34" charset="0"/>
              </a:rPr>
              <a:t>Decisional Participation process</a:t>
            </a:r>
          </a:p>
        </p:txBody>
      </p:sp>
    </p:spTree>
    <p:extLst>
      <p:ext uri="{BB962C8B-B14F-4D97-AF65-F5344CB8AC3E}">
        <p14:creationId xmlns:p14="http://schemas.microsoft.com/office/powerpoint/2010/main" val="328143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a:xfrm>
            <a:off x="6553200" y="5853688"/>
            <a:ext cx="2133600" cy="254312"/>
          </a:xfrm>
          <a:prstGeom prst="rect">
            <a:avLst/>
          </a:prstGeom>
        </p:spPr>
        <p:txBody>
          <a:bodyPr/>
          <a:lstStyle/>
          <a:p>
            <a:fld id="{2E6046F0-BA93-4699-83A0-D6120B23834D}" type="slidenum">
              <a:rPr lang="de-DE" smtClean="0"/>
              <a:pPr/>
              <a:t>15</a:t>
            </a:fld>
            <a:endParaRPr lang="de-DE" dirty="0"/>
          </a:p>
        </p:txBody>
      </p:sp>
      <p:sp>
        <p:nvSpPr>
          <p:cNvPr id="4" name="Textplatzhalter 3"/>
          <p:cNvSpPr>
            <a:spLocks noGrp="1"/>
          </p:cNvSpPr>
          <p:nvPr>
            <p:ph type="body" sz="quarter" idx="11"/>
          </p:nvPr>
        </p:nvSpPr>
        <p:spPr>
          <a:xfrm>
            <a:off x="539552" y="1552128"/>
            <a:ext cx="3785705" cy="3921000"/>
          </a:xfrm>
        </p:spPr>
        <p:txBody>
          <a:bodyPr>
            <a:noAutofit/>
          </a:bodyPr>
          <a:lstStyle/>
          <a:p>
            <a:pPr>
              <a:buNone/>
            </a:pPr>
            <a:r>
              <a:rPr lang="en-US" sz="2400" b="1" u="sng" dirty="0" smtClean="0">
                <a:solidFill>
                  <a:schemeClr val="bg2">
                    <a:lumMod val="50000"/>
                  </a:schemeClr>
                </a:solidFill>
                <a:latin typeface="Arial Narrow" panose="020B0606020202030204" pitchFamily="34" charset="0"/>
              </a:rPr>
              <a:t>Stakeholders </a:t>
            </a:r>
            <a:r>
              <a:rPr lang="en-US" sz="2400" b="1" u="sng" dirty="0" smtClean="0">
                <a:solidFill>
                  <a:schemeClr val="bg2">
                    <a:lumMod val="50000"/>
                  </a:schemeClr>
                </a:solidFill>
                <a:latin typeface="Arial Narrow" panose="020B0606020202030204" pitchFamily="34" charset="0"/>
              </a:rPr>
              <a:t>role </a:t>
            </a:r>
            <a:endParaRPr lang="en-US" sz="2400" dirty="0" smtClean="0">
              <a:latin typeface="Arial Narrow" panose="020B0606020202030204" pitchFamily="34" charset="0"/>
              <a:cs typeface="Arial" pitchFamily="34" charset="0"/>
            </a:endParaRPr>
          </a:p>
          <a:p>
            <a:r>
              <a:rPr lang="en-US" sz="2400" dirty="0">
                <a:latin typeface="Arial Narrow" panose="020B0606020202030204" pitchFamily="34" charset="0"/>
                <a:cs typeface="Arial" pitchFamily="34" charset="0"/>
              </a:rPr>
              <a:t>S</a:t>
            </a:r>
            <a:r>
              <a:rPr lang="en-US" sz="2400" dirty="0" smtClean="0">
                <a:latin typeface="Arial Narrow" panose="020B0606020202030204" pitchFamily="34" charset="0"/>
                <a:cs typeface="Arial" pitchFamily="34" charset="0"/>
              </a:rPr>
              <a:t>takeholder’s </a:t>
            </a:r>
            <a:r>
              <a:rPr lang="en-US" sz="2400" dirty="0" smtClean="0">
                <a:latin typeface="Arial Narrow" panose="020B0606020202030204" pitchFamily="34" charset="0"/>
                <a:cs typeface="Arial" pitchFamily="34" charset="0"/>
              </a:rPr>
              <a:t>role can be described as “</a:t>
            </a:r>
            <a:r>
              <a:rPr lang="en-US" sz="2400" b="1" dirty="0" smtClean="0">
                <a:solidFill>
                  <a:schemeClr val="accent1">
                    <a:lumMod val="50000"/>
                  </a:schemeClr>
                </a:solidFill>
                <a:latin typeface="Arial Narrow" panose="020B0606020202030204" pitchFamily="34" charset="0"/>
                <a:cs typeface="Arial" pitchFamily="34" charset="0"/>
              </a:rPr>
              <a:t>practical experts</a:t>
            </a:r>
            <a:r>
              <a:rPr lang="en-US" sz="2400" dirty="0" smtClean="0">
                <a:latin typeface="Arial Narrow" panose="020B0606020202030204" pitchFamily="34" charset="0"/>
                <a:cs typeface="Arial" pitchFamily="34" charset="0"/>
              </a:rPr>
              <a:t>” complementing the adaptation recommendations provided by scientist (discussion base = </a:t>
            </a:r>
            <a:br>
              <a:rPr lang="en-US" sz="2400" dirty="0" smtClean="0">
                <a:latin typeface="Arial Narrow" panose="020B0606020202030204" pitchFamily="34" charset="0"/>
                <a:cs typeface="Arial" pitchFamily="34" charset="0"/>
              </a:rPr>
            </a:br>
            <a:r>
              <a:rPr lang="en-US" sz="2400" dirty="0" smtClean="0">
                <a:latin typeface="Arial Narrow" panose="020B0606020202030204" pitchFamily="34" charset="0"/>
                <a:cs typeface="Arial" pitchFamily="34" charset="0"/>
              </a:rPr>
              <a:t>Policy Paper</a:t>
            </a:r>
            <a:r>
              <a:rPr lang="en-US" sz="2400" dirty="0" smtClean="0">
                <a:latin typeface="Arial Narrow" panose="020B0606020202030204" pitchFamily="34" charset="0"/>
                <a:cs typeface="Arial" pitchFamily="34" charset="0"/>
              </a:rPr>
              <a:t>)</a:t>
            </a:r>
            <a:endParaRPr lang="en-US" sz="2400" dirty="0" smtClean="0">
              <a:latin typeface="Arial Narrow" panose="020B0606020202030204" pitchFamily="34" charset="0"/>
              <a:cs typeface="Arial" pitchFamily="34" charset="0"/>
            </a:endParaRPr>
          </a:p>
          <a:p>
            <a:r>
              <a:rPr lang="en-US" sz="2400" dirty="0" smtClean="0">
                <a:latin typeface="Arial Narrow" panose="020B0606020202030204" pitchFamily="34" charset="0"/>
                <a:cs typeface="Arial" pitchFamily="34" charset="0"/>
              </a:rPr>
              <a:t>Influence </a:t>
            </a:r>
            <a:r>
              <a:rPr lang="en-US" sz="2400" dirty="0" smtClean="0">
                <a:latin typeface="Arial Narrow" panose="020B0606020202030204" pitchFamily="34" charset="0"/>
                <a:cs typeface="Arial" pitchFamily="34" charset="0"/>
              </a:rPr>
              <a:t>on „</a:t>
            </a:r>
            <a:r>
              <a:rPr lang="en-US" sz="2400" b="1" dirty="0" smtClean="0">
                <a:solidFill>
                  <a:schemeClr val="accent1">
                    <a:lumMod val="50000"/>
                  </a:schemeClr>
                </a:solidFill>
                <a:latin typeface="Arial Narrow" panose="020B0606020202030204" pitchFamily="34" charset="0"/>
                <a:cs typeface="Arial" pitchFamily="34" charset="0"/>
              </a:rPr>
              <a:t>corner stones</a:t>
            </a:r>
            <a:r>
              <a:rPr lang="en-US" sz="2400" dirty="0" smtClean="0">
                <a:latin typeface="Arial Narrow" panose="020B0606020202030204" pitchFamily="34" charset="0"/>
                <a:cs typeface="Arial" pitchFamily="34" charset="0"/>
              </a:rPr>
              <a:t>“ of the </a:t>
            </a:r>
            <a:r>
              <a:rPr lang="en-US" sz="2400" dirty="0" smtClean="0">
                <a:latin typeface="Arial Narrow" panose="020B0606020202030204" pitchFamily="34" charset="0"/>
                <a:cs typeface="Arial" pitchFamily="34" charset="0"/>
              </a:rPr>
              <a:t>strategy</a:t>
            </a:r>
            <a:endParaRPr lang="en-US" sz="2400" dirty="0" smtClean="0">
              <a:latin typeface="Arial Narrow" panose="020B0606020202030204" pitchFamily="34" charset="0"/>
              <a:cs typeface="Arial" pitchFamily="34" charset="0"/>
            </a:endParaRPr>
          </a:p>
        </p:txBody>
      </p:sp>
      <p:pic>
        <p:nvPicPr>
          <p:cNvPr id="5" name="Grafik 4" descr="1000.JPG"/>
          <p:cNvPicPr>
            <a:picLocks noChangeAspect="1"/>
          </p:cNvPicPr>
          <p:nvPr/>
        </p:nvPicPr>
        <p:blipFill>
          <a:blip r:embed="rId3" cstate="print">
            <a:grayscl/>
            <a:lum bright="43000" contrast="-19000"/>
          </a:blip>
          <a:stretch>
            <a:fillRect/>
          </a:stretch>
        </p:blipFill>
        <p:spPr>
          <a:xfrm>
            <a:off x="4441369" y="2075049"/>
            <a:ext cx="4298880" cy="3224160"/>
          </a:xfrm>
          <a:prstGeom prst="rect">
            <a:avLst/>
          </a:prstGeom>
          <a:ln>
            <a:noFill/>
          </a:ln>
          <a:effectLst>
            <a:outerShdw blurRad="292100" dist="139700" dir="2700000" algn="tl" rotWithShape="0">
              <a:srgbClr val="333333">
                <a:alpha val="65000"/>
              </a:srgbClr>
            </a:outerShdw>
          </a:effectLst>
        </p:spPr>
      </p:pic>
      <p:sp>
        <p:nvSpPr>
          <p:cNvPr id="7" name="Titel 1"/>
          <p:cNvSpPr txBox="1">
            <a:spLocks/>
          </p:cNvSpPr>
          <p:nvPr/>
        </p:nvSpPr>
        <p:spPr>
          <a:xfrm>
            <a:off x="457200" y="920175"/>
            <a:ext cx="8229600" cy="51635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tx2"/>
                </a:solidFill>
                <a:latin typeface="+mj-lt"/>
                <a:ea typeface="+mj-ea"/>
                <a:cs typeface="+mj-cs"/>
              </a:defRPr>
            </a:lvl1pPr>
          </a:lstStyle>
          <a:p>
            <a:pPr>
              <a:spcBef>
                <a:spcPts val="0"/>
              </a:spcBef>
              <a:spcAft>
                <a:spcPts val="600"/>
              </a:spcAft>
              <a:defRPr/>
            </a:pPr>
            <a:r>
              <a:rPr lang="en-US" sz="2800" dirty="0" smtClean="0">
                <a:latin typeface="Arial Narrow" panose="020B0606020202030204" pitchFamily="34" charset="0"/>
              </a:rPr>
              <a:t>Decisional Participation process</a:t>
            </a:r>
            <a:endParaRPr lang="en-US" sz="2800" dirty="0">
              <a:latin typeface="Arial Narrow" panose="020B0606020202030204" pitchFamily="34" charset="0"/>
            </a:endParaRPr>
          </a:p>
        </p:txBody>
      </p:sp>
    </p:spTree>
    <p:extLst>
      <p:ext uri="{BB962C8B-B14F-4D97-AF65-F5344CB8AC3E}">
        <p14:creationId xmlns:p14="http://schemas.microsoft.com/office/powerpoint/2010/main" val="9352070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211960" y="2060848"/>
            <a:ext cx="864096" cy="369332"/>
          </a:xfrm>
          <a:prstGeom prst="rect">
            <a:avLst/>
          </a:prstGeom>
        </p:spPr>
        <p:txBody>
          <a:bodyPr wrap="square">
            <a:spAutoFit/>
          </a:bodyPr>
          <a:lstStyle/>
          <a:p>
            <a:r>
              <a:rPr lang="de-DE" dirty="0" smtClean="0">
                <a:solidFill>
                  <a:schemeClr val="accent1">
                    <a:lumMod val="50000"/>
                  </a:schemeClr>
                </a:solidFill>
                <a:sym typeface="Wingdings" pitchFamily="2" charset="2"/>
              </a:rPr>
              <a:t> </a:t>
            </a:r>
            <a:endParaRPr lang="de-DE" dirty="0"/>
          </a:p>
        </p:txBody>
      </p:sp>
      <p:sp>
        <p:nvSpPr>
          <p:cNvPr id="7" name="Textplatzhalter 3"/>
          <p:cNvSpPr txBox="1">
            <a:spLocks/>
          </p:cNvSpPr>
          <p:nvPr/>
        </p:nvSpPr>
        <p:spPr>
          <a:xfrm>
            <a:off x="341088" y="1539816"/>
            <a:ext cx="6088741" cy="3666688"/>
          </a:xfrm>
          <a:prstGeom prst="rect">
            <a:avLst/>
          </a:prstGeom>
        </p:spPr>
        <p:txBody>
          <a:bodyPr>
            <a:noAutofit/>
          </a:bodyPr>
          <a:lstStyle/>
          <a:p>
            <a:r>
              <a:rPr lang="en-US" sz="2000" dirty="0" smtClean="0">
                <a:latin typeface="Arial" panose="020B0604020202020204" pitchFamily="34" charset="0"/>
                <a:cs typeface="Arial" panose="020B0604020202020204" pitchFamily="34" charset="0"/>
              </a:rPr>
              <a:t>KEY MESSAGE:</a:t>
            </a:r>
          </a:p>
          <a:p>
            <a:r>
              <a:rPr lang="en-US" sz="2000" dirty="0" smtClean="0">
                <a:latin typeface="Arial" panose="020B0604020202020204" pitchFamily="34" charset="0"/>
                <a:cs typeface="Arial" panose="020B0604020202020204" pitchFamily="34" charset="0"/>
              </a:rPr>
              <a:t>Overall</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it </a:t>
            </a:r>
            <a:r>
              <a:rPr lang="en-US" sz="2000" b="1" dirty="0" smtClean="0">
                <a:solidFill>
                  <a:schemeClr val="tx2"/>
                </a:solidFill>
                <a:latin typeface="Arial" panose="020B0604020202020204" pitchFamily="34" charset="0"/>
                <a:cs typeface="Arial" panose="020B0604020202020204" pitchFamily="34" charset="0"/>
              </a:rPr>
              <a:t>had effects </a:t>
            </a:r>
            <a:r>
              <a:rPr lang="en-US" sz="2000" dirty="0">
                <a:latin typeface="Arial" panose="020B0604020202020204" pitchFamily="34" charset="0"/>
                <a:cs typeface="Arial" panose="020B0604020202020204" pitchFamily="34" charset="0"/>
              </a:rPr>
              <a:t>(i.e. it  raises awareness, builds capacities and facilitates </a:t>
            </a:r>
            <a:r>
              <a:rPr lang="en-US" sz="2000" dirty="0" smtClean="0">
                <a:latin typeface="Arial" panose="020B0604020202020204" pitchFamily="34" charset="0"/>
                <a:cs typeface="Arial" panose="020B0604020202020204" pitchFamily="34" charset="0"/>
              </a:rPr>
              <a:t>exchange, enhanced the quality of the policy document), </a:t>
            </a:r>
            <a:r>
              <a:rPr lang="en-US" sz="2000" dirty="0">
                <a:latin typeface="Arial" panose="020B0604020202020204" pitchFamily="34" charset="0"/>
                <a:cs typeface="Arial" panose="020B0604020202020204" pitchFamily="34" charset="0"/>
              </a:rPr>
              <a:t>but that it is not able to overhaul the </a:t>
            </a:r>
            <a:r>
              <a:rPr lang="en-US" sz="2000" b="1" dirty="0">
                <a:solidFill>
                  <a:schemeClr val="tx2"/>
                </a:solidFill>
                <a:latin typeface="Arial" panose="020B0604020202020204" pitchFamily="34" charset="0"/>
                <a:cs typeface="Arial" panose="020B0604020202020204" pitchFamily="34" charset="0"/>
              </a:rPr>
              <a:t>weaknesses</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of comprehensive policy </a:t>
            </a:r>
            <a:r>
              <a:rPr lang="en-US" sz="2000" dirty="0" smtClean="0">
                <a:latin typeface="Arial" panose="020B0604020202020204" pitchFamily="34" charset="0"/>
                <a:cs typeface="Arial" panose="020B0604020202020204" pitchFamily="34" charset="0"/>
              </a:rPr>
              <a:t>strategies</a:t>
            </a:r>
            <a:endParaRPr lang="en-US" sz="2000" dirty="0" smtClean="0">
              <a:latin typeface="Arial" panose="020B0604020202020204" pitchFamily="34" charset="0"/>
              <a:cs typeface="Arial" panose="020B0604020202020204" pitchFamily="34" charset="0"/>
            </a:endParaRPr>
          </a:p>
          <a:p>
            <a:pPr marL="323850" marR="0" lvl="0" indent="-323850" algn="l" defTabSz="914400" rtl="0" eaLnBrk="1" fontAlgn="base" latinLnBrk="0" hangingPunct="1">
              <a:lnSpc>
                <a:spcPct val="110000"/>
              </a:lnSpc>
              <a:spcBef>
                <a:spcPts val="400"/>
              </a:spcBef>
              <a:spcAft>
                <a:spcPct val="0"/>
              </a:spcAft>
              <a:buClr>
                <a:schemeClr val="tx2"/>
              </a:buClr>
              <a:buSzPct val="90000"/>
              <a:tabLst/>
              <a:defRPr/>
            </a:pPr>
            <a:endParaRPr lang="en-US" sz="2000" dirty="0">
              <a:latin typeface="Arial" pitchFamily="34" charset="0"/>
              <a:cs typeface="Arial" pitchFamily="34" charset="0"/>
            </a:endParaRPr>
          </a:p>
          <a:p>
            <a:pPr marL="323850" marR="0" lvl="0" indent="-323850" algn="l" defTabSz="914400" rtl="0" eaLnBrk="1" fontAlgn="base" latinLnBrk="0" hangingPunct="1">
              <a:lnSpc>
                <a:spcPct val="110000"/>
              </a:lnSpc>
              <a:spcBef>
                <a:spcPts val="400"/>
              </a:spcBef>
              <a:spcAft>
                <a:spcPct val="0"/>
              </a:spcAft>
              <a:buClr>
                <a:schemeClr val="tx2"/>
              </a:buClr>
              <a:buSzPct val="90000"/>
              <a:tabLst/>
              <a:defRPr/>
            </a:pPr>
            <a:r>
              <a:rPr lang="en-US" sz="2000" b="1" dirty="0">
                <a:solidFill>
                  <a:schemeClr val="tx2"/>
                </a:solidFill>
                <a:latin typeface="Arial" panose="020B0604020202020204" pitchFamily="34" charset="0"/>
                <a:cs typeface="Arial" panose="020B0604020202020204" pitchFamily="34" charset="0"/>
              </a:rPr>
              <a:t>Recommend</a:t>
            </a:r>
            <a:r>
              <a:rPr lang="en-US" sz="2000" dirty="0" smtClean="0">
                <a:latin typeface="Arial" pitchFamily="34" charset="0"/>
                <a:cs typeface="Arial" pitchFamily="34" charset="0"/>
              </a:rPr>
              <a:t> to be </a:t>
            </a:r>
            <a:r>
              <a:rPr lang="en-US" sz="2000" dirty="0" smtClean="0">
                <a:latin typeface="Arial" pitchFamily="34" charset="0"/>
                <a:cs typeface="Arial" pitchFamily="34" charset="0"/>
              </a:rPr>
              <a:t>specific on … </a:t>
            </a:r>
          </a:p>
          <a:p>
            <a:pPr marL="1238250" lvl="2" indent="-323850" fontAlgn="base">
              <a:lnSpc>
                <a:spcPct val="110000"/>
              </a:lnSpc>
              <a:spcBef>
                <a:spcPts val="400"/>
              </a:spcBef>
              <a:spcAft>
                <a:spcPct val="0"/>
              </a:spcAft>
              <a:buClr>
                <a:schemeClr val="tx2"/>
              </a:buClr>
              <a:buSzPct val="160000"/>
              <a:buFont typeface="Wingdings" pitchFamily="2" charset="2"/>
              <a:buChar char="ü"/>
              <a:defRPr/>
            </a:pPr>
            <a:r>
              <a:rPr kumimoji="0" lang="en-US" sz="2000" b="0" i="0" u="none" strike="noStrike" kern="1200" cap="none" spc="0" normalizeH="0" dirty="0" smtClean="0">
                <a:ln>
                  <a:noFill/>
                </a:ln>
                <a:solidFill>
                  <a:schemeClr val="tx1"/>
                </a:solidFill>
                <a:effectLst/>
                <a:uLnTx/>
                <a:uFillTx/>
                <a:latin typeface="Arial" pitchFamily="34" charset="0"/>
                <a:cs typeface="Arial" pitchFamily="34" charset="0"/>
              </a:rPr>
              <a:t>purpose of process</a:t>
            </a:r>
          </a:p>
          <a:p>
            <a:pPr marL="1238250" lvl="2" indent="-323850" fontAlgn="base">
              <a:lnSpc>
                <a:spcPct val="110000"/>
              </a:lnSpc>
              <a:spcBef>
                <a:spcPts val="400"/>
              </a:spcBef>
              <a:spcAft>
                <a:spcPct val="0"/>
              </a:spcAft>
              <a:buClr>
                <a:schemeClr val="tx2"/>
              </a:buClr>
              <a:buSzPct val="160000"/>
              <a:buFont typeface="Wingdings" pitchFamily="2" charset="2"/>
              <a:buChar char="ü"/>
              <a:defRPr/>
            </a:pPr>
            <a:r>
              <a:rPr lang="en-US" sz="2000" dirty="0" smtClean="0">
                <a:latin typeface="Arial" pitchFamily="34" charset="0"/>
                <a:cs typeface="Arial" pitchFamily="34" charset="0"/>
              </a:rPr>
              <a:t>roles of involved parties </a:t>
            </a:r>
          </a:p>
          <a:p>
            <a:pPr marL="1238250" lvl="2" indent="-323850" fontAlgn="base">
              <a:lnSpc>
                <a:spcPct val="110000"/>
              </a:lnSpc>
              <a:spcBef>
                <a:spcPts val="400"/>
              </a:spcBef>
              <a:spcAft>
                <a:spcPct val="0"/>
              </a:spcAft>
              <a:buClr>
                <a:schemeClr val="tx2"/>
              </a:buClr>
              <a:buSzPct val="160000"/>
              <a:buFont typeface="Wingdings" pitchFamily="2" charset="2"/>
              <a:buChar char="ü"/>
              <a:defRPr/>
            </a:pPr>
            <a:r>
              <a:rPr lang="en-US" sz="2000" dirty="0">
                <a:latin typeface="Arial" pitchFamily="34" charset="0"/>
                <a:cs typeface="Arial" pitchFamily="34" charset="0"/>
              </a:rPr>
              <a:t>t</a:t>
            </a:r>
            <a:r>
              <a:rPr lang="en-US" sz="2000" dirty="0" smtClean="0">
                <a:latin typeface="Arial" pitchFamily="34" charset="0"/>
                <a:cs typeface="Arial" pitchFamily="34" charset="0"/>
              </a:rPr>
              <a:t>asks for </a:t>
            </a:r>
            <a:r>
              <a:rPr lang="en-US" sz="2000" dirty="0" smtClean="0">
                <a:latin typeface="Arial" pitchFamily="34" charset="0"/>
                <a:cs typeface="Arial" pitchFamily="34" charset="0"/>
              </a:rPr>
              <a:t>stakeholders</a:t>
            </a:r>
            <a:endParaRPr lang="en-US" sz="2000" dirty="0" smtClean="0">
              <a:latin typeface="Arial" pitchFamily="34" charset="0"/>
              <a:cs typeface="Arial" pitchFamily="34" charset="0"/>
            </a:endParaRPr>
          </a:p>
          <a:p>
            <a:pPr marL="1238250" lvl="2" indent="-323850" fontAlgn="base">
              <a:lnSpc>
                <a:spcPct val="110000"/>
              </a:lnSpc>
              <a:spcBef>
                <a:spcPts val="400"/>
              </a:spcBef>
              <a:spcAft>
                <a:spcPct val="0"/>
              </a:spcAft>
              <a:buClr>
                <a:schemeClr val="tx2"/>
              </a:buClr>
              <a:buSzPct val="160000"/>
              <a:buFont typeface="Wingdings" pitchFamily="2" charset="2"/>
              <a:buChar char="ü"/>
              <a:defRPr/>
            </a:pPr>
            <a:r>
              <a:rPr kumimoji="0" lang="en-US" sz="2000" b="0" i="0" u="none" strike="noStrike" kern="1200" cap="none" spc="0" normalizeH="0" dirty="0" smtClean="0">
                <a:ln>
                  <a:noFill/>
                </a:ln>
                <a:solidFill>
                  <a:schemeClr val="tx1"/>
                </a:solidFill>
                <a:effectLst/>
                <a:uLnTx/>
                <a:uFillTx/>
                <a:latin typeface="Arial" pitchFamily="34" charset="0"/>
                <a:cs typeface="Arial" pitchFamily="34" charset="0"/>
              </a:rPr>
              <a:t>expected </a:t>
            </a:r>
            <a:r>
              <a:rPr kumimoji="0" lang="en-US" sz="2000" b="0" i="0" u="none" strike="noStrike" kern="1200" cap="none" spc="0" normalizeH="0" dirty="0" smtClean="0">
                <a:ln>
                  <a:noFill/>
                </a:ln>
                <a:solidFill>
                  <a:schemeClr val="tx1"/>
                </a:solidFill>
                <a:effectLst/>
                <a:uLnTx/>
                <a:uFillTx/>
                <a:latin typeface="Arial" pitchFamily="34" charset="0"/>
                <a:cs typeface="Arial" pitchFamily="34" charset="0"/>
              </a:rPr>
              <a:t>outcomes and use of outcomes</a:t>
            </a:r>
            <a:endParaRPr kumimoji="0" lang="en-US" sz="2000" b="0" i="0" u="none" strike="noStrike" kern="1200" cap="none" spc="0" normalizeH="0" dirty="0" smtClean="0">
              <a:ln>
                <a:noFill/>
              </a:ln>
              <a:solidFill>
                <a:schemeClr val="tx1"/>
              </a:solidFill>
              <a:effectLst/>
              <a:uLnTx/>
              <a:uFillTx/>
              <a:latin typeface="Arial" pitchFamily="34" charset="0"/>
              <a:cs typeface="Arial" pitchFamily="34" charset="0"/>
            </a:endParaRPr>
          </a:p>
          <a:p>
            <a:pPr marL="1238250" lvl="2" indent="-323850" fontAlgn="base">
              <a:lnSpc>
                <a:spcPct val="110000"/>
              </a:lnSpc>
              <a:spcBef>
                <a:spcPts val="400"/>
              </a:spcBef>
              <a:spcAft>
                <a:spcPct val="0"/>
              </a:spcAft>
              <a:buClr>
                <a:schemeClr val="tx2"/>
              </a:buClr>
              <a:buSzPct val="160000"/>
              <a:buFont typeface="Wingdings" pitchFamily="2" charset="2"/>
              <a:buChar char="ü"/>
              <a:defRPr/>
            </a:pPr>
            <a:r>
              <a:rPr lang="en-US" sz="2000" dirty="0" smtClean="0">
                <a:latin typeface="Arial" pitchFamily="34" charset="0"/>
                <a:cs typeface="Arial" pitchFamily="34" charset="0"/>
              </a:rPr>
              <a:t>l</a:t>
            </a:r>
            <a:r>
              <a:rPr kumimoji="0" lang="en-US" sz="2000" b="0" i="0" u="none" strike="noStrike" kern="1200" cap="none" spc="0" normalizeH="0" dirty="0" smtClean="0">
                <a:ln>
                  <a:noFill/>
                </a:ln>
                <a:solidFill>
                  <a:schemeClr val="tx1"/>
                </a:solidFill>
                <a:effectLst/>
                <a:uLnTx/>
                <a:uFillTx/>
                <a:latin typeface="Arial" pitchFamily="34" charset="0"/>
                <a:cs typeface="Arial" pitchFamily="34" charset="0"/>
              </a:rPr>
              <a:t>imits of process </a:t>
            </a:r>
          </a:p>
          <a:p>
            <a:pPr marL="1238250" lvl="2" indent="-323850" fontAlgn="base">
              <a:lnSpc>
                <a:spcPct val="110000"/>
              </a:lnSpc>
              <a:spcBef>
                <a:spcPts val="400"/>
              </a:spcBef>
              <a:spcAft>
                <a:spcPct val="0"/>
              </a:spcAft>
              <a:buClr>
                <a:schemeClr val="tx2"/>
              </a:buClr>
              <a:buSzPct val="160000"/>
              <a:defRPr/>
            </a:pPr>
            <a:endParaRPr kumimoji="0" lang="en-US" b="0" i="0" u="none" strike="noStrike" kern="1200" cap="none" spc="0" normalizeH="0" dirty="0" smtClean="0">
              <a:ln>
                <a:noFill/>
              </a:ln>
              <a:solidFill>
                <a:schemeClr val="tx1"/>
              </a:solidFill>
              <a:effectLst/>
              <a:uLnTx/>
              <a:uFillTx/>
              <a:latin typeface="Arial" pitchFamily="34" charset="0"/>
              <a:ea typeface="+mn-ea"/>
              <a:cs typeface="Arial" pitchFamily="34" charset="0"/>
            </a:endParaRPr>
          </a:p>
          <a:p>
            <a:pPr marL="1238250" lvl="2" indent="-323850" fontAlgn="base">
              <a:lnSpc>
                <a:spcPct val="110000"/>
              </a:lnSpc>
              <a:spcBef>
                <a:spcPts val="400"/>
              </a:spcBef>
              <a:spcAft>
                <a:spcPct val="0"/>
              </a:spcAft>
              <a:buClr>
                <a:schemeClr val="tx2"/>
              </a:buClr>
              <a:buSzPct val="160000"/>
              <a:buFont typeface="Wingdings" pitchFamily="2" charset="2"/>
              <a:buChar char="ü"/>
              <a:defRPr/>
            </a:pPr>
            <a:endParaRPr kumimoji="0" lang="en-US" b="0" i="0" u="none" strike="noStrike" kern="1200" cap="none" spc="0" normalizeH="0" baseline="0" dirty="0">
              <a:ln>
                <a:noFill/>
              </a:ln>
              <a:solidFill>
                <a:schemeClr val="tx1"/>
              </a:solidFill>
              <a:effectLst/>
              <a:uLnTx/>
              <a:uFillTx/>
              <a:latin typeface="Arial" pitchFamily="34" charset="0"/>
              <a:ea typeface="+mn-ea"/>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6564028" y="1436527"/>
            <a:ext cx="2579972" cy="1712901"/>
          </a:xfrm>
          <a:prstGeom prst="rect">
            <a:avLst/>
          </a:prstGeom>
          <a:ln>
            <a:noFill/>
          </a:ln>
          <a:effectLst>
            <a:softEdge rad="112500"/>
          </a:effectLst>
        </p:spPr>
      </p:pic>
      <p:pic>
        <p:nvPicPr>
          <p:cNvPr id="1027" name="Picture 3"/>
          <p:cNvPicPr>
            <a:picLocks noChangeAspect="1" noChangeArrowheads="1"/>
          </p:cNvPicPr>
          <p:nvPr/>
        </p:nvPicPr>
        <p:blipFill>
          <a:blip r:embed="rId4" cstate="print"/>
          <a:srcRect/>
          <a:stretch>
            <a:fillRect/>
          </a:stretch>
        </p:blipFill>
        <p:spPr bwMode="auto">
          <a:xfrm>
            <a:off x="6564028" y="3155117"/>
            <a:ext cx="2571768" cy="1929771"/>
          </a:xfrm>
          <a:prstGeom prst="rect">
            <a:avLst/>
          </a:prstGeom>
          <a:ln>
            <a:noFill/>
          </a:ln>
          <a:effectLst>
            <a:softEdge rad="112500"/>
          </a:effectLst>
        </p:spPr>
      </p:pic>
      <p:pic>
        <p:nvPicPr>
          <p:cNvPr id="1030" name="Picture 6"/>
          <p:cNvPicPr>
            <a:picLocks noChangeAspect="1" noChangeArrowheads="1"/>
          </p:cNvPicPr>
          <p:nvPr/>
        </p:nvPicPr>
        <p:blipFill>
          <a:blip r:embed="rId5" cstate="print"/>
          <a:srcRect/>
          <a:stretch>
            <a:fillRect/>
          </a:stretch>
        </p:blipFill>
        <p:spPr bwMode="auto">
          <a:xfrm>
            <a:off x="6564028" y="5074317"/>
            <a:ext cx="2571768" cy="1928826"/>
          </a:xfrm>
          <a:prstGeom prst="rect">
            <a:avLst/>
          </a:prstGeom>
          <a:ln>
            <a:noFill/>
          </a:ln>
          <a:effectLst>
            <a:softEdge rad="112500"/>
          </a:effectLst>
        </p:spPr>
      </p:pic>
      <p:sp>
        <p:nvSpPr>
          <p:cNvPr id="9" name="Titel 1"/>
          <p:cNvSpPr txBox="1">
            <a:spLocks/>
          </p:cNvSpPr>
          <p:nvPr/>
        </p:nvSpPr>
        <p:spPr>
          <a:xfrm>
            <a:off x="341088" y="847605"/>
            <a:ext cx="8229600" cy="51635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tx2"/>
                </a:solidFill>
                <a:latin typeface="+mj-lt"/>
                <a:ea typeface="+mj-ea"/>
                <a:cs typeface="+mj-cs"/>
              </a:defRPr>
            </a:lvl1pPr>
          </a:lstStyle>
          <a:p>
            <a:pPr>
              <a:spcBef>
                <a:spcPts val="0"/>
              </a:spcBef>
              <a:spcAft>
                <a:spcPts val="600"/>
              </a:spcAft>
              <a:defRPr/>
            </a:pPr>
            <a:r>
              <a:rPr lang="en-US" sz="2800" dirty="0" smtClean="0">
                <a:latin typeface="Arial Narrow" panose="020B0606020202030204" pitchFamily="34" charset="0"/>
              </a:rPr>
              <a:t>Decisional Participation process – lessons learned </a:t>
            </a:r>
            <a:endParaRPr lang="en-US" sz="2800" dirty="0">
              <a:latin typeface="Arial Narrow" panose="020B0606020202030204" pitchFamily="34" charset="0"/>
            </a:endParaRPr>
          </a:p>
        </p:txBody>
      </p:sp>
    </p:spTree>
    <p:extLst>
      <p:ext uri="{BB962C8B-B14F-4D97-AF65-F5344CB8AC3E}">
        <p14:creationId xmlns:p14="http://schemas.microsoft.com/office/powerpoint/2010/main" val="333165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3" presetClass="entr" presetSubtype="1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blinds(horizontal)">
                                      <p:cBhvr>
                                        <p:cTn id="19" dur="500"/>
                                        <p:tgtEl>
                                          <p:spTgt spid="7">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blinds(horizontal)">
                                      <p:cBhvr>
                                        <p:cTn id="22" dur="500"/>
                                        <p:tgtEl>
                                          <p:spTgt spid="7">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blinds(horizontal)">
                                      <p:cBhvr>
                                        <p:cTn id="25" dur="500"/>
                                        <p:tgtEl>
                                          <p:spTgt spid="7">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7">
                                            <p:txEl>
                                              <p:pRg st="7" end="7"/>
                                            </p:txEl>
                                          </p:spTgt>
                                        </p:tgtEl>
                                        <p:attrNameLst>
                                          <p:attrName>style.visibility</p:attrName>
                                        </p:attrNameLst>
                                      </p:cBhvr>
                                      <p:to>
                                        <p:strVal val="visible"/>
                                      </p:to>
                                    </p:set>
                                    <p:animEffect transition="in" filter="blinds(horizontal)">
                                      <p:cBhvr>
                                        <p:cTn id="28" dur="500"/>
                                        <p:tgtEl>
                                          <p:spTgt spid="7">
                                            <p:txEl>
                                              <p:pRg st="7" end="7"/>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Effect transition="in" filter="blinds(horizontal)">
                                      <p:cBhvr>
                                        <p:cTn id="31"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513" y="885627"/>
            <a:ext cx="8505825" cy="516352"/>
          </a:xfrm>
        </p:spPr>
        <p:txBody>
          <a:bodyPr>
            <a:noAutofit/>
          </a:bodyPr>
          <a:lstStyle/>
          <a:p>
            <a:r>
              <a:rPr lang="en-US" sz="2800" dirty="0" smtClean="0">
                <a:latin typeface="Arial Narrow" panose="020B0606020202030204" pitchFamily="34" charset="0"/>
              </a:rPr>
              <a:t>Experiences and reflections with focus on </a:t>
            </a:r>
            <a:r>
              <a:rPr lang="en-US" sz="2800" dirty="0" smtClean="0">
                <a:latin typeface="Arial Narrow" panose="020B0606020202030204" pitchFamily="34" charset="0"/>
              </a:rPr>
              <a:t>Formulation</a:t>
            </a:r>
            <a:endParaRPr lang="en-US" sz="2800" dirty="0">
              <a:latin typeface="Arial Narrow" panose="020B0606020202030204" pitchFamily="34" charset="0"/>
            </a:endParaRPr>
          </a:p>
        </p:txBody>
      </p:sp>
      <p:sp>
        <p:nvSpPr>
          <p:cNvPr id="3" name="Textplatzhalter 2"/>
          <p:cNvSpPr>
            <a:spLocks noGrp="1"/>
          </p:cNvSpPr>
          <p:nvPr>
            <p:ph type="body" sz="quarter" idx="11"/>
          </p:nvPr>
        </p:nvSpPr>
        <p:spPr>
          <a:xfrm>
            <a:off x="269910" y="1439084"/>
            <a:ext cx="8504428" cy="4986399"/>
          </a:xfrm>
        </p:spPr>
        <p:txBody>
          <a:bodyPr>
            <a:noAutofit/>
          </a:bodyPr>
          <a:lstStyle/>
          <a:p>
            <a:pPr marL="324000" lvl="2" indent="-324000">
              <a:spcBef>
                <a:spcPts val="0"/>
              </a:spcBef>
              <a:spcAft>
                <a:spcPts val="600"/>
              </a:spcAft>
            </a:pPr>
            <a:r>
              <a:rPr lang="en-US" sz="2000" dirty="0">
                <a:latin typeface="Arial Narrow" panose="020B0606020202030204" pitchFamily="34" charset="0"/>
              </a:rPr>
              <a:t>Step-wise, iterative and </a:t>
            </a:r>
            <a:r>
              <a:rPr lang="en-US" sz="2000" dirty="0" smtClean="0">
                <a:latin typeface="Arial Narrow" panose="020B0606020202030204" pitchFamily="34" charset="0"/>
              </a:rPr>
              <a:t>sector-based approach, combining the development of NAS and NAP,  was a </a:t>
            </a:r>
            <a:r>
              <a:rPr lang="en-US" sz="2000" b="1" dirty="0">
                <a:solidFill>
                  <a:srgbClr val="C00000"/>
                </a:solidFill>
                <a:latin typeface="Arial Narrow" panose="020B0606020202030204" pitchFamily="34" charset="0"/>
              </a:rPr>
              <a:t>very long and complex process</a:t>
            </a:r>
            <a:r>
              <a:rPr lang="en-US" sz="2000" dirty="0" smtClean="0">
                <a:latin typeface="Arial Narrow" panose="020B0606020202030204" pitchFamily="34" charset="0"/>
              </a:rPr>
              <a:t>, partly difficult to communicate </a:t>
            </a:r>
            <a:endParaRPr lang="en-US" sz="2000" dirty="0">
              <a:latin typeface="Arial Narrow" panose="020B0606020202030204" pitchFamily="34" charset="0"/>
            </a:endParaRPr>
          </a:p>
          <a:p>
            <a:pPr marL="324000" lvl="2" indent="-324000">
              <a:spcBef>
                <a:spcPts val="0"/>
              </a:spcBef>
              <a:spcAft>
                <a:spcPts val="600"/>
              </a:spcAft>
            </a:pPr>
            <a:r>
              <a:rPr lang="en-US" sz="2000" b="1" dirty="0">
                <a:solidFill>
                  <a:srgbClr val="C00000"/>
                </a:solidFill>
                <a:latin typeface="Arial Narrow" panose="020B0606020202030204" pitchFamily="34" charset="0"/>
              </a:rPr>
              <a:t>Participation </a:t>
            </a:r>
            <a:r>
              <a:rPr lang="en-US" sz="2000" b="1" dirty="0">
                <a:solidFill>
                  <a:srgbClr val="C00000"/>
                </a:solidFill>
                <a:latin typeface="Arial Narrow" panose="020B0606020202030204" pitchFamily="34" charset="0"/>
              </a:rPr>
              <a:t>of </a:t>
            </a:r>
            <a:r>
              <a:rPr lang="en-US" sz="2000" b="1" dirty="0">
                <a:solidFill>
                  <a:srgbClr val="C00000"/>
                </a:solidFill>
                <a:latin typeface="Arial Narrow" panose="020B0606020202030204" pitchFamily="34" charset="0"/>
              </a:rPr>
              <a:t>various stakeholders </a:t>
            </a:r>
            <a:r>
              <a:rPr lang="en-US" sz="2000" dirty="0" smtClean="0">
                <a:latin typeface="Arial Narrow" panose="020B0606020202030204" pitchFamily="34" charset="0"/>
              </a:rPr>
              <a:t>in </a:t>
            </a:r>
            <a:r>
              <a:rPr lang="en-US" sz="2000" dirty="0" smtClean="0">
                <a:latin typeface="Arial Narrow" panose="020B0606020202030204" pitchFamily="34" charset="0"/>
              </a:rPr>
              <a:t>policy formulation contributed positive to the process as it helped to raise awareness on the issue, build capacities, improved the quality of the policy documents, etc. </a:t>
            </a:r>
          </a:p>
          <a:p>
            <a:pPr marL="324000" lvl="2" indent="-324000">
              <a:spcBef>
                <a:spcPts val="0"/>
              </a:spcBef>
              <a:spcAft>
                <a:spcPts val="600"/>
              </a:spcAft>
            </a:pPr>
            <a:r>
              <a:rPr lang="en-US" sz="2000" dirty="0">
                <a:latin typeface="Arial Narrow" panose="020B0606020202030204" pitchFamily="34" charset="0"/>
              </a:rPr>
              <a:t>Strong role of </a:t>
            </a:r>
            <a:r>
              <a:rPr lang="en-US" sz="2000" b="1" dirty="0">
                <a:solidFill>
                  <a:srgbClr val="C00000"/>
                </a:solidFill>
                <a:latin typeface="Arial Narrow" panose="020B0606020202030204" pitchFamily="34" charset="0"/>
              </a:rPr>
              <a:t>science</a:t>
            </a:r>
            <a:r>
              <a:rPr lang="en-US" sz="2000" dirty="0">
                <a:latin typeface="Arial Narrow" panose="020B0606020202030204" pitchFamily="34" charset="0"/>
              </a:rPr>
              <a:t> </a:t>
            </a:r>
            <a:r>
              <a:rPr lang="en-US" sz="2000" dirty="0" smtClean="0">
                <a:latin typeface="Arial Narrow" panose="020B0606020202030204" pitchFamily="34" charset="0"/>
              </a:rPr>
              <a:t>at the beginning of the policy formulation process added to the quality of the policies and enhanced the acceptance of the adaptation options </a:t>
            </a:r>
            <a:r>
              <a:rPr lang="en-US" sz="2000" dirty="0" smtClean="0">
                <a:latin typeface="Arial Narrow" panose="020B0606020202030204" pitchFamily="34" charset="0"/>
                <a:sym typeface="Wingdings" panose="05000000000000000000" pitchFamily="2" charset="2"/>
              </a:rPr>
              <a:t> interaction throughout the development process was limited and could have been increased </a:t>
            </a:r>
            <a:endParaRPr lang="en-US" sz="2000" dirty="0">
              <a:latin typeface="Arial Narrow" panose="020B0606020202030204" pitchFamily="34" charset="0"/>
            </a:endParaRPr>
          </a:p>
          <a:p>
            <a:pPr marL="324000" lvl="2" indent="-324000">
              <a:spcBef>
                <a:spcPts val="0"/>
              </a:spcBef>
              <a:spcAft>
                <a:spcPts val="600"/>
              </a:spcAft>
            </a:pPr>
            <a:r>
              <a:rPr lang="en-US" sz="2000" b="1" dirty="0">
                <a:solidFill>
                  <a:srgbClr val="C00000"/>
                </a:solidFill>
                <a:latin typeface="Arial Narrow" panose="020B0606020202030204" pitchFamily="34" charset="0"/>
              </a:rPr>
              <a:t>Missing vertical </a:t>
            </a:r>
            <a:r>
              <a:rPr lang="en-US" sz="2000" dirty="0" smtClean="0">
                <a:latin typeface="Arial Narrow" panose="020B0606020202030204" pitchFamily="34" charset="0"/>
              </a:rPr>
              <a:t>(with public authorities on sub-national levels) and </a:t>
            </a:r>
            <a:r>
              <a:rPr lang="en-US" sz="2000" b="1" dirty="0">
                <a:solidFill>
                  <a:srgbClr val="C00000"/>
                </a:solidFill>
                <a:latin typeface="Arial Narrow" panose="020B0606020202030204" pitchFamily="34" charset="0"/>
              </a:rPr>
              <a:t>horizontal</a:t>
            </a:r>
            <a:r>
              <a:rPr lang="en-US" sz="2000" dirty="0">
                <a:latin typeface="Arial Narrow" panose="020B0606020202030204" pitchFamily="34" charset="0"/>
              </a:rPr>
              <a:t> (with other Ministries on national level) </a:t>
            </a:r>
            <a:r>
              <a:rPr lang="en-US" sz="2000" b="1" dirty="0">
                <a:solidFill>
                  <a:srgbClr val="C00000"/>
                </a:solidFill>
                <a:latin typeface="Arial Narrow" panose="020B0606020202030204" pitchFamily="34" charset="0"/>
              </a:rPr>
              <a:t>coordination in formulation stage </a:t>
            </a:r>
            <a:r>
              <a:rPr lang="en-US" sz="2000" dirty="0">
                <a:latin typeface="Arial Narrow" panose="020B0606020202030204" pitchFamily="34" charset="0"/>
                <a:sym typeface="Wingdings" panose="05000000000000000000" pitchFamily="2" charset="2"/>
              </a:rPr>
              <a:t> took place </a:t>
            </a:r>
            <a:r>
              <a:rPr lang="en-US" sz="2000" dirty="0" smtClean="0">
                <a:latin typeface="Arial Narrow" panose="020B0606020202030204" pitchFamily="34" charset="0"/>
                <a:sym typeface="Wingdings" panose="05000000000000000000" pitchFamily="2" charset="2"/>
              </a:rPr>
              <a:t>within the decisional participation process together with </a:t>
            </a:r>
            <a:r>
              <a:rPr lang="en-US" sz="2000" dirty="0">
                <a:latin typeface="Arial Narrow" panose="020B0606020202030204" pitchFamily="34" charset="0"/>
                <a:sym typeface="Wingdings" panose="05000000000000000000" pitchFamily="2" charset="2"/>
              </a:rPr>
              <a:t>non-state stakeholders  high-level controversies over who is responsible for what were difficult to solve</a:t>
            </a:r>
            <a:endParaRPr lang="en-US" sz="2000" dirty="0" smtClean="0">
              <a:latin typeface="Arial Narrow" panose="020B0606020202030204" pitchFamily="34" charset="0"/>
            </a:endParaRPr>
          </a:p>
        </p:txBody>
      </p:sp>
    </p:spTree>
    <p:extLst>
      <p:ext uri="{BB962C8B-B14F-4D97-AF65-F5344CB8AC3E}">
        <p14:creationId xmlns:p14="http://schemas.microsoft.com/office/powerpoint/2010/main" val="269056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0" y="5946523"/>
            <a:ext cx="9143999" cy="853285"/>
          </a:xfrm>
          <a:solidFill>
            <a:srgbClr val="FFFFFF">
              <a:alpha val="67843"/>
            </a:srgbClr>
          </a:solidFill>
        </p:spPr>
        <p:txBody>
          <a:bodyPr>
            <a:noAutofit/>
          </a:bodyPr>
          <a:lstStyle/>
          <a:p>
            <a:pPr algn="r"/>
            <a:r>
              <a:rPr lang="en-US" sz="3600" dirty="0" smtClean="0">
                <a:solidFill>
                  <a:srgbClr val="C00000"/>
                </a:solidFill>
                <a:latin typeface="Arial Narrow" panose="020B0606020202030204" pitchFamily="34" charset="0"/>
              </a:rPr>
              <a:t>Adaptation policy decision process</a:t>
            </a:r>
            <a:endParaRPr lang="en-US" sz="3600" dirty="0">
              <a:solidFill>
                <a:srgbClr val="C00000"/>
              </a:solidFill>
              <a:latin typeface="Arial Narrow" panose="020B0606020202030204" pitchFamily="34" charset="0"/>
            </a:endParaRPr>
          </a:p>
        </p:txBody>
      </p:sp>
      <p:pic>
        <p:nvPicPr>
          <p:cNvPr id="3074" name="Picture 2" descr="\\umweltbundesamt.at\organisation\133\Intern\03_Abbildungen_Fotos_für_Dissemination\Webpage\Isolated_open_book_Atovot_shutterstock_535129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3" y="0"/>
            <a:ext cx="9134017" cy="5880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8524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7452" y="777435"/>
            <a:ext cx="8229600" cy="533130"/>
          </a:xfrm>
        </p:spPr>
        <p:txBody>
          <a:bodyPr>
            <a:normAutofit/>
          </a:bodyPr>
          <a:lstStyle/>
          <a:p>
            <a:r>
              <a:rPr lang="en-US" sz="2800" dirty="0">
                <a:latin typeface="Arial Narrow" panose="020B0606020202030204" pitchFamily="34" charset="0"/>
              </a:rPr>
              <a:t>Political adoption of the Austrian </a:t>
            </a:r>
            <a:r>
              <a:rPr lang="en-US" sz="2800" dirty="0" smtClean="0">
                <a:latin typeface="Arial Narrow" panose="020B0606020202030204" pitchFamily="34" charset="0"/>
              </a:rPr>
              <a:t>NAS/NAP</a:t>
            </a:r>
            <a:endParaRPr lang="en-US" sz="2800" dirty="0">
              <a:latin typeface="Arial Narrow" panose="020B0606020202030204" pitchFamily="34" charset="0"/>
            </a:endParaRPr>
          </a:p>
        </p:txBody>
      </p:sp>
      <p:pic>
        <p:nvPicPr>
          <p:cNvPr id="4" name="Picture 2" descr="http://upload.wikimedia.org/wikipedia/commons/thumb/b/b9/Ministerrat.JPG/220px-Ministerr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960" y="1627684"/>
            <a:ext cx="2322190" cy="174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2"/>
          <p:cNvSpPr txBox="1">
            <a:spLocks noChangeArrowheads="1"/>
          </p:cNvSpPr>
          <p:nvPr/>
        </p:nvSpPr>
        <p:spPr bwMode="auto">
          <a:xfrm>
            <a:off x="416495" y="4789560"/>
            <a:ext cx="8641779"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eaLnBrk="0" fontAlgn="base" hangingPunct="0">
              <a:spcBef>
                <a:spcPct val="0"/>
              </a:spcBef>
              <a:spcAft>
                <a:spcPct val="0"/>
              </a:spcAft>
              <a:defRPr sz="1000">
                <a:solidFill>
                  <a:schemeClr val="tx1"/>
                </a:solidFill>
                <a:latin typeface="Arial" pitchFamily="34" charset="0"/>
              </a:defRPr>
            </a:lvl6pPr>
            <a:lvl7pPr marL="2971800" indent="-228600" eaLnBrk="0" fontAlgn="base" hangingPunct="0">
              <a:spcBef>
                <a:spcPct val="0"/>
              </a:spcBef>
              <a:spcAft>
                <a:spcPct val="0"/>
              </a:spcAft>
              <a:defRPr sz="1000">
                <a:solidFill>
                  <a:schemeClr val="tx1"/>
                </a:solidFill>
                <a:latin typeface="Arial" pitchFamily="34" charset="0"/>
              </a:defRPr>
            </a:lvl7pPr>
            <a:lvl8pPr marL="3429000" indent="-228600" eaLnBrk="0" fontAlgn="base" hangingPunct="0">
              <a:spcBef>
                <a:spcPct val="0"/>
              </a:spcBef>
              <a:spcAft>
                <a:spcPct val="0"/>
              </a:spcAft>
              <a:defRPr sz="1000">
                <a:solidFill>
                  <a:schemeClr val="tx1"/>
                </a:solidFill>
                <a:latin typeface="Arial" pitchFamily="34" charset="0"/>
              </a:defRPr>
            </a:lvl8pPr>
            <a:lvl9pPr marL="3886200" indent="-228600" eaLnBrk="0" fontAlgn="base" hangingPunct="0">
              <a:spcBef>
                <a:spcPct val="0"/>
              </a:spcBef>
              <a:spcAft>
                <a:spcPct val="0"/>
              </a:spcAft>
              <a:defRPr sz="1000">
                <a:solidFill>
                  <a:schemeClr val="tx1"/>
                </a:solidFill>
                <a:latin typeface="Arial" pitchFamily="34" charset="0"/>
              </a:defRPr>
            </a:lvl9pPr>
          </a:lstStyle>
          <a:p>
            <a:pPr marL="342900" marR="0" lvl="0" indent="-342900" defTabSz="914400" eaLnBrk="1" fontAlgn="base" latinLnBrk="0" hangingPunct="1">
              <a:lnSpc>
                <a:spcPct val="100000"/>
              </a:lnSpc>
              <a:spcBef>
                <a:spcPct val="0"/>
              </a:spcBef>
              <a:spcAft>
                <a:spcPts val="600"/>
              </a:spcAft>
              <a:buClr>
                <a:schemeClr val="accent2">
                  <a:lumMod val="75000"/>
                </a:schemeClr>
              </a:buClr>
              <a:buSzTx/>
              <a:buFont typeface="Wingdings"/>
              <a:buChar char="à"/>
              <a:tabLst/>
              <a:defRPr/>
            </a:pPr>
            <a:r>
              <a:rPr kumimoji="0" lang="en-US" sz="2400" b="1" i="0" u="none" strike="noStrike" kern="0" cap="none" spc="0" normalizeH="0" baseline="0" noProof="0" dirty="0" smtClean="0">
                <a:ln>
                  <a:noFill/>
                </a:ln>
                <a:solidFill>
                  <a:srgbClr val="000000"/>
                </a:solidFill>
                <a:effectLst/>
                <a:uLnTx/>
                <a:uFillTx/>
                <a:latin typeface="Arial Narrow" panose="020B0606020202030204" pitchFamily="34" charset="0"/>
              </a:rPr>
              <a:t>approved by the Austrian Council of Ministers on Oct. 23</a:t>
            </a:r>
            <a:r>
              <a:rPr kumimoji="0" lang="en-US" sz="2400" b="1" i="0" u="none" strike="noStrike" kern="0" cap="none" spc="0" normalizeH="0" baseline="30000" noProof="0" dirty="0" smtClean="0">
                <a:ln>
                  <a:noFill/>
                </a:ln>
                <a:solidFill>
                  <a:srgbClr val="000000"/>
                </a:solidFill>
                <a:effectLst/>
                <a:uLnTx/>
                <a:uFillTx/>
                <a:latin typeface="Arial Narrow" panose="020B0606020202030204" pitchFamily="34" charset="0"/>
              </a:rPr>
              <a:t>rd</a:t>
            </a:r>
            <a:r>
              <a:rPr kumimoji="0" lang="en-US" sz="2400" b="1" i="0" u="none" strike="noStrike" kern="0" cap="none" spc="0" normalizeH="0" noProof="0" dirty="0" smtClean="0">
                <a:ln>
                  <a:noFill/>
                </a:ln>
                <a:solidFill>
                  <a:srgbClr val="000000"/>
                </a:solidFill>
                <a:effectLst/>
                <a:uLnTx/>
                <a:uFillTx/>
                <a:latin typeface="Arial Narrow" panose="020B0606020202030204" pitchFamily="34" charset="0"/>
              </a:rPr>
              <a:t> </a:t>
            </a:r>
            <a:r>
              <a:rPr kumimoji="0" lang="en-US" sz="2400" b="1" i="0" u="none" strike="noStrike" kern="0" cap="none" spc="0" normalizeH="0" baseline="0" noProof="0" dirty="0" smtClean="0">
                <a:ln>
                  <a:noFill/>
                </a:ln>
                <a:solidFill>
                  <a:srgbClr val="000000"/>
                </a:solidFill>
                <a:effectLst/>
                <a:uLnTx/>
                <a:uFillTx/>
                <a:latin typeface="Arial Narrow" panose="020B0606020202030204" pitchFamily="34" charset="0"/>
              </a:rPr>
              <a:t>2012</a:t>
            </a:r>
          </a:p>
          <a:p>
            <a:pPr marL="342900" marR="0" lvl="0" indent="-342900" defTabSz="914400" eaLnBrk="1" fontAlgn="base" latinLnBrk="0" hangingPunct="1">
              <a:lnSpc>
                <a:spcPct val="100000"/>
              </a:lnSpc>
              <a:spcBef>
                <a:spcPct val="0"/>
              </a:spcBef>
              <a:spcAft>
                <a:spcPts val="600"/>
              </a:spcAft>
              <a:buClr>
                <a:schemeClr val="accent2">
                  <a:lumMod val="75000"/>
                </a:schemeClr>
              </a:buClr>
              <a:buSzTx/>
              <a:buFont typeface="Wingdings"/>
              <a:buChar char="à"/>
              <a:tabLst/>
              <a:defRPr/>
            </a:pPr>
            <a:r>
              <a:rPr kumimoji="0" lang="en-US" sz="2400" b="1" i="0" u="none" strike="noStrike" kern="0" cap="none" spc="0" normalizeH="0" baseline="0" noProof="0" dirty="0" smtClean="0">
                <a:ln>
                  <a:noFill/>
                </a:ln>
                <a:solidFill>
                  <a:srgbClr val="000000"/>
                </a:solidFill>
                <a:effectLst/>
                <a:uLnTx/>
                <a:uFillTx/>
                <a:latin typeface="Arial Narrow" panose="020B0606020202030204" pitchFamily="34" charset="0"/>
              </a:rPr>
              <a:t>taken note of by the provinces</a:t>
            </a:r>
            <a:r>
              <a:rPr kumimoji="0" lang="en-US" sz="2400" b="1" i="0" u="none" strike="noStrike" kern="0" cap="none" spc="0" normalizeH="0" noProof="0" dirty="0" smtClean="0">
                <a:ln>
                  <a:noFill/>
                </a:ln>
                <a:solidFill>
                  <a:srgbClr val="000000"/>
                </a:solidFill>
                <a:effectLst/>
                <a:uLnTx/>
                <a:uFillTx/>
                <a:latin typeface="Arial Narrow" panose="020B0606020202030204" pitchFamily="34" charset="0"/>
              </a:rPr>
              <a:t> </a:t>
            </a:r>
            <a:r>
              <a:rPr kumimoji="0" lang="en-US" sz="2400" b="1" i="0" u="none" strike="noStrike" kern="0" cap="none" spc="0" normalizeH="0" baseline="0" noProof="0" dirty="0" smtClean="0">
                <a:ln>
                  <a:noFill/>
                </a:ln>
                <a:solidFill>
                  <a:srgbClr val="000000"/>
                </a:solidFill>
                <a:effectLst/>
                <a:uLnTx/>
                <a:uFillTx/>
                <a:latin typeface="Arial Narrow" panose="020B0606020202030204" pitchFamily="34" charset="0"/>
              </a:rPr>
              <a:t>(„</a:t>
            </a:r>
            <a:r>
              <a:rPr kumimoji="0" lang="en-US" sz="2400" b="1" i="0" u="none" strike="noStrike" kern="0" cap="none" spc="0" normalizeH="0" baseline="0" noProof="0" dirty="0" err="1" smtClean="0">
                <a:ln>
                  <a:noFill/>
                </a:ln>
                <a:solidFill>
                  <a:srgbClr val="000000"/>
                </a:solidFill>
                <a:effectLst/>
                <a:uLnTx/>
                <a:uFillTx/>
                <a:latin typeface="Arial Narrow" panose="020B0606020202030204" pitchFamily="34" charset="0"/>
              </a:rPr>
              <a:t>Landeshauptleutekonferenz</a:t>
            </a:r>
            <a:r>
              <a:rPr kumimoji="0" lang="en-US" sz="2400" b="1" i="0" u="none" strike="noStrike" kern="0" cap="none" spc="0" normalizeH="0" baseline="0" noProof="0" dirty="0" smtClean="0">
                <a:ln>
                  <a:noFill/>
                </a:ln>
                <a:solidFill>
                  <a:srgbClr val="000000"/>
                </a:solidFill>
                <a:effectLst/>
                <a:uLnTx/>
                <a:uFillTx/>
                <a:latin typeface="Arial Narrow" panose="020B0606020202030204" pitchFamily="34" charset="0"/>
              </a:rPr>
              <a:t>“)</a:t>
            </a:r>
            <a:br>
              <a:rPr kumimoji="0" lang="en-US" sz="2400" b="1" i="0" u="none" strike="noStrike" kern="0" cap="none" spc="0" normalizeH="0" baseline="0" noProof="0" dirty="0" smtClean="0">
                <a:ln>
                  <a:noFill/>
                </a:ln>
                <a:solidFill>
                  <a:srgbClr val="000000"/>
                </a:solidFill>
                <a:effectLst/>
                <a:uLnTx/>
                <a:uFillTx/>
                <a:latin typeface="Arial Narrow" panose="020B0606020202030204" pitchFamily="34" charset="0"/>
              </a:rPr>
            </a:br>
            <a:r>
              <a:rPr kumimoji="0" lang="en-US" sz="2400" b="1" i="0" u="none" strike="noStrike" kern="0" cap="none" spc="0" normalizeH="0" baseline="0" noProof="0" dirty="0" smtClean="0">
                <a:ln>
                  <a:noFill/>
                </a:ln>
                <a:solidFill>
                  <a:srgbClr val="000000"/>
                </a:solidFill>
                <a:effectLst/>
                <a:uLnTx/>
                <a:uFillTx/>
                <a:latin typeface="Arial Narrow" panose="020B0606020202030204" pitchFamily="34" charset="0"/>
              </a:rPr>
              <a:t>on May 16</a:t>
            </a:r>
            <a:r>
              <a:rPr kumimoji="0" lang="en-US" sz="2400" b="1" i="0" u="none" strike="noStrike" kern="0" cap="none" spc="0" normalizeH="0" baseline="30000" noProof="0" dirty="0" smtClean="0">
                <a:ln>
                  <a:noFill/>
                </a:ln>
                <a:solidFill>
                  <a:srgbClr val="000000"/>
                </a:solidFill>
                <a:effectLst/>
                <a:uLnTx/>
                <a:uFillTx/>
                <a:latin typeface="Arial Narrow" panose="020B0606020202030204" pitchFamily="34" charset="0"/>
              </a:rPr>
              <a:t>th</a:t>
            </a:r>
            <a:r>
              <a:rPr kumimoji="0" lang="en-US" sz="2400" b="1" i="0" u="none" strike="noStrike" kern="0" cap="none" spc="0" normalizeH="0" baseline="0" noProof="0" dirty="0" smtClean="0">
                <a:ln>
                  <a:noFill/>
                </a:ln>
                <a:solidFill>
                  <a:srgbClr val="000000"/>
                </a:solidFill>
                <a:effectLst/>
                <a:uLnTx/>
                <a:uFillTx/>
                <a:latin typeface="Arial Narrow" panose="020B0606020202030204" pitchFamily="34" charset="0"/>
              </a:rPr>
              <a:t> 2013</a:t>
            </a:r>
            <a:endParaRPr kumimoji="0" lang="en-US" sz="2400" b="1"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6" name="Inhaltsplatzhalter 22"/>
          <p:cNvSpPr txBox="1">
            <a:spLocks/>
          </p:cNvSpPr>
          <p:nvPr/>
        </p:nvSpPr>
        <p:spPr>
          <a:xfrm>
            <a:off x="1484341" y="6246417"/>
            <a:ext cx="7122855" cy="400110"/>
          </a:xfrm>
          <a:prstGeom prst="rect">
            <a:avLst/>
          </a:prstGeom>
        </p:spPr>
        <p:txBody>
          <a:bodyPr/>
          <a:lstStyle>
            <a:lvl1pPr marL="342900" indent="-342900" algn="l" rtl="0" eaLnBrk="0" fontAlgn="base" hangingPunct="0">
              <a:spcBef>
                <a:spcPct val="20000"/>
              </a:spcBef>
              <a:spcAft>
                <a:spcPct val="0"/>
              </a:spcAft>
              <a:buChar char="•"/>
              <a:tabLst>
                <a:tab pos="760413" algn="l"/>
              </a:tabLst>
              <a:defRPr sz="2000">
                <a:solidFill>
                  <a:schemeClr val="tx1"/>
                </a:solidFill>
                <a:latin typeface="+mn-lt"/>
                <a:ea typeface="+mn-ea"/>
                <a:cs typeface="+mn-cs"/>
              </a:defRPr>
            </a:lvl1pPr>
            <a:lvl2pPr marL="190500" indent="266700" algn="l" rtl="0" eaLnBrk="0" fontAlgn="base" hangingPunct="0">
              <a:spcBef>
                <a:spcPct val="20000"/>
              </a:spcBef>
              <a:spcAft>
                <a:spcPct val="0"/>
              </a:spcAft>
              <a:buChar char="–"/>
              <a:tabLst>
                <a:tab pos="760413" algn="l"/>
              </a:tabLst>
              <a:defRPr sz="2000">
                <a:solidFill>
                  <a:schemeClr val="tx1"/>
                </a:solidFill>
                <a:latin typeface="+mn-lt"/>
              </a:defRPr>
            </a:lvl2pPr>
            <a:lvl3pPr marL="381000" indent="1588" algn="l" rtl="0" eaLnBrk="0" fontAlgn="base" hangingPunct="0">
              <a:spcBef>
                <a:spcPct val="20000"/>
              </a:spcBef>
              <a:spcAft>
                <a:spcPct val="0"/>
              </a:spcAft>
              <a:buChar char="•"/>
              <a:tabLst>
                <a:tab pos="760413" algn="l"/>
              </a:tabLst>
              <a:defRPr sz="2000">
                <a:solidFill>
                  <a:schemeClr val="tx1"/>
                </a:solidFill>
                <a:latin typeface="+mn-lt"/>
              </a:defRPr>
            </a:lvl3pPr>
            <a:lvl4pPr marL="801688" indent="-228600" algn="l" rtl="0" eaLnBrk="0" fontAlgn="base" hangingPunct="0">
              <a:spcBef>
                <a:spcPct val="20000"/>
              </a:spcBef>
              <a:spcAft>
                <a:spcPct val="0"/>
              </a:spcAft>
              <a:buChar char="–"/>
              <a:tabLst>
                <a:tab pos="760413" algn="l"/>
              </a:tabLst>
              <a:defRPr sz="2000">
                <a:solidFill>
                  <a:schemeClr val="tx1"/>
                </a:solidFill>
                <a:latin typeface="+mn-lt"/>
              </a:defRPr>
            </a:lvl4pPr>
            <a:lvl5pPr marL="1220788" indent="-228600" algn="l" rtl="0" eaLnBrk="0" fontAlgn="base" hangingPunct="0">
              <a:spcBef>
                <a:spcPct val="20000"/>
              </a:spcBef>
              <a:spcAft>
                <a:spcPct val="0"/>
              </a:spcAft>
              <a:buChar char="»"/>
              <a:tabLst>
                <a:tab pos="760413" algn="l"/>
              </a:tabLst>
              <a:defRPr sz="2000">
                <a:solidFill>
                  <a:schemeClr val="tx1"/>
                </a:solidFill>
                <a:latin typeface="+mn-lt"/>
              </a:defRPr>
            </a:lvl5pPr>
            <a:lvl6pPr marL="1677988" indent="-228600" algn="l" rtl="0" eaLnBrk="0" fontAlgn="base" hangingPunct="0">
              <a:spcBef>
                <a:spcPct val="20000"/>
              </a:spcBef>
              <a:spcAft>
                <a:spcPct val="0"/>
              </a:spcAft>
              <a:tabLst>
                <a:tab pos="760413" algn="l"/>
              </a:tabLst>
              <a:defRPr sz="2000">
                <a:solidFill>
                  <a:schemeClr val="tx1"/>
                </a:solidFill>
                <a:latin typeface="+mn-lt"/>
              </a:defRPr>
            </a:lvl6pPr>
            <a:lvl7pPr marL="2135188" indent="-228600" algn="l" rtl="0" eaLnBrk="0" fontAlgn="base" hangingPunct="0">
              <a:spcBef>
                <a:spcPct val="20000"/>
              </a:spcBef>
              <a:spcAft>
                <a:spcPct val="0"/>
              </a:spcAft>
              <a:tabLst>
                <a:tab pos="760413" algn="l"/>
              </a:tabLst>
              <a:defRPr sz="2000">
                <a:solidFill>
                  <a:schemeClr val="tx1"/>
                </a:solidFill>
                <a:latin typeface="+mn-lt"/>
              </a:defRPr>
            </a:lvl7pPr>
            <a:lvl8pPr marL="2592388" indent="-228600" algn="l" rtl="0" eaLnBrk="0" fontAlgn="base" hangingPunct="0">
              <a:spcBef>
                <a:spcPct val="20000"/>
              </a:spcBef>
              <a:spcAft>
                <a:spcPct val="0"/>
              </a:spcAft>
              <a:tabLst>
                <a:tab pos="760413" algn="l"/>
              </a:tabLst>
              <a:defRPr sz="2000">
                <a:solidFill>
                  <a:schemeClr val="tx1"/>
                </a:solidFill>
                <a:latin typeface="+mn-lt"/>
              </a:defRPr>
            </a:lvl8pPr>
            <a:lvl9pPr marL="3049588" indent="-228600" algn="l" rtl="0" eaLnBrk="0" fontAlgn="base" hangingPunct="0">
              <a:spcBef>
                <a:spcPct val="20000"/>
              </a:spcBef>
              <a:spcAft>
                <a:spcPct val="0"/>
              </a:spcAft>
              <a:tabLst>
                <a:tab pos="760413" algn="l"/>
              </a:tabLst>
              <a:defRPr sz="2000">
                <a:solidFill>
                  <a:schemeClr val="tx1"/>
                </a:solidFill>
                <a:latin typeface="+mn-lt"/>
              </a:defRPr>
            </a:lvl9pPr>
          </a:lstStyle>
          <a:p>
            <a:pPr marL="0" indent="0">
              <a:buFontTx/>
              <a:buNone/>
            </a:pPr>
            <a:r>
              <a:rPr lang="de-AT" sz="1600" b="1" kern="0" dirty="0" smtClean="0">
                <a:solidFill>
                  <a:schemeClr val="tx2"/>
                </a:solidFill>
              </a:rPr>
              <a:t>Download: </a:t>
            </a:r>
            <a:r>
              <a:rPr lang="de-AT" sz="1600" b="1" u="sng" kern="0" dirty="0" smtClean="0">
                <a:solidFill>
                  <a:schemeClr val="tx2"/>
                </a:solidFill>
              </a:rPr>
              <a:t>http://klimaanpassung.lebensministerium.at </a:t>
            </a:r>
            <a:endParaRPr lang="de-AT" sz="1600" b="1" u="sng" kern="0" dirty="0">
              <a:solidFill>
                <a:schemeClr val="tx2"/>
              </a:solidFill>
            </a:endParaRPr>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292" t="11188" r="27995" b="14354"/>
          <a:stretch/>
        </p:blipFill>
        <p:spPr bwMode="auto">
          <a:xfrm>
            <a:off x="416496" y="1412322"/>
            <a:ext cx="2135690" cy="2912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5"/>
          <a:srcRect/>
          <a:stretch>
            <a:fillRect/>
          </a:stretch>
        </p:blipFill>
        <p:spPr bwMode="auto">
          <a:xfrm>
            <a:off x="2144713" y="1627684"/>
            <a:ext cx="1998662" cy="2913062"/>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3018" y="3251200"/>
            <a:ext cx="2451585" cy="1410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44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e Legende 3"/>
          <p:cNvSpPr/>
          <p:nvPr/>
        </p:nvSpPr>
        <p:spPr>
          <a:xfrm>
            <a:off x="330819" y="1457177"/>
            <a:ext cx="4503655" cy="1353092"/>
          </a:xfrm>
          <a:prstGeom prst="wedgeEllipseCallout">
            <a:avLst>
              <a:gd name="adj1" fmla="val 30640"/>
              <a:gd name="adj2" fmla="val 70395"/>
            </a:avLst>
          </a:prstGeom>
          <a:solidFill>
            <a:schemeClr val="bg1"/>
          </a:solidFill>
          <a:ln w="158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smtClean="0">
                <a:solidFill>
                  <a:schemeClr val="tx1"/>
                </a:solidFill>
              </a:rPr>
              <a:t>From climate </a:t>
            </a:r>
            <a:r>
              <a:rPr lang="en-GB" sz="1700" dirty="0">
                <a:solidFill>
                  <a:schemeClr val="tx1"/>
                </a:solidFill>
              </a:rPr>
              <a:t>models </a:t>
            </a:r>
            <a:r>
              <a:rPr lang="en-GB" sz="1700" dirty="0" smtClean="0">
                <a:solidFill>
                  <a:schemeClr val="tx1"/>
                </a:solidFill>
                <a:sym typeface="Wingdings" panose="05000000000000000000" pitchFamily="2" charset="2"/>
              </a:rPr>
              <a:t> </a:t>
            </a:r>
            <a:r>
              <a:rPr lang="en-GB" sz="1700" dirty="0">
                <a:solidFill>
                  <a:schemeClr val="tx1"/>
                </a:solidFill>
                <a:sym typeface="Wingdings" panose="05000000000000000000" pitchFamily="2" charset="2"/>
              </a:rPr>
              <a:t>I</a:t>
            </a:r>
            <a:r>
              <a:rPr lang="en-GB" sz="1700" dirty="0" smtClean="0">
                <a:solidFill>
                  <a:schemeClr val="tx1"/>
                </a:solidFill>
              </a:rPr>
              <a:t>mpacts/vulnerabilities </a:t>
            </a:r>
            <a:r>
              <a:rPr lang="en-GB" sz="1700" dirty="0" smtClean="0">
                <a:solidFill>
                  <a:schemeClr val="tx1"/>
                </a:solidFill>
                <a:sym typeface="Wingdings" panose="05000000000000000000" pitchFamily="2" charset="2"/>
              </a:rPr>
              <a:t> A</a:t>
            </a:r>
            <a:r>
              <a:rPr lang="en-GB" sz="1700" dirty="0" smtClean="0">
                <a:solidFill>
                  <a:schemeClr val="tx1"/>
                </a:solidFill>
              </a:rPr>
              <a:t>daptation measures </a:t>
            </a:r>
            <a:r>
              <a:rPr lang="en-GB" sz="1700" dirty="0" smtClean="0">
                <a:solidFill>
                  <a:schemeClr val="tx1"/>
                </a:solidFill>
                <a:sym typeface="Wingdings" panose="05000000000000000000" pitchFamily="2" charset="2"/>
              </a:rPr>
              <a:t> Monitoring/Evaluation</a:t>
            </a:r>
            <a:endParaRPr lang="de-DE" sz="1700" dirty="0">
              <a:solidFill>
                <a:schemeClr val="tx1"/>
              </a:solidFill>
            </a:endParaRPr>
          </a:p>
        </p:txBody>
      </p:sp>
      <p:sp>
        <p:nvSpPr>
          <p:cNvPr id="5" name="Ovale Legende 4"/>
          <p:cNvSpPr/>
          <p:nvPr/>
        </p:nvSpPr>
        <p:spPr>
          <a:xfrm>
            <a:off x="330820" y="2810269"/>
            <a:ext cx="1972735" cy="1281731"/>
          </a:xfrm>
          <a:prstGeom prst="wedgeEllipseCallout">
            <a:avLst>
              <a:gd name="adj1" fmla="val 43982"/>
              <a:gd name="adj2" fmla="val 63515"/>
            </a:avLst>
          </a:prstGeom>
          <a:solidFill>
            <a:schemeClr val="bg1"/>
          </a:solidFill>
          <a:ln w="158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chemeClr val="tx1"/>
                </a:solidFill>
              </a:rPr>
              <a:t>How to implement adaptation </a:t>
            </a:r>
            <a:r>
              <a:rPr lang="en-GB" sz="1700" dirty="0" smtClean="0">
                <a:solidFill>
                  <a:schemeClr val="tx1"/>
                </a:solidFill>
              </a:rPr>
              <a:t>measures?</a:t>
            </a:r>
            <a:endParaRPr lang="de-DE" sz="1700" dirty="0">
              <a:solidFill>
                <a:schemeClr val="tx1"/>
              </a:solidFill>
            </a:endParaRPr>
          </a:p>
        </p:txBody>
      </p:sp>
      <p:sp>
        <p:nvSpPr>
          <p:cNvPr id="7" name="Ovale Legende 6"/>
          <p:cNvSpPr/>
          <p:nvPr/>
        </p:nvSpPr>
        <p:spPr>
          <a:xfrm rot="10800000" flipH="1" flipV="1">
            <a:off x="5901278" y="1457177"/>
            <a:ext cx="2827866" cy="1447800"/>
          </a:xfrm>
          <a:prstGeom prst="wedgeEllipseCallout">
            <a:avLst>
              <a:gd name="adj1" fmla="val -41457"/>
              <a:gd name="adj2" fmla="val 55277"/>
            </a:avLst>
          </a:prstGeom>
          <a:solidFill>
            <a:schemeClr val="bg1"/>
          </a:solidFill>
          <a:ln w="158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tx1"/>
                </a:solidFill>
              </a:rPr>
              <a:t>Which sectors need to be addressed? </a:t>
            </a:r>
            <a:endParaRPr lang="en-US" sz="1700" dirty="0">
              <a:solidFill>
                <a:schemeClr val="tx1"/>
              </a:solidFill>
            </a:endParaRPr>
          </a:p>
        </p:txBody>
      </p:sp>
      <p:sp>
        <p:nvSpPr>
          <p:cNvPr id="8" name="Rectangle 2"/>
          <p:cNvSpPr txBox="1">
            <a:spLocks noChangeArrowheads="1"/>
          </p:cNvSpPr>
          <p:nvPr/>
        </p:nvSpPr>
        <p:spPr>
          <a:xfrm>
            <a:off x="245697" y="847577"/>
            <a:ext cx="7408170" cy="609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tx2"/>
                </a:solidFill>
                <a:latin typeface="+mj-lt"/>
                <a:ea typeface="+mj-ea"/>
                <a:cs typeface="+mj-cs"/>
              </a:defRPr>
            </a:lvl1pPr>
          </a:lstStyle>
          <a:p>
            <a:r>
              <a:rPr lang="en-US" sz="2800" dirty="0" smtClean="0">
                <a:latin typeface="Arial Narrow" panose="020B0606020202030204" pitchFamily="34" charset="0"/>
              </a:rPr>
              <a:t>Questions to be addressed and discussed with you:</a:t>
            </a:r>
            <a:endParaRPr lang="de-AT" sz="2800" dirty="0" smtClean="0">
              <a:latin typeface="Arial Narrow" panose="020B0606020202030204" pitchFamily="34" charset="0"/>
            </a:endParaRPr>
          </a:p>
        </p:txBody>
      </p:sp>
      <p:sp>
        <p:nvSpPr>
          <p:cNvPr id="9" name="Ovale Legende 8"/>
          <p:cNvSpPr/>
          <p:nvPr/>
        </p:nvSpPr>
        <p:spPr>
          <a:xfrm>
            <a:off x="1805639" y="4037936"/>
            <a:ext cx="3407753" cy="1701800"/>
          </a:xfrm>
          <a:prstGeom prst="wedgeEllipseCallout">
            <a:avLst>
              <a:gd name="adj1" fmla="val -38008"/>
              <a:gd name="adj2" fmla="val 65505"/>
            </a:avLst>
          </a:prstGeom>
          <a:solidFill>
            <a:schemeClr val="bg1"/>
          </a:solidFill>
          <a:ln w="158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chemeClr val="tx1"/>
                </a:solidFill>
              </a:rPr>
              <a:t>How to </a:t>
            </a:r>
            <a:r>
              <a:rPr lang="en-GB" sz="1700" dirty="0" smtClean="0">
                <a:solidFill>
                  <a:schemeClr val="tx1"/>
                </a:solidFill>
              </a:rPr>
              <a:t>involve the “right” stakeholders – focus on regional level and private </a:t>
            </a:r>
            <a:r>
              <a:rPr lang="en-GB" sz="1700" dirty="0" smtClean="0">
                <a:solidFill>
                  <a:schemeClr val="tx1"/>
                </a:solidFill>
              </a:rPr>
              <a:t>sector?</a:t>
            </a:r>
            <a:endParaRPr lang="de-DE" sz="1700" dirty="0">
              <a:solidFill>
                <a:schemeClr val="tx1"/>
              </a:solidFill>
            </a:endParaRPr>
          </a:p>
        </p:txBody>
      </p:sp>
      <p:sp>
        <p:nvSpPr>
          <p:cNvPr id="6" name="Ovale Legende 5"/>
          <p:cNvSpPr/>
          <p:nvPr/>
        </p:nvSpPr>
        <p:spPr>
          <a:xfrm>
            <a:off x="3716887" y="2904976"/>
            <a:ext cx="2777067" cy="1187023"/>
          </a:xfrm>
          <a:prstGeom prst="wedgeEllipseCallout">
            <a:avLst>
              <a:gd name="adj1" fmla="val 5225"/>
              <a:gd name="adj2" fmla="val 69643"/>
            </a:avLst>
          </a:prstGeom>
          <a:solidFill>
            <a:schemeClr val="bg1"/>
          </a:solidFill>
          <a:ln w="158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tx1"/>
                </a:solidFill>
              </a:rPr>
              <a:t>How to </a:t>
            </a:r>
            <a:r>
              <a:rPr lang="en-US" sz="1700" dirty="0" smtClean="0">
                <a:solidFill>
                  <a:schemeClr val="tx1"/>
                </a:solidFill>
              </a:rPr>
              <a:t>prioritize  </a:t>
            </a:r>
            <a:r>
              <a:rPr lang="en-US" sz="1700" dirty="0" smtClean="0">
                <a:solidFill>
                  <a:schemeClr val="tx1"/>
                </a:solidFill>
              </a:rPr>
              <a:t>adaptation measures? </a:t>
            </a:r>
            <a:endParaRPr lang="en-US" sz="1700" dirty="0">
              <a:solidFill>
                <a:schemeClr val="tx1"/>
              </a:solidFill>
            </a:endParaRPr>
          </a:p>
        </p:txBody>
      </p:sp>
      <p:sp>
        <p:nvSpPr>
          <p:cNvPr id="11" name="Ovale Legende 10"/>
          <p:cNvSpPr/>
          <p:nvPr/>
        </p:nvSpPr>
        <p:spPr>
          <a:xfrm>
            <a:off x="5469478" y="3789802"/>
            <a:ext cx="3420522" cy="1798198"/>
          </a:xfrm>
          <a:prstGeom prst="wedgeEllipseCallout">
            <a:avLst>
              <a:gd name="adj1" fmla="val 17025"/>
              <a:gd name="adj2" fmla="val 65373"/>
            </a:avLst>
          </a:prstGeom>
          <a:solidFill>
            <a:schemeClr val="bg1"/>
          </a:solidFill>
          <a:ln w="158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tx1"/>
                </a:solidFill>
              </a:rPr>
              <a:t>How to mainstream adaptation and how to assure coherence between sectors</a:t>
            </a:r>
            <a:r>
              <a:rPr lang="en-US" sz="1700" dirty="0">
                <a:solidFill>
                  <a:schemeClr val="tx1"/>
                </a:solidFill>
              </a:rPr>
              <a:t>?</a:t>
            </a:r>
            <a:r>
              <a:rPr lang="en-US" sz="1700" dirty="0" smtClean="0">
                <a:solidFill>
                  <a:schemeClr val="tx1"/>
                </a:solidFill>
              </a:rPr>
              <a:t> </a:t>
            </a:r>
            <a:br>
              <a:rPr lang="en-US" sz="1700" dirty="0" smtClean="0">
                <a:solidFill>
                  <a:schemeClr val="tx1"/>
                </a:solidFill>
              </a:rPr>
            </a:br>
            <a:r>
              <a:rPr lang="en-US" sz="1700" dirty="0" smtClean="0">
                <a:solidFill>
                  <a:schemeClr val="tx1"/>
                </a:solidFill>
                <a:sym typeface="Wingdings" panose="05000000000000000000" pitchFamily="2" charset="2"/>
              </a:rPr>
              <a:t> Coordination</a:t>
            </a:r>
            <a:endParaRPr lang="en-US" sz="1700" dirty="0">
              <a:solidFill>
                <a:schemeClr val="tx1"/>
              </a:solidFill>
            </a:endParaRPr>
          </a:p>
        </p:txBody>
      </p:sp>
      <p:sp>
        <p:nvSpPr>
          <p:cNvPr id="13" name="Ovale Legende 12"/>
          <p:cNvSpPr/>
          <p:nvPr/>
        </p:nvSpPr>
        <p:spPr>
          <a:xfrm>
            <a:off x="4924915" y="5588000"/>
            <a:ext cx="1569039" cy="942400"/>
          </a:xfrm>
          <a:prstGeom prst="wedgeEllipseCallout">
            <a:avLst>
              <a:gd name="adj1" fmla="val 43982"/>
              <a:gd name="adj2" fmla="val 63515"/>
            </a:avLst>
          </a:prstGeom>
          <a:solidFill>
            <a:schemeClr val="bg1"/>
          </a:solidFill>
          <a:ln w="158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smtClean="0">
                <a:solidFill>
                  <a:schemeClr val="tx1"/>
                </a:solidFill>
              </a:rPr>
              <a:t>…..</a:t>
            </a:r>
            <a:endParaRPr lang="de-DE" sz="1700" dirty="0">
              <a:solidFill>
                <a:schemeClr val="tx1"/>
              </a:solidFill>
            </a:endParaRPr>
          </a:p>
        </p:txBody>
      </p:sp>
    </p:spTree>
    <p:extLst>
      <p:ext uri="{BB962C8B-B14F-4D97-AF65-F5344CB8AC3E}">
        <p14:creationId xmlns:p14="http://schemas.microsoft.com/office/powerpoint/2010/main" val="412311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p:bldP spid="9" grpId="0" animBg="1"/>
      <p:bldP spid="6" grpId="0" animBg="1"/>
      <p:bldP spid="11"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4950" y="847857"/>
            <a:ext cx="8229600" cy="516352"/>
          </a:xfrm>
        </p:spPr>
        <p:txBody>
          <a:bodyPr>
            <a:noAutofit/>
          </a:bodyPr>
          <a:lstStyle/>
          <a:p>
            <a:r>
              <a:rPr lang="en-US" sz="2800" dirty="0" smtClean="0">
                <a:latin typeface="Arial Narrow" panose="020B0606020202030204" pitchFamily="34" charset="0"/>
              </a:rPr>
              <a:t>National Adaptation Strategy and Action Plan</a:t>
            </a:r>
            <a:endParaRPr lang="en-US" sz="2800" dirty="0">
              <a:latin typeface="Arial Narrow" panose="020B0606020202030204" pitchFamily="34" charset="0"/>
            </a:endParaRPr>
          </a:p>
        </p:txBody>
      </p:sp>
      <p:sp>
        <p:nvSpPr>
          <p:cNvPr id="3" name="Textplatzhalter 2"/>
          <p:cNvSpPr>
            <a:spLocks noGrp="1"/>
          </p:cNvSpPr>
          <p:nvPr>
            <p:ph type="body" sz="quarter" idx="11"/>
          </p:nvPr>
        </p:nvSpPr>
        <p:spPr>
          <a:xfrm>
            <a:off x="395056" y="1420174"/>
            <a:ext cx="8453669" cy="4924549"/>
          </a:xfrm>
        </p:spPr>
        <p:txBody>
          <a:bodyPr>
            <a:normAutofit/>
          </a:bodyPr>
          <a:lstStyle/>
          <a:p>
            <a:pPr>
              <a:spcBef>
                <a:spcPts val="0"/>
              </a:spcBef>
              <a:spcAft>
                <a:spcPts val="400"/>
              </a:spcAft>
            </a:pPr>
            <a:r>
              <a:rPr lang="en-US" dirty="0">
                <a:latin typeface="Arial Narrow" panose="020B0606020202030204" pitchFamily="34" charset="0"/>
              </a:rPr>
              <a:t>Country-wide strategic framework for joint, coordinated, coherent action </a:t>
            </a:r>
            <a:endParaRPr lang="en-US" dirty="0" smtClean="0">
              <a:latin typeface="Arial Narrow" panose="020B0606020202030204" pitchFamily="34" charset="0"/>
            </a:endParaRPr>
          </a:p>
          <a:p>
            <a:pPr>
              <a:spcBef>
                <a:spcPts val="0"/>
              </a:spcBef>
              <a:spcAft>
                <a:spcPts val="400"/>
              </a:spcAft>
            </a:pPr>
            <a:r>
              <a:rPr lang="en-US" dirty="0" smtClean="0">
                <a:latin typeface="Arial Narrow" panose="020B0606020202030204" pitchFamily="34" charset="0"/>
              </a:rPr>
              <a:t>Integrated, comprehensive, broad strategy with sectoral approach </a:t>
            </a:r>
          </a:p>
          <a:p>
            <a:pPr marL="0" indent="0">
              <a:spcBef>
                <a:spcPts val="0"/>
              </a:spcBef>
              <a:spcAft>
                <a:spcPts val="400"/>
              </a:spcAft>
              <a:buNone/>
            </a:pPr>
            <a:endParaRPr lang="en-US" sz="500" dirty="0" smtClean="0">
              <a:latin typeface="Arial Narrow" panose="020B0606020202030204" pitchFamily="34" charset="0"/>
            </a:endParaRPr>
          </a:p>
          <a:p>
            <a:pPr marL="0" indent="0">
              <a:spcBef>
                <a:spcPts val="0"/>
              </a:spcBef>
              <a:spcAft>
                <a:spcPts val="400"/>
              </a:spcAft>
              <a:buNone/>
            </a:pPr>
            <a:r>
              <a:rPr lang="en-US" dirty="0" smtClean="0">
                <a:latin typeface="Arial Narrow" panose="020B0606020202030204" pitchFamily="34" charset="0"/>
              </a:rPr>
              <a:t>Two parts</a:t>
            </a:r>
          </a:p>
          <a:p>
            <a:pPr marL="0" indent="0">
              <a:spcBef>
                <a:spcPts val="0"/>
              </a:spcBef>
              <a:spcAft>
                <a:spcPts val="400"/>
              </a:spcAft>
              <a:buNone/>
            </a:pPr>
            <a:r>
              <a:rPr lang="en-US" b="1" dirty="0" smtClean="0">
                <a:latin typeface="Arial Narrow" panose="020B0606020202030204" pitchFamily="34" charset="0"/>
              </a:rPr>
              <a:t>Part I: Strategic framework and context</a:t>
            </a:r>
          </a:p>
          <a:p>
            <a:pPr lvl="1">
              <a:spcBef>
                <a:spcPts val="0"/>
              </a:spcBef>
            </a:pPr>
            <a:r>
              <a:rPr lang="en-US" sz="2000" dirty="0" smtClean="0">
                <a:latin typeface="Arial Narrow" panose="020B0606020202030204" pitchFamily="34" charset="0"/>
              </a:rPr>
              <a:t>Including: policy objectives, information on climate change impacts, guiding principles, prioritization criteria, cross-cutting recommendations for implementation, social aspects</a:t>
            </a:r>
            <a:endParaRPr lang="en-US" sz="2000" dirty="0">
              <a:latin typeface="Arial Narrow" panose="020B0606020202030204" pitchFamily="34" charset="0"/>
            </a:endParaRPr>
          </a:p>
          <a:p>
            <a:pPr marL="0" lvl="1" indent="0">
              <a:spcBef>
                <a:spcPts val="600"/>
              </a:spcBef>
              <a:spcAft>
                <a:spcPts val="200"/>
              </a:spcAft>
              <a:buNone/>
            </a:pPr>
            <a:r>
              <a:rPr lang="en-US" sz="2000" b="1" dirty="0">
                <a:latin typeface="Arial Narrow" panose="020B0606020202030204" pitchFamily="34" charset="0"/>
              </a:rPr>
              <a:t>Part II: Action </a:t>
            </a:r>
            <a:r>
              <a:rPr lang="en-US" sz="2000" b="1" dirty="0" smtClean="0">
                <a:latin typeface="Arial Narrow" panose="020B0606020202030204" pitchFamily="34" charset="0"/>
              </a:rPr>
              <a:t>Plan</a:t>
            </a:r>
          </a:p>
          <a:p>
            <a:pPr marL="612000" lvl="2" indent="-324000">
              <a:spcBef>
                <a:spcPts val="0"/>
              </a:spcBef>
              <a:spcAft>
                <a:spcPts val="600"/>
              </a:spcAft>
            </a:pPr>
            <a:r>
              <a:rPr lang="en-US" sz="2000" dirty="0" smtClean="0">
                <a:latin typeface="Arial Narrow" panose="020B0606020202030204" pitchFamily="34" charset="0"/>
              </a:rPr>
              <a:t>14 activity fields (sectors)</a:t>
            </a:r>
          </a:p>
          <a:p>
            <a:pPr marL="612000" lvl="2" indent="-324000">
              <a:spcBef>
                <a:spcPts val="0"/>
              </a:spcBef>
              <a:spcAft>
                <a:spcPts val="600"/>
              </a:spcAft>
            </a:pPr>
            <a:r>
              <a:rPr lang="en-US" sz="2000" dirty="0" smtClean="0">
                <a:latin typeface="Arial Narrow" panose="020B0606020202030204" pitchFamily="34" charset="0"/>
              </a:rPr>
              <a:t>132 recommendations for action</a:t>
            </a:r>
          </a:p>
          <a:p>
            <a:pPr marL="612000" lvl="2" indent="-324000">
              <a:spcBef>
                <a:spcPts val="0"/>
              </a:spcBef>
              <a:spcAft>
                <a:spcPts val="600"/>
              </a:spcAft>
            </a:pPr>
            <a:r>
              <a:rPr lang="en-US" sz="2000" dirty="0" smtClean="0">
                <a:latin typeface="Arial Narrow" panose="020B0606020202030204" pitchFamily="34" charset="0"/>
              </a:rPr>
              <a:t>High level of concreteness, specifies many concrete starting points for implementation </a:t>
            </a:r>
          </a:p>
        </p:txBody>
      </p:sp>
    </p:spTree>
    <p:extLst>
      <p:ext uri="{BB962C8B-B14F-4D97-AF65-F5344CB8AC3E}">
        <p14:creationId xmlns:p14="http://schemas.microsoft.com/office/powerpoint/2010/main" val="256511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7586" y="967800"/>
            <a:ext cx="8229600" cy="516352"/>
          </a:xfrm>
        </p:spPr>
        <p:txBody>
          <a:bodyPr>
            <a:noAutofit/>
          </a:bodyPr>
          <a:lstStyle/>
          <a:p>
            <a:r>
              <a:rPr lang="en-US" sz="2800" dirty="0">
                <a:latin typeface="Arial Narrow" panose="020B0606020202030204" pitchFamily="34" charset="0"/>
              </a:rPr>
              <a:t>Part </a:t>
            </a:r>
            <a:r>
              <a:rPr lang="en-US" sz="2800" dirty="0" smtClean="0">
                <a:latin typeface="Arial Narrow" panose="020B0606020202030204" pitchFamily="34" charset="0"/>
              </a:rPr>
              <a:t>I: Context</a:t>
            </a:r>
            <a:endParaRPr lang="en-US" sz="2800" dirty="0">
              <a:latin typeface="Arial Narrow" panose="020B0606020202030204" pitchFamily="34" charset="0"/>
            </a:endParaRPr>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062" t="13146" r="9876" b="16526"/>
          <a:stretch/>
        </p:blipFill>
        <p:spPr bwMode="auto">
          <a:xfrm>
            <a:off x="383535" y="2218544"/>
            <a:ext cx="2759715" cy="3773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344" t="8083" r="64259" b="12625"/>
          <a:stretch/>
        </p:blipFill>
        <p:spPr bwMode="auto">
          <a:xfrm>
            <a:off x="3511932" y="818566"/>
            <a:ext cx="5289168" cy="5914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07606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bk_bal0209.jpg"/>
          <p:cNvPicPr>
            <a:picLocks noChangeAspect="1"/>
          </p:cNvPicPr>
          <p:nvPr/>
        </p:nvPicPr>
        <p:blipFill>
          <a:blip r:embed="rId3" cstate="print">
            <a:lum bright="40000" contrast="-51000"/>
          </a:blip>
          <a:stretch>
            <a:fillRect/>
          </a:stretch>
        </p:blipFill>
        <p:spPr>
          <a:xfrm>
            <a:off x="228600" y="768355"/>
            <a:ext cx="8735887" cy="5745723"/>
          </a:xfrm>
          <a:prstGeom prst="rect">
            <a:avLst/>
          </a:prstGeom>
        </p:spPr>
      </p:pic>
      <p:sp>
        <p:nvSpPr>
          <p:cNvPr id="10" name="Titel 1"/>
          <p:cNvSpPr>
            <a:spLocks noGrp="1"/>
          </p:cNvSpPr>
          <p:nvPr>
            <p:ph type="title" idx="4294967295"/>
          </p:nvPr>
        </p:nvSpPr>
        <p:spPr>
          <a:xfrm>
            <a:off x="446856" y="806962"/>
            <a:ext cx="8229600" cy="1143000"/>
          </a:xfrm>
        </p:spPr>
        <p:txBody>
          <a:bodyPr>
            <a:normAutofit/>
          </a:bodyPr>
          <a:lstStyle/>
          <a:p>
            <a:r>
              <a:rPr lang="de-DE" sz="2800" dirty="0">
                <a:latin typeface="Arial Narrow" pitchFamily="34" charset="0"/>
              </a:rPr>
              <a:t>Austrian Adaptation </a:t>
            </a:r>
            <a:r>
              <a:rPr lang="en-US" sz="2800" dirty="0" smtClean="0">
                <a:latin typeface="Arial Narrow" pitchFamily="34" charset="0"/>
              </a:rPr>
              <a:t>Strategy (Context)</a:t>
            </a:r>
            <a:endParaRPr lang="en-US" sz="2800" dirty="0">
              <a:latin typeface="Arial Narrow" pitchFamily="34" charset="0"/>
            </a:endParaRPr>
          </a:p>
        </p:txBody>
      </p:sp>
      <p:sp>
        <p:nvSpPr>
          <p:cNvPr id="11" name="Textplatzhalter 3"/>
          <p:cNvSpPr>
            <a:spLocks/>
          </p:cNvSpPr>
          <p:nvPr/>
        </p:nvSpPr>
        <p:spPr bwMode="auto">
          <a:xfrm>
            <a:off x="474472" y="1811284"/>
            <a:ext cx="8490013" cy="4320480"/>
          </a:xfrm>
          <a:prstGeom prst="rect">
            <a:avLst/>
          </a:prstGeom>
          <a:noFill/>
          <a:ln w="9525">
            <a:noFill/>
            <a:miter lim="800000"/>
            <a:headEnd/>
            <a:tailEnd/>
          </a:ln>
        </p:spPr>
        <p:txBody>
          <a:bodyPr/>
          <a:lstStyle/>
          <a:p>
            <a:pPr marL="323850" indent="-323850">
              <a:lnSpc>
                <a:spcPct val="110000"/>
              </a:lnSpc>
              <a:spcBef>
                <a:spcPts val="400"/>
              </a:spcBef>
              <a:buClr>
                <a:schemeClr val="tx2"/>
              </a:buClr>
              <a:buSzPct val="90000"/>
            </a:pPr>
            <a:r>
              <a:rPr lang="en-US" sz="2000" b="1" dirty="0" smtClean="0">
                <a:solidFill>
                  <a:schemeClr val="tx2"/>
                </a:solidFill>
                <a:latin typeface="Arial Narrow" panose="020B0606020202030204" pitchFamily="34" charset="0"/>
                <a:cs typeface="Arial" pitchFamily="34" charset="0"/>
              </a:rPr>
              <a:t>Overall aim</a:t>
            </a:r>
          </a:p>
          <a:p>
            <a:pPr marL="323850" indent="-323850">
              <a:lnSpc>
                <a:spcPct val="110000"/>
              </a:lnSpc>
              <a:spcBef>
                <a:spcPts val="400"/>
              </a:spcBef>
              <a:buClr>
                <a:schemeClr val="tx2"/>
              </a:buClr>
              <a:buSzPct val="90000"/>
              <a:buFont typeface="Wingdings" pitchFamily="2" charset="2"/>
              <a:buChar char="n"/>
            </a:pPr>
            <a:r>
              <a:rPr lang="en-US" sz="2000" dirty="0" smtClean="0">
                <a:latin typeface="Arial Narrow" panose="020B0606020202030204" pitchFamily="34" charset="0"/>
                <a:cs typeface="Arial" pitchFamily="34" charset="0"/>
              </a:rPr>
              <a:t>to </a:t>
            </a:r>
            <a:r>
              <a:rPr lang="en-US" sz="2000" dirty="0">
                <a:latin typeface="Arial Narrow" panose="020B0606020202030204" pitchFamily="34" charset="0"/>
                <a:cs typeface="Arial" pitchFamily="34" charset="0"/>
              </a:rPr>
              <a:t>reduce </a:t>
            </a:r>
            <a:r>
              <a:rPr lang="en-US" sz="2000" dirty="0" smtClean="0">
                <a:latin typeface="Arial Narrow" panose="020B0606020202030204" pitchFamily="34" charset="0"/>
                <a:cs typeface="Arial" pitchFamily="34" charset="0"/>
              </a:rPr>
              <a:t>anticipated </a:t>
            </a:r>
            <a:r>
              <a:rPr lang="en-US" sz="2000" b="1" dirty="0" smtClean="0">
                <a:solidFill>
                  <a:schemeClr val="tx2"/>
                </a:solidFill>
                <a:latin typeface="Arial Narrow" panose="020B0606020202030204" pitchFamily="34" charset="0"/>
                <a:cs typeface="Arial" pitchFamily="34" charset="0"/>
              </a:rPr>
              <a:t>negative </a:t>
            </a:r>
            <a:r>
              <a:rPr lang="en-US" sz="2000" b="1" dirty="0">
                <a:solidFill>
                  <a:schemeClr val="tx2"/>
                </a:solidFill>
                <a:latin typeface="Arial Narrow" panose="020B0606020202030204" pitchFamily="34" charset="0"/>
                <a:cs typeface="Arial" pitchFamily="34" charset="0"/>
              </a:rPr>
              <a:t>impacts </a:t>
            </a:r>
            <a:r>
              <a:rPr lang="en-US" sz="2000" dirty="0">
                <a:latin typeface="Arial Narrow" panose="020B0606020202030204" pitchFamily="34" charset="0"/>
                <a:cs typeface="Arial" pitchFamily="34" charset="0"/>
              </a:rPr>
              <a:t>of climate change on Austria's </a:t>
            </a:r>
            <a:r>
              <a:rPr lang="en-US" sz="2000" dirty="0" smtClean="0">
                <a:latin typeface="Arial Narrow" panose="020B0606020202030204" pitchFamily="34" charset="0"/>
                <a:cs typeface="Arial" pitchFamily="34" charset="0"/>
              </a:rPr>
              <a:t>society, economy </a:t>
            </a:r>
            <a:r>
              <a:rPr lang="en-US" sz="2000" dirty="0">
                <a:latin typeface="Arial Narrow" panose="020B0606020202030204" pitchFamily="34" charset="0"/>
                <a:cs typeface="Arial" pitchFamily="34" charset="0"/>
              </a:rPr>
              <a:t>and </a:t>
            </a:r>
            <a:r>
              <a:rPr lang="en-US" sz="2000" dirty="0" smtClean="0">
                <a:latin typeface="Arial Narrow" panose="020B0606020202030204" pitchFamily="34" charset="0"/>
                <a:cs typeface="Arial" pitchFamily="34" charset="0"/>
              </a:rPr>
              <a:t>environment</a:t>
            </a:r>
            <a:endParaRPr lang="en-US" sz="2000" dirty="0">
              <a:latin typeface="Arial Narrow" panose="020B0606020202030204" pitchFamily="34" charset="0"/>
              <a:cs typeface="Arial" pitchFamily="34" charset="0"/>
            </a:endParaRPr>
          </a:p>
          <a:p>
            <a:pPr marL="323850" indent="-323850">
              <a:lnSpc>
                <a:spcPct val="110000"/>
              </a:lnSpc>
              <a:spcBef>
                <a:spcPts val="400"/>
              </a:spcBef>
              <a:buClr>
                <a:schemeClr val="tx2"/>
              </a:buClr>
              <a:buSzPct val="90000"/>
              <a:buFont typeface="Wingdings" pitchFamily="2" charset="2"/>
              <a:buChar char="n"/>
            </a:pPr>
            <a:r>
              <a:rPr lang="en-US" sz="2000" dirty="0" smtClean="0">
                <a:latin typeface="Arial Narrow" panose="020B0606020202030204" pitchFamily="34" charset="0"/>
                <a:cs typeface="Arial" pitchFamily="34" charset="0"/>
              </a:rPr>
              <a:t>to </a:t>
            </a:r>
            <a:r>
              <a:rPr lang="en-US" sz="2000" dirty="0">
                <a:latin typeface="Arial Narrow" panose="020B0606020202030204" pitchFamily="34" charset="0"/>
                <a:cs typeface="Arial" pitchFamily="34" charset="0"/>
              </a:rPr>
              <a:t>use </a:t>
            </a:r>
            <a:r>
              <a:rPr lang="en-US" sz="2000" b="1" dirty="0" smtClean="0">
                <a:solidFill>
                  <a:schemeClr val="tx2"/>
                </a:solidFill>
                <a:latin typeface="Arial Narrow" panose="020B0606020202030204" pitchFamily="34" charset="0"/>
                <a:cs typeface="Arial" pitchFamily="34" charset="0"/>
              </a:rPr>
              <a:t>positive </a:t>
            </a:r>
            <a:r>
              <a:rPr lang="en-US" sz="2000" b="1" dirty="0">
                <a:solidFill>
                  <a:schemeClr val="tx2"/>
                </a:solidFill>
                <a:latin typeface="Arial Narrow" panose="020B0606020202030204" pitchFamily="34" charset="0"/>
                <a:cs typeface="Arial" pitchFamily="34" charset="0"/>
              </a:rPr>
              <a:t>effects </a:t>
            </a:r>
            <a:r>
              <a:rPr lang="en-US" sz="2000" dirty="0">
                <a:latin typeface="Arial Narrow" panose="020B0606020202030204" pitchFamily="34" charset="0"/>
                <a:cs typeface="Arial" pitchFamily="34" charset="0"/>
              </a:rPr>
              <a:t>of climate change and allow synergies </a:t>
            </a:r>
          </a:p>
          <a:p>
            <a:pPr marL="323850" indent="-323850">
              <a:lnSpc>
                <a:spcPct val="110000"/>
              </a:lnSpc>
              <a:spcBef>
                <a:spcPts val="400"/>
              </a:spcBef>
              <a:buClr>
                <a:schemeClr val="tx2"/>
              </a:buClr>
              <a:buSzPct val="90000"/>
              <a:buFont typeface="Wingdings" pitchFamily="2" charset="2"/>
              <a:buChar char="n"/>
            </a:pPr>
            <a:r>
              <a:rPr lang="en-US" sz="2000" dirty="0" smtClean="0">
                <a:latin typeface="Arial Narrow" panose="020B0606020202030204" pitchFamily="34" charset="0"/>
                <a:cs typeface="Arial" pitchFamily="34" charset="0"/>
              </a:rPr>
              <a:t>to </a:t>
            </a:r>
            <a:r>
              <a:rPr lang="en-US" sz="2000" dirty="0">
                <a:latin typeface="Arial Narrow" panose="020B0606020202030204" pitchFamily="34" charset="0"/>
                <a:cs typeface="Arial" pitchFamily="34" charset="0"/>
              </a:rPr>
              <a:t>provide an </a:t>
            </a:r>
            <a:r>
              <a:rPr lang="en-US" sz="2000" b="1" dirty="0">
                <a:solidFill>
                  <a:schemeClr val="tx2"/>
                </a:solidFill>
                <a:latin typeface="Arial Narrow" panose="020B0606020202030204" pitchFamily="34" charset="0"/>
                <a:cs typeface="Arial" pitchFamily="34" charset="0"/>
              </a:rPr>
              <a:t>overall framework </a:t>
            </a:r>
            <a:r>
              <a:rPr lang="en-US" sz="2000" dirty="0">
                <a:latin typeface="Arial Narrow" panose="020B0606020202030204" pitchFamily="34" charset="0"/>
                <a:cs typeface="Arial" pitchFamily="34" charset="0"/>
              </a:rPr>
              <a:t>in which adaptation should take place </a:t>
            </a:r>
            <a:endParaRPr lang="en-US" sz="2000" dirty="0" smtClean="0">
              <a:latin typeface="Arial Narrow" panose="020B0606020202030204" pitchFamily="34" charset="0"/>
              <a:cs typeface="Arial" pitchFamily="34" charset="0"/>
            </a:endParaRPr>
          </a:p>
          <a:p>
            <a:pPr marL="323850" indent="-323850">
              <a:lnSpc>
                <a:spcPct val="110000"/>
              </a:lnSpc>
              <a:spcBef>
                <a:spcPts val="400"/>
              </a:spcBef>
              <a:buClr>
                <a:schemeClr val="tx2"/>
              </a:buClr>
              <a:buSzPct val="90000"/>
              <a:buFont typeface="Wingdings" pitchFamily="2" charset="2"/>
              <a:buChar char="n"/>
            </a:pPr>
            <a:endParaRPr lang="en-US" sz="500" dirty="0" smtClean="0">
              <a:latin typeface="Arial Narrow" panose="020B0606020202030204" pitchFamily="34" charset="0"/>
              <a:cs typeface="Arial" pitchFamily="34" charset="0"/>
            </a:endParaRPr>
          </a:p>
          <a:p>
            <a:pPr marL="323850" indent="-323850">
              <a:lnSpc>
                <a:spcPct val="110000"/>
              </a:lnSpc>
              <a:spcBef>
                <a:spcPts val="400"/>
              </a:spcBef>
              <a:buClr>
                <a:schemeClr val="tx2"/>
              </a:buClr>
              <a:buSzPct val="90000"/>
            </a:pPr>
            <a:r>
              <a:rPr lang="en-US" sz="2000" b="1" dirty="0">
                <a:solidFill>
                  <a:schemeClr val="tx2"/>
                </a:solidFill>
                <a:latin typeface="Arial Narrow" panose="020B0606020202030204" pitchFamily="34" charset="0"/>
                <a:cs typeface="Arial" pitchFamily="34" charset="0"/>
              </a:rPr>
              <a:t>Overall </a:t>
            </a:r>
            <a:r>
              <a:rPr lang="en-US" sz="2000" b="1" dirty="0" smtClean="0">
                <a:solidFill>
                  <a:schemeClr val="tx2"/>
                </a:solidFill>
                <a:latin typeface="Arial Narrow" panose="020B0606020202030204" pitchFamily="34" charset="0"/>
                <a:cs typeface="Arial" pitchFamily="34" charset="0"/>
              </a:rPr>
              <a:t>principles </a:t>
            </a:r>
            <a:endParaRPr lang="en-US" sz="2000" b="1" dirty="0">
              <a:solidFill>
                <a:schemeClr val="tx2"/>
              </a:solidFill>
              <a:latin typeface="Arial Narrow" panose="020B0606020202030204" pitchFamily="34" charset="0"/>
              <a:cs typeface="Arial" pitchFamily="34" charset="0"/>
            </a:endParaRPr>
          </a:p>
          <a:p>
            <a:pPr marL="323850" indent="-323850">
              <a:lnSpc>
                <a:spcPct val="110000"/>
              </a:lnSpc>
              <a:spcBef>
                <a:spcPts val="400"/>
              </a:spcBef>
              <a:buClr>
                <a:schemeClr val="tx2"/>
              </a:buClr>
              <a:buSzPct val="90000"/>
              <a:buFont typeface="Wingdings" pitchFamily="2" charset="2"/>
              <a:buChar char="n"/>
            </a:pPr>
            <a:r>
              <a:rPr lang="en-GB" sz="2000" dirty="0">
                <a:latin typeface="Arial Narrow" panose="020B0606020202030204" pitchFamily="34" charset="0"/>
                <a:cs typeface="Arial" pitchFamily="34" charset="0"/>
              </a:rPr>
              <a:t>Preventive action in line with the precautionary principle</a:t>
            </a:r>
          </a:p>
          <a:p>
            <a:pPr marL="323850" indent="-323850">
              <a:lnSpc>
                <a:spcPct val="110000"/>
              </a:lnSpc>
              <a:spcBef>
                <a:spcPts val="400"/>
              </a:spcBef>
              <a:buClr>
                <a:schemeClr val="tx2"/>
              </a:buClr>
              <a:buSzPct val="90000"/>
              <a:buFont typeface="Wingdings" pitchFamily="2" charset="2"/>
              <a:buChar char="n"/>
            </a:pPr>
            <a:r>
              <a:rPr lang="en-GB" sz="2000" dirty="0">
                <a:latin typeface="Arial Narrow" panose="020B0606020202030204" pitchFamily="34" charset="0"/>
                <a:cs typeface="Arial" pitchFamily="34" charset="0"/>
              </a:rPr>
              <a:t>Flexible and/or robust measures (win-win, no-regret, co-benefits)</a:t>
            </a:r>
          </a:p>
          <a:p>
            <a:pPr marL="323850" indent="-323850">
              <a:lnSpc>
                <a:spcPct val="110000"/>
              </a:lnSpc>
              <a:spcBef>
                <a:spcPts val="400"/>
              </a:spcBef>
              <a:buClr>
                <a:schemeClr val="tx2"/>
              </a:buClr>
              <a:buSzPct val="90000"/>
              <a:buFont typeface="Wingdings" pitchFamily="2" charset="2"/>
              <a:buChar char="n"/>
            </a:pPr>
            <a:r>
              <a:rPr lang="en-GB" sz="2000" dirty="0">
                <a:latin typeface="Arial Narrow" panose="020B0606020202030204" pitchFamily="34" charset="0"/>
                <a:cs typeface="Arial" pitchFamily="34" charset="0"/>
              </a:rPr>
              <a:t>Making use of synergies through cooperation (e.g. mitigation)</a:t>
            </a:r>
          </a:p>
          <a:p>
            <a:pPr marL="323850" indent="-323850">
              <a:lnSpc>
                <a:spcPct val="110000"/>
              </a:lnSpc>
              <a:spcBef>
                <a:spcPts val="400"/>
              </a:spcBef>
              <a:buClr>
                <a:schemeClr val="tx2"/>
              </a:buClr>
              <a:buSzPct val="90000"/>
              <a:buFont typeface="Wingdings" pitchFamily="2" charset="2"/>
              <a:buChar char="n"/>
            </a:pPr>
            <a:r>
              <a:rPr lang="en-GB" sz="2000" dirty="0">
                <a:latin typeface="Arial Narrow" panose="020B0606020202030204" pitchFamily="34" charset="0"/>
                <a:cs typeface="Arial" pitchFamily="34" charset="0"/>
              </a:rPr>
              <a:t>Considering interdependencies between sectors and avoiding conflicts</a:t>
            </a:r>
          </a:p>
          <a:p>
            <a:pPr marL="323850" indent="-323850">
              <a:lnSpc>
                <a:spcPct val="110000"/>
              </a:lnSpc>
              <a:spcBef>
                <a:spcPts val="400"/>
              </a:spcBef>
              <a:buClr>
                <a:schemeClr val="tx2"/>
              </a:buClr>
              <a:buSzPct val="90000"/>
              <a:buFont typeface="Wingdings" pitchFamily="2" charset="2"/>
              <a:buChar char="n"/>
            </a:pPr>
            <a:r>
              <a:rPr lang="en-GB" sz="2000" dirty="0">
                <a:latin typeface="Arial Narrow" panose="020B0606020202030204" pitchFamily="34" charset="0"/>
                <a:cs typeface="Arial" pitchFamily="34" charset="0"/>
              </a:rPr>
              <a:t>Avoiding maladaptive outcomes (unsustainable pathways, negative external </a:t>
            </a:r>
            <a:r>
              <a:rPr lang="en-GB" sz="2000" dirty="0" smtClean="0">
                <a:latin typeface="Arial Narrow" panose="020B0606020202030204" pitchFamily="34" charset="0"/>
                <a:cs typeface="Arial" pitchFamily="34" charset="0"/>
              </a:rPr>
              <a:t>effects)</a:t>
            </a:r>
            <a:endParaRPr lang="en-GB" sz="2000" dirty="0">
              <a:latin typeface="Arial Narrow" panose="020B0606020202030204" pitchFamily="34" charset="0"/>
              <a:cs typeface="Arial" pitchFamily="34" charset="0"/>
            </a:endParaRPr>
          </a:p>
          <a:p>
            <a:pPr marL="323850" indent="-323850">
              <a:lnSpc>
                <a:spcPct val="110000"/>
              </a:lnSpc>
              <a:spcBef>
                <a:spcPts val="400"/>
              </a:spcBef>
              <a:buClr>
                <a:schemeClr val="tx2"/>
              </a:buClr>
              <a:buSzPct val="90000"/>
              <a:buFont typeface="Wingdings" pitchFamily="2" charset="2"/>
              <a:buChar char="n"/>
            </a:pPr>
            <a:endParaRPr lang="en-US" sz="2000" dirty="0">
              <a:latin typeface="Arial Narrow" panose="020B0606020202030204" pitchFamily="34" charset="0"/>
              <a:cs typeface="Arial" pitchFamily="34" charset="0"/>
            </a:endParaRPr>
          </a:p>
          <a:p>
            <a:pPr marL="323850" indent="-323850">
              <a:lnSpc>
                <a:spcPct val="110000"/>
              </a:lnSpc>
              <a:spcBef>
                <a:spcPts val="400"/>
              </a:spcBef>
              <a:buClr>
                <a:schemeClr val="tx2"/>
              </a:buClr>
              <a:buSzPct val="90000"/>
              <a:buFont typeface="Wingdings" pitchFamily="2" charset="2"/>
              <a:buChar char="n"/>
            </a:pPr>
            <a:endParaRPr lang="en-US" sz="2000" dirty="0" smtClean="0">
              <a:latin typeface="Arial Narrow" panose="020B0606020202030204" pitchFamily="34" charset="0"/>
              <a:cs typeface="Arial" pitchFamily="34" charset="0"/>
            </a:endParaRPr>
          </a:p>
          <a:p>
            <a:pPr marL="323850" indent="-323850">
              <a:lnSpc>
                <a:spcPct val="110000"/>
              </a:lnSpc>
              <a:spcBef>
                <a:spcPts val="400"/>
              </a:spcBef>
              <a:buClr>
                <a:schemeClr val="tx2"/>
              </a:buClr>
              <a:buSzPct val="90000"/>
              <a:buFont typeface="Wingdings" pitchFamily="2" charset="2"/>
              <a:buChar char="n"/>
            </a:pPr>
            <a:endParaRPr lang="de-AT" sz="2000" dirty="0">
              <a:latin typeface="Arial Narrow" panose="020B0606020202030204" pitchFamily="34" charset="0"/>
            </a:endParaRPr>
          </a:p>
        </p:txBody>
      </p:sp>
    </p:spTree>
    <p:extLst>
      <p:ext uri="{BB962C8B-B14F-4D97-AF65-F5344CB8AC3E}">
        <p14:creationId xmlns:p14="http://schemas.microsoft.com/office/powerpoint/2010/main" val="23947505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8654" y="872550"/>
            <a:ext cx="8229600" cy="516352"/>
          </a:xfrm>
        </p:spPr>
        <p:txBody>
          <a:bodyPr>
            <a:noAutofit/>
          </a:bodyPr>
          <a:lstStyle/>
          <a:p>
            <a:r>
              <a:rPr lang="en-US" sz="2800" dirty="0">
                <a:latin typeface="Arial Narrow" panose="020B0606020202030204" pitchFamily="34" charset="0"/>
              </a:rPr>
              <a:t>Part II: Action </a:t>
            </a:r>
            <a:r>
              <a:rPr lang="en-US" sz="2800" dirty="0" smtClean="0">
                <a:latin typeface="Arial Narrow" panose="020B0606020202030204" pitchFamily="34" charset="0"/>
              </a:rPr>
              <a:t>Plan </a:t>
            </a:r>
            <a:endParaRPr lang="en-US" sz="2800" dirty="0">
              <a:latin typeface="Arial Narrow" panose="020B0606020202030204" pitchFamily="34"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41" t="1572" r="484" b="1177"/>
          <a:stretch/>
        </p:blipFill>
        <p:spPr bwMode="auto">
          <a:xfrm>
            <a:off x="94248" y="1525928"/>
            <a:ext cx="8953500" cy="524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4005943" y="3454400"/>
            <a:ext cx="5138057" cy="340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250340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671" y="696685"/>
            <a:ext cx="4589797" cy="5921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268" y="1152627"/>
            <a:ext cx="4301790" cy="5705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el 1"/>
          <p:cNvSpPr>
            <a:spLocks noGrp="1"/>
          </p:cNvSpPr>
          <p:nvPr>
            <p:ph type="title"/>
          </p:nvPr>
        </p:nvSpPr>
        <p:spPr>
          <a:xfrm>
            <a:off x="-8847" y="76202"/>
            <a:ext cx="8229600" cy="516352"/>
          </a:xfrm>
        </p:spPr>
        <p:txBody>
          <a:bodyPr>
            <a:noAutofit/>
          </a:bodyPr>
          <a:lstStyle/>
          <a:p>
            <a:r>
              <a:rPr lang="en-US" dirty="0" smtClean="0">
                <a:latin typeface="Arial Narrow" panose="020B0606020202030204" pitchFamily="34" charset="0"/>
              </a:rPr>
              <a:t>Measures follow the same structure …</a:t>
            </a:r>
            <a:endParaRPr lang="en-US" dirty="0">
              <a:latin typeface="Arial Narrow" panose="020B0606020202030204" pitchFamily="34" charset="0"/>
            </a:endParaRPr>
          </a:p>
        </p:txBody>
      </p:sp>
    </p:spTree>
    <p:extLst>
      <p:ext uri="{BB962C8B-B14F-4D97-AF65-F5344CB8AC3E}">
        <p14:creationId xmlns:p14="http://schemas.microsoft.com/office/powerpoint/2010/main" val="35418222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805875"/>
            <a:ext cx="8229600" cy="516352"/>
          </a:xfrm>
        </p:spPr>
        <p:txBody>
          <a:bodyPr>
            <a:noAutofit/>
          </a:bodyPr>
          <a:lstStyle/>
          <a:p>
            <a:r>
              <a:rPr lang="en-US" sz="2800" dirty="0">
                <a:latin typeface="Arial Narrow" panose="020B0606020202030204" pitchFamily="34" charset="0"/>
              </a:rPr>
              <a:t>Analysis of cross-sectorial interactions</a:t>
            </a:r>
          </a:p>
        </p:txBody>
      </p:sp>
      <p:sp>
        <p:nvSpPr>
          <p:cNvPr id="3" name="Textplatzhalter 2"/>
          <p:cNvSpPr>
            <a:spLocks noGrp="1"/>
          </p:cNvSpPr>
          <p:nvPr>
            <p:ph type="body" sz="quarter" idx="11"/>
          </p:nvPr>
        </p:nvSpPr>
        <p:spPr>
          <a:xfrm>
            <a:off x="457200" y="1341277"/>
            <a:ext cx="8229599" cy="431367"/>
          </a:xfrm>
        </p:spPr>
        <p:txBody>
          <a:bodyPr>
            <a:normAutofit/>
          </a:bodyPr>
          <a:lstStyle/>
          <a:p>
            <a:pPr marL="0" indent="0">
              <a:buNone/>
            </a:pPr>
            <a:r>
              <a:rPr lang="en-US" sz="1800" b="1" dirty="0" smtClean="0"/>
              <a:t>Agriculture</a:t>
            </a:r>
            <a:endParaRPr lang="en-US" sz="1800" b="1"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925" t="16584" r="15522" b="10845"/>
          <a:stretch/>
        </p:blipFill>
        <p:spPr bwMode="auto">
          <a:xfrm>
            <a:off x="438150" y="1782170"/>
            <a:ext cx="8297839" cy="4870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1979" t="49815" r="31458" b="27592"/>
          <a:stretch/>
        </p:blipFill>
        <p:spPr bwMode="auto">
          <a:xfrm>
            <a:off x="3752849" y="4974628"/>
            <a:ext cx="5391151" cy="1873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10810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3031" y="814041"/>
            <a:ext cx="8505825" cy="516352"/>
          </a:xfrm>
        </p:spPr>
        <p:txBody>
          <a:bodyPr>
            <a:noAutofit/>
          </a:bodyPr>
          <a:lstStyle/>
          <a:p>
            <a:r>
              <a:rPr lang="en-US" sz="2800" dirty="0">
                <a:latin typeface="Arial Narrow" panose="020B0606020202030204" pitchFamily="34" charset="0"/>
              </a:rPr>
              <a:t>Experiences and reflections with focus on </a:t>
            </a:r>
            <a:r>
              <a:rPr lang="en-US" sz="2800" dirty="0" smtClean="0">
                <a:latin typeface="Arial Narrow" panose="020B0606020202030204" pitchFamily="34" charset="0"/>
              </a:rPr>
              <a:t>Decision </a:t>
            </a:r>
            <a:endParaRPr lang="en-US" sz="2800" dirty="0">
              <a:latin typeface="Arial Narrow" panose="020B0606020202030204" pitchFamily="34" charset="0"/>
            </a:endParaRPr>
          </a:p>
        </p:txBody>
      </p:sp>
      <p:sp>
        <p:nvSpPr>
          <p:cNvPr id="3" name="Textplatzhalter 2"/>
          <p:cNvSpPr>
            <a:spLocks noGrp="1"/>
          </p:cNvSpPr>
          <p:nvPr>
            <p:ph type="body" sz="quarter" idx="11"/>
          </p:nvPr>
        </p:nvSpPr>
        <p:spPr>
          <a:xfrm>
            <a:off x="457200" y="1387932"/>
            <a:ext cx="8372475" cy="4766128"/>
          </a:xfrm>
        </p:spPr>
        <p:txBody>
          <a:bodyPr>
            <a:normAutofit fontScale="92500" lnSpcReduction="10000"/>
          </a:bodyPr>
          <a:lstStyle/>
          <a:p>
            <a:pPr marL="324000" lvl="2" indent="-324000"/>
            <a:r>
              <a:rPr lang="en-US" sz="2200" dirty="0" smtClean="0">
                <a:latin typeface="Arial Narrow" panose="020B0606020202030204" pitchFamily="34" charset="0"/>
              </a:rPr>
              <a:t>NAS/NAP is very </a:t>
            </a:r>
            <a:r>
              <a:rPr lang="en-US" sz="2200" b="1" dirty="0">
                <a:solidFill>
                  <a:schemeClr val="accent3"/>
                </a:solidFill>
                <a:latin typeface="Arial Narrow" panose="020B0606020202030204" pitchFamily="34" charset="0"/>
              </a:rPr>
              <a:t>comprehensive</a:t>
            </a:r>
            <a:r>
              <a:rPr lang="en-US" sz="2200" dirty="0" smtClean="0">
                <a:latin typeface="Arial Narrow" panose="020B0606020202030204" pitchFamily="34" charset="0"/>
              </a:rPr>
              <a:t> with high level of detail </a:t>
            </a:r>
            <a:r>
              <a:rPr lang="en-US" sz="2200" dirty="0" smtClean="0">
                <a:latin typeface="Arial Narrow" panose="020B0606020202030204" pitchFamily="34" charset="0"/>
                <a:sym typeface="Wingdings" panose="05000000000000000000" pitchFamily="2" charset="2"/>
              </a:rPr>
              <a:t> compendium of knowledge, but difficult to guide the implementation process </a:t>
            </a:r>
            <a:endParaRPr lang="en-US" sz="2200" dirty="0" smtClean="0">
              <a:latin typeface="Arial Narrow" panose="020B0606020202030204" pitchFamily="34" charset="0"/>
            </a:endParaRPr>
          </a:p>
          <a:p>
            <a:pPr marL="324000" lvl="2" indent="-324000"/>
            <a:r>
              <a:rPr lang="en-US" sz="2200" dirty="0" smtClean="0">
                <a:latin typeface="Arial Narrow" panose="020B0606020202030204" pitchFamily="34" charset="0"/>
              </a:rPr>
              <a:t>NAP </a:t>
            </a:r>
            <a:r>
              <a:rPr lang="en-US" sz="2200" dirty="0" smtClean="0">
                <a:latin typeface="Arial Narrow" panose="020B0606020202030204" pitchFamily="34" charset="0"/>
              </a:rPr>
              <a:t>supports </a:t>
            </a:r>
            <a:r>
              <a:rPr lang="en-US" sz="2200" b="1" dirty="0" smtClean="0">
                <a:solidFill>
                  <a:schemeClr val="accent3"/>
                </a:solidFill>
                <a:latin typeface="Arial Narrow" panose="020B0606020202030204" pitchFamily="34" charset="0"/>
              </a:rPr>
              <a:t>mainstreaming </a:t>
            </a:r>
            <a:r>
              <a:rPr lang="en-US" sz="2200" dirty="0" smtClean="0">
                <a:latin typeface="Arial Narrow" panose="020B0606020202030204" pitchFamily="34" charset="0"/>
              </a:rPr>
              <a:t>in a meaningful way </a:t>
            </a:r>
            <a:endParaRPr lang="en-US" sz="2200" dirty="0" smtClean="0">
              <a:latin typeface="Arial Narrow" panose="020B0606020202030204" pitchFamily="34" charset="0"/>
            </a:endParaRPr>
          </a:p>
          <a:p>
            <a:pPr marL="576000" lvl="3" indent="-324000"/>
            <a:r>
              <a:rPr lang="en-US" sz="2200" dirty="0">
                <a:latin typeface="Arial Narrow" panose="020B0606020202030204" pitchFamily="34" charset="0"/>
              </a:rPr>
              <a:t>Entry points (e.g. instruments) </a:t>
            </a:r>
            <a:r>
              <a:rPr lang="en-US" sz="2200" dirty="0" smtClean="0">
                <a:latin typeface="Arial Narrow" panose="020B0606020202030204" pitchFamily="34" charset="0"/>
              </a:rPr>
              <a:t>in </a:t>
            </a:r>
            <a:r>
              <a:rPr lang="en-US" sz="2200" dirty="0">
                <a:latin typeface="Arial Narrow" panose="020B0606020202030204" pitchFamily="34" charset="0"/>
              </a:rPr>
              <a:t>other sectors/policies identified</a:t>
            </a:r>
          </a:p>
          <a:p>
            <a:pPr marL="576000" lvl="3" indent="-324000"/>
            <a:r>
              <a:rPr lang="en-US" sz="2200" dirty="0">
                <a:latin typeface="Arial Narrow" panose="020B0606020202030204" pitchFamily="34" charset="0"/>
              </a:rPr>
              <a:t>Recommendations/measures are often cross-cutting </a:t>
            </a:r>
          </a:p>
          <a:p>
            <a:pPr marL="576000" lvl="3" indent="-324000"/>
            <a:r>
              <a:rPr lang="en-US" sz="2200" dirty="0" smtClean="0">
                <a:latin typeface="Arial Narrow" panose="020B0606020202030204" pitchFamily="34" charset="0"/>
              </a:rPr>
              <a:t>Cross-sector </a:t>
            </a:r>
            <a:r>
              <a:rPr lang="en-US" sz="2200" dirty="0" smtClean="0">
                <a:latin typeface="Arial Narrow" panose="020B0606020202030204" pitchFamily="34" charset="0"/>
              </a:rPr>
              <a:t>relations and conflict potentials consistently described</a:t>
            </a:r>
          </a:p>
          <a:p>
            <a:pPr marL="324000" lvl="2" indent="-324000"/>
            <a:r>
              <a:rPr lang="en-US" sz="2200" b="1" dirty="0">
                <a:solidFill>
                  <a:schemeClr val="accent3"/>
                </a:solidFill>
                <a:latin typeface="Arial Narrow" panose="020B0606020202030204" pitchFamily="34" charset="0"/>
              </a:rPr>
              <a:t>Implementing </a:t>
            </a:r>
            <a:r>
              <a:rPr lang="en-US" sz="2200" b="1" dirty="0">
                <a:solidFill>
                  <a:schemeClr val="accent3"/>
                </a:solidFill>
                <a:latin typeface="Arial Narrow" panose="020B0606020202030204" pitchFamily="34" charset="0"/>
              </a:rPr>
              <a:t>actors </a:t>
            </a:r>
            <a:r>
              <a:rPr lang="en-US" sz="2200" dirty="0" smtClean="0">
                <a:latin typeface="Arial Narrow" panose="020B0606020202030204" pitchFamily="34" charset="0"/>
              </a:rPr>
              <a:t>identified, </a:t>
            </a:r>
            <a:r>
              <a:rPr lang="en-US" sz="2200" dirty="0">
                <a:latin typeface="Arial Narrow" panose="020B0606020202030204" pitchFamily="34" charset="0"/>
              </a:rPr>
              <a:t>but not </a:t>
            </a:r>
            <a:r>
              <a:rPr lang="en-US" sz="2200" dirty="0" smtClean="0">
                <a:latin typeface="Arial Narrow" panose="020B0606020202030204" pitchFamily="34" charset="0"/>
              </a:rPr>
              <a:t>assigned </a:t>
            </a:r>
            <a:r>
              <a:rPr lang="en-US" sz="2200" dirty="0" smtClean="0">
                <a:latin typeface="Arial Narrow" panose="020B0606020202030204" pitchFamily="34" charset="0"/>
                <a:sym typeface="Wingdings" panose="05000000000000000000" pitchFamily="2" charset="2"/>
              </a:rPr>
              <a:t> no commitment could be reached </a:t>
            </a:r>
            <a:endParaRPr lang="en-US" sz="2200" dirty="0" smtClean="0">
              <a:latin typeface="Arial Narrow" panose="020B0606020202030204" pitchFamily="34" charset="0"/>
            </a:endParaRPr>
          </a:p>
          <a:p>
            <a:pPr marL="324000" lvl="2" indent="-324000"/>
            <a:r>
              <a:rPr lang="en-US" sz="2200" dirty="0">
                <a:latin typeface="Arial Narrow" panose="020B0606020202030204" pitchFamily="34" charset="0"/>
              </a:rPr>
              <a:t>Criteria for </a:t>
            </a:r>
            <a:r>
              <a:rPr lang="en-US" sz="2200" b="1" dirty="0">
                <a:solidFill>
                  <a:schemeClr val="accent3"/>
                </a:solidFill>
                <a:latin typeface="Arial Narrow" panose="020B0606020202030204" pitchFamily="34" charset="0"/>
              </a:rPr>
              <a:t>prioritizing</a:t>
            </a:r>
            <a:r>
              <a:rPr lang="en-US" sz="2200" dirty="0">
                <a:latin typeface="Arial Narrow" panose="020B0606020202030204" pitchFamily="34" charset="0"/>
              </a:rPr>
              <a:t> actions </a:t>
            </a:r>
            <a:r>
              <a:rPr lang="en-US" sz="2200" dirty="0" smtClean="0">
                <a:latin typeface="Arial Narrow" panose="020B0606020202030204" pitchFamily="34" charset="0"/>
              </a:rPr>
              <a:t>provided </a:t>
            </a:r>
            <a:r>
              <a:rPr lang="en-US" sz="2200" dirty="0" smtClean="0">
                <a:latin typeface="Arial Narrow" panose="020B0606020202030204" pitchFamily="34" charset="0"/>
                <a:sym typeface="Wingdings" panose="05000000000000000000" pitchFamily="2" charset="2"/>
              </a:rPr>
              <a:t></a:t>
            </a:r>
            <a:r>
              <a:rPr lang="en-US" sz="2200" dirty="0" smtClean="0">
                <a:latin typeface="Arial Narrow" panose="020B0606020202030204" pitchFamily="34" charset="0"/>
              </a:rPr>
              <a:t> </a:t>
            </a:r>
            <a:r>
              <a:rPr lang="en-US" sz="2200" dirty="0">
                <a:latin typeface="Arial Narrow" panose="020B0606020202030204" pitchFamily="34" charset="0"/>
              </a:rPr>
              <a:t>setting priorities </a:t>
            </a:r>
            <a:r>
              <a:rPr lang="en-US" sz="2200" dirty="0" smtClean="0">
                <a:latin typeface="Arial Narrow" panose="020B0606020202030204" pitchFamily="34" charset="0"/>
              </a:rPr>
              <a:t>was proponed to</a:t>
            </a:r>
            <a:r>
              <a:rPr lang="en-US" sz="2200" dirty="0" smtClean="0">
                <a:latin typeface="Arial Narrow" panose="020B0606020202030204" pitchFamily="34" charset="0"/>
              </a:rPr>
              <a:t> </a:t>
            </a:r>
            <a:r>
              <a:rPr lang="en-US" sz="2200" dirty="0">
                <a:latin typeface="Arial Narrow" panose="020B0606020202030204" pitchFamily="34" charset="0"/>
              </a:rPr>
              <a:t>the implementation </a:t>
            </a:r>
            <a:r>
              <a:rPr lang="en-US" sz="2200" dirty="0" smtClean="0">
                <a:latin typeface="Arial Narrow" panose="020B0606020202030204" pitchFamily="34" charset="0"/>
              </a:rPr>
              <a:t>process </a:t>
            </a:r>
            <a:endParaRPr lang="en-US" sz="2200" dirty="0" smtClean="0">
              <a:latin typeface="Arial Narrow" panose="020B0606020202030204" pitchFamily="34" charset="0"/>
            </a:endParaRPr>
          </a:p>
          <a:p>
            <a:pPr marL="324000" lvl="2" indent="-324000"/>
            <a:r>
              <a:rPr lang="en-US" sz="2200" b="1" dirty="0" smtClean="0">
                <a:solidFill>
                  <a:schemeClr val="accent3"/>
                </a:solidFill>
                <a:latin typeface="Arial Narrow" panose="020B0606020202030204" pitchFamily="34" charset="0"/>
              </a:rPr>
              <a:t>Resource </a:t>
            </a:r>
            <a:r>
              <a:rPr lang="en-US" sz="2200" b="1" dirty="0">
                <a:solidFill>
                  <a:schemeClr val="accent3"/>
                </a:solidFill>
                <a:latin typeface="Arial Narrow" panose="020B0606020202030204" pitchFamily="34" charset="0"/>
              </a:rPr>
              <a:t>needs </a:t>
            </a:r>
            <a:r>
              <a:rPr lang="en-US" sz="2200" dirty="0" smtClean="0">
                <a:latin typeface="Arial Narrow" panose="020B0606020202030204" pitchFamily="34" charset="0"/>
              </a:rPr>
              <a:t>addressed in qualitative terms, </a:t>
            </a:r>
            <a:r>
              <a:rPr lang="en-US" sz="2200" dirty="0" smtClean="0">
                <a:latin typeface="Arial Narrow" panose="020B0606020202030204" pitchFamily="34" charset="0"/>
              </a:rPr>
              <a:t>but </a:t>
            </a:r>
            <a:r>
              <a:rPr lang="en-US" sz="2200" dirty="0" smtClean="0">
                <a:latin typeface="Arial Narrow" panose="020B0606020202030204" pitchFamily="34" charset="0"/>
              </a:rPr>
              <a:t>not quantified </a:t>
            </a:r>
            <a:r>
              <a:rPr lang="en-US" sz="2200" dirty="0" smtClean="0">
                <a:latin typeface="Arial Narrow" panose="020B0606020202030204" pitchFamily="34" charset="0"/>
                <a:sym typeface="Wingdings" panose="05000000000000000000" pitchFamily="2" charset="2"/>
              </a:rPr>
              <a:t> therefore, the level of detail is not appropriated </a:t>
            </a:r>
            <a:endParaRPr lang="en-US" sz="2200" dirty="0" smtClean="0">
              <a:latin typeface="Arial Narrow" panose="020B0606020202030204" pitchFamily="34" charset="0"/>
            </a:endParaRPr>
          </a:p>
          <a:p>
            <a:pPr marL="324000" lvl="2" indent="-324000"/>
            <a:r>
              <a:rPr lang="en-US" sz="2200" dirty="0" smtClean="0">
                <a:latin typeface="Arial Narrow" panose="020B0606020202030204" pitchFamily="34" charset="0"/>
              </a:rPr>
              <a:t>General </a:t>
            </a:r>
            <a:r>
              <a:rPr lang="en-US" sz="2200" dirty="0" smtClean="0">
                <a:latin typeface="Arial Narrow" panose="020B0606020202030204" pitchFamily="34" charset="0"/>
              </a:rPr>
              <a:t>statement on </a:t>
            </a:r>
            <a:r>
              <a:rPr lang="en-US" sz="2200" b="1" dirty="0" smtClean="0">
                <a:solidFill>
                  <a:schemeClr val="accent3"/>
                </a:solidFill>
                <a:latin typeface="Arial Narrow" panose="020B0606020202030204" pitchFamily="34" charset="0"/>
              </a:rPr>
              <a:t>financing</a:t>
            </a:r>
            <a:r>
              <a:rPr lang="en-US" sz="2200" dirty="0">
                <a:latin typeface="Arial Narrow" panose="020B0606020202030204" pitchFamily="34" charset="0"/>
              </a:rPr>
              <a:t> is included in NAS </a:t>
            </a:r>
            <a:r>
              <a:rPr lang="en-US" sz="2200" dirty="0" smtClean="0">
                <a:latin typeface="Arial Narrow" panose="020B0606020202030204" pitchFamily="34" charset="0"/>
                <a:sym typeface="Wingdings" panose="05000000000000000000" pitchFamily="2" charset="2"/>
              </a:rPr>
              <a:t> should happen </a:t>
            </a:r>
            <a:r>
              <a:rPr lang="en-US" sz="2200" dirty="0" smtClean="0">
                <a:latin typeface="Arial Narrow" panose="020B0606020202030204" pitchFamily="34" charset="0"/>
              </a:rPr>
              <a:t>within </a:t>
            </a:r>
            <a:r>
              <a:rPr lang="en-US" sz="2200" dirty="0" smtClean="0">
                <a:latin typeface="Arial Narrow" panose="020B0606020202030204" pitchFamily="34" charset="0"/>
              </a:rPr>
              <a:t>existing public </a:t>
            </a:r>
            <a:r>
              <a:rPr lang="en-US" sz="2200" dirty="0" smtClean="0">
                <a:latin typeface="Arial Narrow" panose="020B0606020202030204" pitchFamily="34" charset="0"/>
              </a:rPr>
              <a:t>budgets</a:t>
            </a:r>
            <a:endParaRPr lang="en-US" sz="2200" dirty="0">
              <a:latin typeface="Arial Narrow" panose="020B0606020202030204" pitchFamily="34" charset="0"/>
            </a:endParaRPr>
          </a:p>
        </p:txBody>
      </p:sp>
    </p:spTree>
    <p:extLst>
      <p:ext uri="{BB962C8B-B14F-4D97-AF65-F5344CB8AC3E}">
        <p14:creationId xmlns:p14="http://schemas.microsoft.com/office/powerpoint/2010/main" val="311378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498690" y="6138200"/>
            <a:ext cx="8505825" cy="516352"/>
          </a:xfrm>
          <a:solidFill>
            <a:srgbClr val="FFFFFF">
              <a:alpha val="67843"/>
            </a:srgbClr>
          </a:solidFill>
        </p:spPr>
        <p:txBody>
          <a:bodyPr vert="horz" lIns="91440" tIns="45720" rIns="91440" bIns="45720" rtlCol="0" anchor="ctr">
            <a:noAutofit/>
          </a:bodyPr>
          <a:lstStyle/>
          <a:p>
            <a:pPr algn="ctr"/>
            <a:r>
              <a:rPr lang="en-US" sz="3600" dirty="0">
                <a:solidFill>
                  <a:srgbClr val="C00000"/>
                </a:solidFill>
                <a:latin typeface="Arial Narrow" panose="020B0606020202030204" pitchFamily="34" charset="0"/>
              </a:rPr>
              <a:t>Implementation of adaptation </a:t>
            </a:r>
            <a:endParaRPr lang="en-US" sz="3600" dirty="0">
              <a:solidFill>
                <a:srgbClr val="C00000"/>
              </a:solidFill>
              <a:latin typeface="Arial Narrow" panose="020B0606020202030204" pitchFamily="34" charset="0"/>
            </a:endParaRPr>
          </a:p>
        </p:txBody>
      </p:sp>
      <p:pic>
        <p:nvPicPr>
          <p:cNvPr id="2050" name="Picture 2" descr="\\umweltbundesamt.at\organisation\133\Intern\03_Abbildungen_Fotos_für_Dissemination\Webpage\Sport-team_iStock_Biletskiy_Evgeniy_65908753_XX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0" y="0"/>
            <a:ext cx="9144000" cy="61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230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9574" y="882075"/>
            <a:ext cx="8505825" cy="516352"/>
          </a:xfrm>
        </p:spPr>
        <p:txBody>
          <a:bodyPr>
            <a:noAutofit/>
          </a:bodyPr>
          <a:lstStyle/>
          <a:p>
            <a:r>
              <a:rPr lang="en-US" sz="2800" dirty="0">
                <a:latin typeface="Arial Narrow" panose="020B0606020202030204" pitchFamily="34" charset="0"/>
              </a:rPr>
              <a:t>Implementation </a:t>
            </a:r>
            <a:r>
              <a:rPr lang="en-US" sz="2800" dirty="0" smtClean="0">
                <a:latin typeface="Arial Narrow" panose="020B0606020202030204" pitchFamily="34" charset="0"/>
              </a:rPr>
              <a:t>process</a:t>
            </a:r>
            <a:endParaRPr lang="en-US" sz="2800" dirty="0">
              <a:latin typeface="Arial Narrow" panose="020B0606020202030204" pitchFamily="34" charset="0"/>
            </a:endParaRPr>
          </a:p>
        </p:txBody>
      </p:sp>
      <p:sp>
        <p:nvSpPr>
          <p:cNvPr id="3" name="Textplatzhalter 2"/>
          <p:cNvSpPr>
            <a:spLocks noGrp="1"/>
          </p:cNvSpPr>
          <p:nvPr>
            <p:ph type="body" sz="quarter" idx="11"/>
          </p:nvPr>
        </p:nvSpPr>
        <p:spPr>
          <a:xfrm>
            <a:off x="409575" y="1596570"/>
            <a:ext cx="8505824" cy="4781550"/>
          </a:xfrm>
        </p:spPr>
        <p:txBody>
          <a:bodyPr>
            <a:normAutofit/>
          </a:bodyPr>
          <a:lstStyle/>
          <a:p>
            <a:pPr marL="324000" lvl="2" indent="-324000">
              <a:spcBef>
                <a:spcPts val="0"/>
              </a:spcBef>
              <a:spcAft>
                <a:spcPts val="600"/>
              </a:spcAft>
            </a:pPr>
            <a:r>
              <a:rPr lang="en-US" sz="2000" b="1" dirty="0">
                <a:latin typeface="Arial Narrow" panose="020B0606020202030204" pitchFamily="34" charset="0"/>
              </a:rPr>
              <a:t>Work Program of the Austrian Federal Government </a:t>
            </a:r>
            <a:r>
              <a:rPr lang="en-US" sz="2000" b="1" dirty="0" smtClean="0">
                <a:latin typeface="Arial Narrow" panose="020B0606020202030204" pitchFamily="34" charset="0"/>
              </a:rPr>
              <a:t>2013-2018: </a:t>
            </a:r>
            <a:r>
              <a:rPr lang="en-US" sz="2000" dirty="0" smtClean="0">
                <a:latin typeface="Arial Narrow" panose="020B0606020202030204" pitchFamily="34" charset="0"/>
              </a:rPr>
              <a:t>Evaluation and </a:t>
            </a:r>
            <a:r>
              <a:rPr lang="en-US" sz="2000" dirty="0">
                <a:latin typeface="Arial Narrow" panose="020B0606020202030204" pitchFamily="34" charset="0"/>
              </a:rPr>
              <a:t>implementation of NAS </a:t>
            </a:r>
            <a:r>
              <a:rPr lang="en-US" sz="2000" dirty="0" smtClean="0">
                <a:latin typeface="Arial Narrow" panose="020B0606020202030204" pitchFamily="34" charset="0"/>
              </a:rPr>
              <a:t>stated as </a:t>
            </a:r>
            <a:r>
              <a:rPr lang="en-US" sz="2000" dirty="0">
                <a:latin typeface="Arial Narrow" panose="020B0606020202030204" pitchFamily="34" charset="0"/>
              </a:rPr>
              <a:t>a </a:t>
            </a:r>
            <a:r>
              <a:rPr lang="en-US" sz="2000" dirty="0" smtClean="0">
                <a:latin typeface="Arial Narrow" panose="020B0606020202030204" pitchFamily="34" charset="0"/>
              </a:rPr>
              <a:t>goal</a:t>
            </a:r>
          </a:p>
          <a:p>
            <a:pPr marL="0" lvl="2" indent="0">
              <a:spcBef>
                <a:spcPts val="0"/>
              </a:spcBef>
              <a:spcAft>
                <a:spcPts val="600"/>
              </a:spcAft>
              <a:buNone/>
            </a:pPr>
            <a:endParaRPr lang="en-US" sz="500" dirty="0" smtClean="0">
              <a:latin typeface="Arial Narrow" panose="020B0606020202030204" pitchFamily="34" charset="0"/>
            </a:endParaRPr>
          </a:p>
          <a:p>
            <a:pPr marL="324000" lvl="2" indent="-324000">
              <a:spcBef>
                <a:spcPts val="0"/>
              </a:spcBef>
              <a:spcAft>
                <a:spcPts val="400"/>
              </a:spcAft>
            </a:pPr>
            <a:r>
              <a:rPr lang="en-US" sz="2000" b="1" dirty="0" smtClean="0">
                <a:latin typeface="Arial Narrow" panose="020B0606020202030204" pitchFamily="34" charset="0"/>
              </a:rPr>
              <a:t>Vertical coordination </a:t>
            </a:r>
            <a:r>
              <a:rPr lang="en-US" sz="2000" dirty="0" smtClean="0">
                <a:latin typeface="Arial Narrow" panose="020B0606020202030204" pitchFamily="34" charset="0"/>
              </a:rPr>
              <a:t>of NAS implementation between Ministry and provincial states (climate coordination officers) </a:t>
            </a:r>
            <a:r>
              <a:rPr lang="en-US" sz="2000" dirty="0" smtClean="0">
                <a:latin typeface="Arial Narrow" panose="020B0606020202030204" pitchFamily="34" charset="0"/>
              </a:rPr>
              <a:t>still works </a:t>
            </a:r>
            <a:r>
              <a:rPr lang="en-US" sz="2000" dirty="0" smtClean="0">
                <a:latin typeface="Arial Narrow" panose="020B0606020202030204" pitchFamily="34" charset="0"/>
              </a:rPr>
              <a:t>mostly in informal ways</a:t>
            </a:r>
          </a:p>
          <a:p>
            <a:pPr marL="576000" lvl="3" indent="-324000">
              <a:spcBef>
                <a:spcPts val="0"/>
              </a:spcBef>
              <a:spcAft>
                <a:spcPts val="400"/>
              </a:spcAft>
            </a:pPr>
            <a:r>
              <a:rPr lang="en-US" sz="2000" dirty="0" smtClean="0">
                <a:latin typeface="Arial Narrow" panose="020B0606020202030204" pitchFamily="34" charset="0"/>
              </a:rPr>
              <a:t>no permanent institutionalized coordination </a:t>
            </a:r>
            <a:r>
              <a:rPr lang="en-US" sz="2000" dirty="0" smtClean="0">
                <a:latin typeface="Arial Narrow" panose="020B0606020202030204" pitchFamily="34" charset="0"/>
              </a:rPr>
              <a:t>body</a:t>
            </a:r>
            <a:endParaRPr lang="en-US" sz="2000" dirty="0" smtClean="0">
              <a:latin typeface="Arial Narrow" panose="020B0606020202030204" pitchFamily="34" charset="0"/>
            </a:endParaRPr>
          </a:p>
          <a:p>
            <a:pPr marL="576000" lvl="3" indent="-324000">
              <a:spcBef>
                <a:spcPts val="0"/>
              </a:spcBef>
              <a:spcAft>
                <a:spcPts val="600"/>
              </a:spcAft>
            </a:pPr>
            <a:r>
              <a:rPr lang="en-US" sz="2000" dirty="0">
                <a:latin typeface="Arial Narrow" panose="020B0606020202030204" pitchFamily="34" charset="0"/>
              </a:rPr>
              <a:t>b</a:t>
            </a:r>
            <a:r>
              <a:rPr lang="en-US" sz="2000" dirty="0" smtClean="0">
                <a:latin typeface="Arial Narrow" panose="020B0606020202030204" pitchFamily="34" charset="0"/>
              </a:rPr>
              <a:t>enefits from institutional and personal relationships built during participatory strategy </a:t>
            </a:r>
            <a:r>
              <a:rPr lang="en-US" sz="2000" dirty="0" smtClean="0">
                <a:latin typeface="Arial Narrow" panose="020B0606020202030204" pitchFamily="34" charset="0"/>
              </a:rPr>
              <a:t>development</a:t>
            </a:r>
            <a:endParaRPr lang="en-US" sz="500" dirty="0" smtClean="0">
              <a:latin typeface="Arial Narrow" panose="020B0606020202030204" pitchFamily="34" charset="0"/>
            </a:endParaRPr>
          </a:p>
        </p:txBody>
      </p:sp>
    </p:spTree>
    <p:extLst>
      <p:ext uri="{BB962C8B-B14F-4D97-AF65-F5344CB8AC3E}">
        <p14:creationId xmlns:p14="http://schemas.microsoft.com/office/powerpoint/2010/main" val="372168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7070" y="801865"/>
            <a:ext cx="8505825" cy="516352"/>
          </a:xfrm>
        </p:spPr>
        <p:txBody>
          <a:bodyPr>
            <a:noAutofit/>
          </a:bodyPr>
          <a:lstStyle/>
          <a:p>
            <a:r>
              <a:rPr lang="en-US" sz="2800" dirty="0">
                <a:latin typeface="Arial Narrow" panose="020B0606020202030204" pitchFamily="34" charset="0"/>
              </a:rPr>
              <a:t>Implementation </a:t>
            </a:r>
            <a:r>
              <a:rPr lang="en-US" sz="2800" dirty="0" smtClean="0">
                <a:latin typeface="Arial Narrow" panose="020B0606020202030204" pitchFamily="34" charset="0"/>
              </a:rPr>
              <a:t>process – some highlights </a:t>
            </a:r>
            <a:r>
              <a:rPr lang="en-US" sz="2800" dirty="0" smtClean="0">
                <a:latin typeface="Arial Narrow" panose="020B0606020202030204" pitchFamily="34" charset="0"/>
                <a:sym typeface="Wingdings" panose="05000000000000000000" pitchFamily="2" charset="2"/>
              </a:rPr>
              <a:t> </a:t>
            </a:r>
            <a:endParaRPr lang="en-US" sz="2800" dirty="0">
              <a:latin typeface="Arial Narrow" panose="020B0606020202030204" pitchFamily="34" charset="0"/>
            </a:endParaRPr>
          </a:p>
        </p:txBody>
      </p:sp>
      <p:sp>
        <p:nvSpPr>
          <p:cNvPr id="3" name="Textplatzhalter 2"/>
          <p:cNvSpPr>
            <a:spLocks noGrp="1"/>
          </p:cNvSpPr>
          <p:nvPr>
            <p:ph type="body" sz="quarter" idx="11"/>
          </p:nvPr>
        </p:nvSpPr>
        <p:spPr>
          <a:xfrm>
            <a:off x="409575" y="1452750"/>
            <a:ext cx="8505824" cy="4781550"/>
          </a:xfrm>
        </p:spPr>
        <p:txBody>
          <a:bodyPr>
            <a:normAutofit/>
          </a:bodyPr>
          <a:lstStyle/>
          <a:p>
            <a:pPr marL="324000" lvl="2" indent="-324000">
              <a:spcBef>
                <a:spcPts val="0"/>
              </a:spcBef>
              <a:spcAft>
                <a:spcPts val="400"/>
              </a:spcAft>
            </a:pPr>
            <a:r>
              <a:rPr lang="en-US" sz="2000" b="1" dirty="0" smtClean="0">
                <a:latin typeface="Arial Narrow" panose="020B0606020202030204" pitchFamily="34" charset="0"/>
              </a:rPr>
              <a:t>Most provinces </a:t>
            </a:r>
            <a:r>
              <a:rPr lang="en-US" sz="2000" dirty="0" smtClean="0">
                <a:latin typeface="Arial Narrow" panose="020B0606020202030204" pitchFamily="34" charset="0"/>
              </a:rPr>
              <a:t>have adopted (or are currently working on) Regional Adaptation Strategies</a:t>
            </a:r>
          </a:p>
          <a:p>
            <a:pPr marL="324000" lvl="2" indent="-324000">
              <a:spcBef>
                <a:spcPts val="0"/>
              </a:spcBef>
              <a:spcAft>
                <a:spcPts val="400"/>
              </a:spcAft>
            </a:pPr>
            <a:endParaRPr lang="en-US" sz="2000" dirty="0" smtClean="0">
              <a:latin typeface="Arial Narrow" panose="020B0606020202030204" pitchFamily="34" charset="0"/>
            </a:endParaRPr>
          </a:p>
        </p:txBody>
      </p:sp>
      <p:pic>
        <p:nvPicPr>
          <p:cNvPr id="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499" t="4722" r="4344" b="48660"/>
          <a:stretch/>
        </p:blipFill>
        <p:spPr bwMode="auto">
          <a:xfrm>
            <a:off x="2117556" y="5482910"/>
            <a:ext cx="2532607" cy="1360800"/>
          </a:xfrm>
          <a:prstGeom prst="rect">
            <a:avLst/>
          </a:prstGeom>
          <a:noFill/>
          <a:ln>
            <a:noFill/>
          </a:ln>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0" t="13913" r="61125" b="21121"/>
          <a:stretch/>
        </p:blipFill>
        <p:spPr bwMode="auto">
          <a:xfrm>
            <a:off x="0" y="5489187"/>
            <a:ext cx="2117556" cy="1359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umweltbundesamt.at\Projekte\3000\3715_KWAS_II\Intern\Arbter\L104073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813"/>
          <a:stretch/>
        </p:blipFill>
        <p:spPr bwMode="auto">
          <a:xfrm>
            <a:off x="4650163" y="5503700"/>
            <a:ext cx="2335273" cy="13586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5436" y="5482910"/>
            <a:ext cx="2158564" cy="14987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375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45697" y="847577"/>
            <a:ext cx="7044103" cy="609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tx2"/>
                </a:solidFill>
                <a:latin typeface="+mj-lt"/>
                <a:ea typeface="+mj-ea"/>
                <a:cs typeface="+mj-cs"/>
              </a:defRPr>
            </a:lvl1pPr>
          </a:lstStyle>
          <a:p>
            <a:r>
              <a:rPr lang="en-US" sz="2800" dirty="0" smtClean="0">
                <a:latin typeface="Arial Narrow" panose="020B0606020202030204" pitchFamily="34" charset="0"/>
              </a:rPr>
              <a:t>Climate change affects Austria already today…</a:t>
            </a:r>
            <a:endParaRPr lang="de-AT" sz="2800" dirty="0" smtClean="0">
              <a:latin typeface="Arial Narrow" panose="020B0606020202030204" pitchFamily="34" charset="0"/>
            </a:endParaRPr>
          </a:p>
        </p:txBody>
      </p:sp>
      <p:sp>
        <p:nvSpPr>
          <p:cNvPr id="5" name="Rechteck 4"/>
          <p:cNvSpPr/>
          <p:nvPr/>
        </p:nvSpPr>
        <p:spPr>
          <a:xfrm>
            <a:off x="101600" y="1758950"/>
            <a:ext cx="8890001" cy="5025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solidFill>
                <a:schemeClr val="tx1"/>
              </a:solidFill>
            </a:endParaRPr>
          </a:p>
        </p:txBody>
      </p:sp>
      <p:pic>
        <p:nvPicPr>
          <p:cNvPr id="6" name="Picture 2" descr="\\umweltbundesamt.at\organisation\133\Intern\Abbildungen_Fotos_für_Dissemination\Hochwasser_(c) Landespolizeidirektion OÖ\2013-06-03_HW-Flug-0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4948" y="4422469"/>
            <a:ext cx="2956907" cy="21410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Unwetter über Wien (Bild: ORF/Birgit Hadler)"/>
          <p:cNvPicPr>
            <a:picLocks noChangeAspect="1" noChangeArrowheads="1"/>
          </p:cNvPicPr>
          <p:nvPr/>
        </p:nvPicPr>
        <p:blipFill rotWithShape="1">
          <a:blip r:embed="rId4">
            <a:extLst>
              <a:ext uri="{28A0092B-C50C-407E-A947-70E740481C1C}">
                <a14:useLocalDpi xmlns:a14="http://schemas.microsoft.com/office/drawing/2010/main" val="0"/>
              </a:ext>
            </a:extLst>
          </a:blip>
          <a:srcRect l="3370" b="812"/>
          <a:stretch/>
        </p:blipFill>
        <p:spPr bwMode="auto">
          <a:xfrm>
            <a:off x="3088469" y="4428350"/>
            <a:ext cx="2983211" cy="2135164"/>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p:cNvSpPr/>
          <p:nvPr/>
        </p:nvSpPr>
        <p:spPr>
          <a:xfrm>
            <a:off x="4844564" y="6563514"/>
            <a:ext cx="1281120" cy="246221"/>
          </a:xfrm>
          <a:prstGeom prst="rect">
            <a:avLst/>
          </a:prstGeom>
        </p:spPr>
        <p:txBody>
          <a:bodyPr wrap="none">
            <a:spAutoFit/>
          </a:bodyPr>
          <a:lstStyle/>
          <a:p>
            <a:r>
              <a:rPr lang="de-AT" sz="1000" dirty="0">
                <a:solidFill>
                  <a:schemeClr val="bg1">
                    <a:lumMod val="50000"/>
                  </a:schemeClr>
                </a:solidFill>
                <a:latin typeface="Arial" panose="020B0604020202020204" pitchFamily="34" charset="0"/>
                <a:cs typeface="Arial" panose="020B0604020202020204" pitchFamily="34" charset="0"/>
              </a:rPr>
              <a:t>© Bild: ORF/</a:t>
            </a:r>
            <a:r>
              <a:rPr lang="de-AT" sz="1000" dirty="0" err="1">
                <a:solidFill>
                  <a:schemeClr val="bg1">
                    <a:lumMod val="50000"/>
                  </a:schemeClr>
                </a:solidFill>
                <a:latin typeface="Arial" panose="020B0604020202020204" pitchFamily="34" charset="0"/>
                <a:cs typeface="Arial" panose="020B0604020202020204" pitchFamily="34" charset="0"/>
              </a:rPr>
              <a:t>Hadler</a:t>
            </a:r>
            <a:endParaRPr lang="de-AT" sz="1000" dirty="0">
              <a:solidFill>
                <a:schemeClr val="bg1">
                  <a:lumMod val="50000"/>
                </a:schemeClr>
              </a:solidFill>
              <a:latin typeface="Arial" panose="020B0604020202020204" pitchFamily="34" charset="0"/>
              <a:cs typeface="Arial" panose="020B0604020202020204" pitchFamily="34" charset="0"/>
            </a:endParaRPr>
          </a:p>
        </p:txBody>
      </p:sp>
      <p:sp>
        <p:nvSpPr>
          <p:cNvPr id="10" name="Textfeld 9"/>
          <p:cNvSpPr txBox="1"/>
          <p:nvPr/>
        </p:nvSpPr>
        <p:spPr>
          <a:xfrm>
            <a:off x="3435974" y="6116878"/>
            <a:ext cx="2583402" cy="369332"/>
          </a:xfrm>
          <a:prstGeom prst="rect">
            <a:avLst/>
          </a:prstGeom>
          <a:solidFill>
            <a:schemeClr val="bg2"/>
          </a:solidFill>
        </p:spPr>
        <p:txBody>
          <a:bodyPr wrap="square" rtlCol="0">
            <a:spAutoFit/>
          </a:bodyPr>
          <a:lstStyle/>
          <a:p>
            <a:r>
              <a:rPr lang="de-AT" b="1" dirty="0" smtClean="0">
                <a:latin typeface="Arial Narrow" panose="020B0606020202030204" pitchFamily="34" charset="0"/>
              </a:rPr>
              <a:t>Heavy </a:t>
            </a:r>
            <a:r>
              <a:rPr lang="de-AT" b="1" dirty="0" err="1" smtClean="0">
                <a:latin typeface="Arial Narrow" panose="020B0606020202030204" pitchFamily="34" charset="0"/>
              </a:rPr>
              <a:t>local</a:t>
            </a:r>
            <a:r>
              <a:rPr lang="de-AT" b="1" dirty="0" smtClean="0">
                <a:latin typeface="Arial Narrow" panose="020B0606020202030204" pitchFamily="34" charset="0"/>
              </a:rPr>
              <a:t> </a:t>
            </a:r>
            <a:r>
              <a:rPr lang="de-AT" b="1" dirty="0" err="1" smtClean="0">
                <a:latin typeface="Arial Narrow" panose="020B0606020202030204" pitchFamily="34" charset="0"/>
              </a:rPr>
              <a:t>percipitation</a:t>
            </a:r>
            <a:endParaRPr lang="de-AT" b="1" dirty="0">
              <a:latin typeface="Arial Narrow" panose="020B0606020202030204" pitchFamily="34" charset="0"/>
            </a:endParaRPr>
          </a:p>
        </p:txBody>
      </p:sp>
      <p:sp>
        <p:nvSpPr>
          <p:cNvPr id="11" name="Textfeld 10"/>
          <p:cNvSpPr txBox="1"/>
          <p:nvPr/>
        </p:nvSpPr>
        <p:spPr>
          <a:xfrm>
            <a:off x="6491054" y="6140914"/>
            <a:ext cx="2583402" cy="369332"/>
          </a:xfrm>
          <a:prstGeom prst="rect">
            <a:avLst/>
          </a:prstGeom>
          <a:solidFill>
            <a:schemeClr val="bg2"/>
          </a:solidFill>
        </p:spPr>
        <p:txBody>
          <a:bodyPr wrap="square" rtlCol="0">
            <a:spAutoFit/>
          </a:bodyPr>
          <a:lstStyle/>
          <a:p>
            <a:pPr algn="r"/>
            <a:r>
              <a:rPr lang="de-AT" b="1" dirty="0" err="1" smtClean="0">
                <a:latin typeface="Arial Narrow" panose="020B0606020202030204" pitchFamily="34" charset="0"/>
              </a:rPr>
              <a:t>Floodings</a:t>
            </a:r>
            <a:endParaRPr lang="de-AT" b="1" dirty="0">
              <a:latin typeface="Arial Narrow" panose="020B0606020202030204" pitchFamily="34" charset="0"/>
            </a:endParaRPr>
          </a:p>
        </p:txBody>
      </p:sp>
      <p:pic>
        <p:nvPicPr>
          <p:cNvPr id="12"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l="3912" b="6918"/>
          <a:stretch/>
        </p:blipFill>
        <p:spPr bwMode="auto">
          <a:xfrm>
            <a:off x="41737" y="4422468"/>
            <a:ext cx="2983211" cy="2141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feld 12"/>
          <p:cNvSpPr txBox="1"/>
          <p:nvPr/>
        </p:nvSpPr>
        <p:spPr>
          <a:xfrm>
            <a:off x="395536" y="6136279"/>
            <a:ext cx="2583402" cy="369332"/>
          </a:xfrm>
          <a:prstGeom prst="rect">
            <a:avLst/>
          </a:prstGeom>
          <a:solidFill>
            <a:schemeClr val="bg2"/>
          </a:solidFill>
        </p:spPr>
        <p:txBody>
          <a:bodyPr wrap="square" rtlCol="0">
            <a:spAutoFit/>
          </a:bodyPr>
          <a:lstStyle/>
          <a:p>
            <a:pPr algn="r"/>
            <a:r>
              <a:rPr lang="de-AT" b="1" dirty="0" err="1" smtClean="0">
                <a:latin typeface="Arial Narrow" panose="020B0606020202030204" pitchFamily="34" charset="0"/>
              </a:rPr>
              <a:t>Heat</a:t>
            </a:r>
            <a:r>
              <a:rPr lang="de-AT" b="1" dirty="0" smtClean="0">
                <a:latin typeface="Arial Narrow" panose="020B0606020202030204" pitchFamily="34" charset="0"/>
              </a:rPr>
              <a:t> </a:t>
            </a:r>
            <a:endParaRPr lang="de-AT" b="1" dirty="0">
              <a:latin typeface="Arial Narrow" panose="020B0606020202030204" pitchFamily="34" charset="0"/>
            </a:endParaRPr>
          </a:p>
        </p:txBody>
      </p:sp>
      <p:sp>
        <p:nvSpPr>
          <p:cNvPr id="14" name="Rechteck 13"/>
          <p:cNvSpPr/>
          <p:nvPr/>
        </p:nvSpPr>
        <p:spPr>
          <a:xfrm>
            <a:off x="1648756" y="6585397"/>
            <a:ext cx="1494320" cy="276999"/>
          </a:xfrm>
          <a:prstGeom prst="rect">
            <a:avLst/>
          </a:prstGeom>
        </p:spPr>
        <p:txBody>
          <a:bodyPr wrap="none">
            <a:spAutoFit/>
          </a:bodyPr>
          <a:lstStyle/>
          <a:p>
            <a:r>
              <a:rPr lang="de-AT" sz="1000" dirty="0">
                <a:solidFill>
                  <a:schemeClr val="bg1">
                    <a:lumMod val="50000"/>
                  </a:schemeClr>
                </a:solidFill>
                <a:latin typeface="Arial" panose="020B0604020202020204" pitchFamily="34" charset="0"/>
                <a:cs typeface="Arial" panose="020B0604020202020204" pitchFamily="34" charset="0"/>
              </a:rPr>
              <a:t>© Bild:</a:t>
            </a:r>
            <a:r>
              <a:rPr lang="de-AT" sz="1200" dirty="0" smtClean="0">
                <a:latin typeface="Arial" panose="020B0604020202020204" pitchFamily="34" charset="0"/>
                <a:cs typeface="Arial" panose="020B0604020202020204" pitchFamily="34" charset="0"/>
              </a:rPr>
              <a:t> </a:t>
            </a:r>
            <a:r>
              <a:rPr lang="de-AT" sz="1000" dirty="0">
                <a:solidFill>
                  <a:schemeClr val="bg1">
                    <a:lumMod val="50000"/>
                  </a:schemeClr>
                </a:solidFill>
                <a:latin typeface="Arial" panose="020B0604020202020204" pitchFamily="34" charset="0"/>
                <a:cs typeface="Arial" panose="020B0604020202020204" pitchFamily="34" charset="0"/>
              </a:rPr>
              <a:t>ORF/Hochmuth</a:t>
            </a:r>
          </a:p>
        </p:txBody>
      </p:sp>
      <p:pic>
        <p:nvPicPr>
          <p:cNvPr id="15" name="Picture 2" descr=" / &amp;copy; Sammlung Gesellschaft für ökologische Forschung / Wolfgang Zängl"/>
          <p:cNvPicPr>
            <a:picLocks noChangeAspect="1" noChangeArrowheads="1"/>
          </p:cNvPicPr>
          <p:nvPr/>
        </p:nvPicPr>
        <p:blipFill>
          <a:blip r:embed="rId6" cstate="screen"/>
          <a:srcRect/>
          <a:stretch>
            <a:fillRect/>
          </a:stretch>
        </p:blipFill>
        <p:spPr bwMode="auto">
          <a:xfrm>
            <a:off x="41737" y="1912263"/>
            <a:ext cx="2993271" cy="2128549"/>
          </a:xfrm>
          <a:prstGeom prst="rect">
            <a:avLst/>
          </a:prstGeom>
          <a:noFill/>
        </p:spPr>
      </p:pic>
      <p:sp>
        <p:nvSpPr>
          <p:cNvPr id="16" name="Textfeld 15"/>
          <p:cNvSpPr txBox="1"/>
          <p:nvPr/>
        </p:nvSpPr>
        <p:spPr>
          <a:xfrm>
            <a:off x="395536" y="3563226"/>
            <a:ext cx="2583402" cy="369332"/>
          </a:xfrm>
          <a:prstGeom prst="rect">
            <a:avLst/>
          </a:prstGeom>
          <a:solidFill>
            <a:schemeClr val="bg2"/>
          </a:solidFill>
        </p:spPr>
        <p:txBody>
          <a:bodyPr wrap="square" rtlCol="0">
            <a:spAutoFit/>
          </a:bodyPr>
          <a:lstStyle/>
          <a:p>
            <a:pPr algn="r"/>
            <a:r>
              <a:rPr lang="de-AT" b="1" dirty="0" smtClean="0">
                <a:latin typeface="Arial Narrow" panose="020B0606020202030204" pitchFamily="34" charset="0"/>
              </a:rPr>
              <a:t>Glacier </a:t>
            </a:r>
            <a:r>
              <a:rPr lang="de-AT" b="1" dirty="0" err="1" smtClean="0">
                <a:latin typeface="Arial Narrow" panose="020B0606020202030204" pitchFamily="34" charset="0"/>
              </a:rPr>
              <a:t>retreat</a:t>
            </a:r>
            <a:endParaRPr lang="de-AT" b="1" dirty="0">
              <a:latin typeface="Arial Narrow" panose="020B0606020202030204" pitchFamily="34" charset="0"/>
            </a:endParaRPr>
          </a:p>
        </p:txBody>
      </p:sp>
      <p:sp>
        <p:nvSpPr>
          <p:cNvPr id="17" name="Rechteck 16"/>
          <p:cNvSpPr/>
          <p:nvPr/>
        </p:nvSpPr>
        <p:spPr>
          <a:xfrm>
            <a:off x="7953513" y="4095261"/>
            <a:ext cx="1154483" cy="246221"/>
          </a:xfrm>
          <a:prstGeom prst="rect">
            <a:avLst/>
          </a:prstGeom>
        </p:spPr>
        <p:txBody>
          <a:bodyPr wrap="none">
            <a:spAutoFit/>
          </a:bodyPr>
          <a:lstStyle/>
          <a:p>
            <a:pPr algn="r"/>
            <a:r>
              <a:rPr lang="de-AT" sz="1000" dirty="0">
                <a:solidFill>
                  <a:schemeClr val="bg1">
                    <a:lumMod val="50000"/>
                  </a:schemeClr>
                </a:solidFill>
                <a:latin typeface="Arial" panose="020B0604020202020204" pitchFamily="34" charset="0"/>
                <a:cs typeface="Arial" panose="020B0604020202020204" pitchFamily="34" charset="0"/>
              </a:rPr>
              <a:t>© Bild: </a:t>
            </a:r>
            <a:r>
              <a:rPr lang="de-AT" sz="1000" dirty="0" smtClean="0">
                <a:solidFill>
                  <a:schemeClr val="bg1">
                    <a:lumMod val="50000"/>
                  </a:schemeClr>
                </a:solidFill>
                <a:latin typeface="Arial" panose="020B0604020202020204" pitchFamily="34" charset="0"/>
                <a:cs typeface="Arial" panose="020B0604020202020204" pitchFamily="34" charset="0"/>
              </a:rPr>
              <a:t>McDowall</a:t>
            </a:r>
            <a:endParaRPr lang="de-AT" sz="1000" dirty="0">
              <a:solidFill>
                <a:schemeClr val="bg1">
                  <a:lumMod val="50000"/>
                </a:schemeClr>
              </a:solidFill>
              <a:latin typeface="Arial" panose="020B0604020202020204" pitchFamily="34" charset="0"/>
              <a:cs typeface="Arial" panose="020B0604020202020204" pitchFamily="34" charset="0"/>
            </a:endParaRPr>
          </a:p>
        </p:txBody>
      </p:sp>
      <p:sp>
        <p:nvSpPr>
          <p:cNvPr id="18" name="Rechteck 17"/>
          <p:cNvSpPr/>
          <p:nvPr/>
        </p:nvSpPr>
        <p:spPr>
          <a:xfrm>
            <a:off x="4536734" y="4048682"/>
            <a:ext cx="1576072" cy="246221"/>
          </a:xfrm>
          <a:prstGeom prst="rect">
            <a:avLst/>
          </a:prstGeom>
        </p:spPr>
        <p:txBody>
          <a:bodyPr wrap="none">
            <a:spAutoFit/>
          </a:bodyPr>
          <a:lstStyle/>
          <a:p>
            <a:pPr algn="r"/>
            <a:r>
              <a:rPr lang="de-AT" sz="1000" dirty="0">
                <a:solidFill>
                  <a:schemeClr val="bg1">
                    <a:lumMod val="50000"/>
                  </a:schemeClr>
                </a:solidFill>
                <a:latin typeface="Arial" panose="020B0604020202020204" pitchFamily="34" charset="0"/>
                <a:cs typeface="Arial" panose="020B0604020202020204" pitchFamily="34" charset="0"/>
              </a:rPr>
              <a:t>© Bild: </a:t>
            </a:r>
            <a:r>
              <a:rPr lang="de-AT" sz="1000" dirty="0" smtClean="0">
                <a:solidFill>
                  <a:schemeClr val="bg1">
                    <a:lumMod val="50000"/>
                  </a:schemeClr>
                </a:solidFill>
                <a:latin typeface="Arial" panose="020B0604020202020204" pitchFamily="34" charset="0"/>
                <a:cs typeface="Arial" panose="020B0604020202020204" pitchFamily="34" charset="0"/>
              </a:rPr>
              <a:t>APA/</a:t>
            </a:r>
            <a:r>
              <a:rPr lang="de-AT" sz="1000" dirty="0" err="1">
                <a:solidFill>
                  <a:schemeClr val="bg1">
                    <a:lumMod val="50000"/>
                  </a:schemeClr>
                </a:solidFill>
                <a:latin typeface="Arial" panose="020B0604020202020204" pitchFamily="34" charset="0"/>
                <a:cs typeface="Arial" panose="020B0604020202020204" pitchFamily="34" charset="0"/>
              </a:rPr>
              <a:t>H</a:t>
            </a:r>
            <a:r>
              <a:rPr lang="de-AT" sz="1000" dirty="0" err="1" smtClean="0">
                <a:solidFill>
                  <a:schemeClr val="bg1">
                    <a:lumMod val="50000"/>
                  </a:schemeClr>
                </a:solidFill>
                <a:latin typeface="Arial" panose="020B0604020202020204" pitchFamily="34" charset="0"/>
                <a:cs typeface="Arial" panose="020B0604020202020204" pitchFamily="34" charset="0"/>
              </a:rPr>
              <a:t>ildenbrand</a:t>
            </a:r>
            <a:endParaRPr lang="de-AT" sz="1000" dirty="0">
              <a:solidFill>
                <a:schemeClr val="bg1">
                  <a:lumMod val="50000"/>
                </a:schemeClr>
              </a:solidFill>
              <a:latin typeface="Arial" panose="020B0604020202020204" pitchFamily="34" charset="0"/>
              <a:cs typeface="Arial" panose="020B0604020202020204" pitchFamily="34" charset="0"/>
            </a:endParaRPr>
          </a:p>
        </p:txBody>
      </p:sp>
      <p:sp>
        <p:nvSpPr>
          <p:cNvPr id="19" name="Rechteck 18"/>
          <p:cNvSpPr/>
          <p:nvPr/>
        </p:nvSpPr>
        <p:spPr>
          <a:xfrm>
            <a:off x="1309061" y="4040812"/>
            <a:ext cx="1733167" cy="246221"/>
          </a:xfrm>
          <a:prstGeom prst="rect">
            <a:avLst/>
          </a:prstGeom>
        </p:spPr>
        <p:txBody>
          <a:bodyPr wrap="none">
            <a:spAutoFit/>
          </a:bodyPr>
          <a:lstStyle/>
          <a:p>
            <a:r>
              <a:rPr lang="de-AT" sz="1000" dirty="0" smtClean="0">
                <a:solidFill>
                  <a:schemeClr val="bg1">
                    <a:lumMod val="50000"/>
                  </a:schemeClr>
                </a:solidFill>
                <a:latin typeface="Arial" panose="020B0604020202020204" pitchFamily="34" charset="0"/>
                <a:cs typeface="Arial" panose="020B0604020202020204" pitchFamily="34" charset="0"/>
              </a:rPr>
              <a:t>© Bild: Gletscherarchive.de</a:t>
            </a:r>
            <a:endParaRPr lang="de-AT" sz="1000" dirty="0">
              <a:solidFill>
                <a:schemeClr val="bg1">
                  <a:lumMod val="50000"/>
                </a:schemeClr>
              </a:solidFill>
              <a:latin typeface="Arial" panose="020B0604020202020204" pitchFamily="34" charset="0"/>
              <a:cs typeface="Arial" panose="020B0604020202020204" pitchFamily="34" charset="0"/>
            </a:endParaRPr>
          </a:p>
        </p:txBody>
      </p:sp>
      <p:pic>
        <p:nvPicPr>
          <p:cNvPr id="20" name="Picture 1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3937" t="12403" r="5125" b="27064"/>
          <a:stretch/>
        </p:blipFill>
        <p:spPr bwMode="auto">
          <a:xfrm>
            <a:off x="6124948" y="1879188"/>
            <a:ext cx="2980868" cy="216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feld 20"/>
          <p:cNvSpPr txBox="1"/>
          <p:nvPr/>
        </p:nvSpPr>
        <p:spPr>
          <a:xfrm>
            <a:off x="6421938" y="3609334"/>
            <a:ext cx="2659916" cy="369332"/>
          </a:xfrm>
          <a:prstGeom prst="rect">
            <a:avLst/>
          </a:prstGeom>
          <a:solidFill>
            <a:schemeClr val="bg2"/>
          </a:solidFill>
        </p:spPr>
        <p:txBody>
          <a:bodyPr wrap="square" rtlCol="0">
            <a:spAutoFit/>
          </a:bodyPr>
          <a:lstStyle/>
          <a:p>
            <a:pPr algn="r"/>
            <a:r>
              <a:rPr lang="de-AT" b="1" dirty="0">
                <a:latin typeface="Arial Narrow" panose="020B0606020202030204" pitchFamily="34" charset="0"/>
              </a:rPr>
              <a:t>Change in </a:t>
            </a:r>
            <a:r>
              <a:rPr lang="de-AT" b="1" dirty="0" err="1">
                <a:latin typeface="Arial Narrow" panose="020B0606020202030204" pitchFamily="34" charset="0"/>
              </a:rPr>
              <a:t>vegetation</a:t>
            </a:r>
            <a:endParaRPr lang="de-AT" b="1" dirty="0">
              <a:latin typeface="Arial Narrow" panose="020B0606020202030204" pitchFamily="34" charset="0"/>
            </a:endParaRPr>
          </a:p>
        </p:txBody>
      </p:sp>
      <p:pic>
        <p:nvPicPr>
          <p:cNvPr id="22" name="Picture 12" descr="Artikelbild"/>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7255"/>
          <a:stretch/>
        </p:blipFill>
        <p:spPr bwMode="auto">
          <a:xfrm>
            <a:off x="3088469" y="1897788"/>
            <a:ext cx="2983211" cy="2143024"/>
          </a:xfrm>
          <a:prstGeom prst="rect">
            <a:avLst/>
          </a:prstGeom>
          <a:noFill/>
          <a:extLst>
            <a:ext uri="{909E8E84-426E-40DD-AFC4-6F175D3DCCD1}">
              <a14:hiddenFill xmlns:a14="http://schemas.microsoft.com/office/drawing/2010/main">
                <a:solidFill>
                  <a:srgbClr val="FFFFFF"/>
                </a:solidFill>
              </a14:hiddenFill>
            </a:ext>
          </a:extLst>
        </p:spPr>
      </p:pic>
      <p:sp>
        <p:nvSpPr>
          <p:cNvPr id="23" name="Textfeld 22"/>
          <p:cNvSpPr txBox="1"/>
          <p:nvPr/>
        </p:nvSpPr>
        <p:spPr>
          <a:xfrm>
            <a:off x="3444876" y="3554289"/>
            <a:ext cx="2583402" cy="369332"/>
          </a:xfrm>
          <a:prstGeom prst="rect">
            <a:avLst/>
          </a:prstGeom>
          <a:solidFill>
            <a:schemeClr val="bg2"/>
          </a:solidFill>
        </p:spPr>
        <p:txBody>
          <a:bodyPr wrap="square" rtlCol="0">
            <a:spAutoFit/>
          </a:bodyPr>
          <a:lstStyle/>
          <a:p>
            <a:pPr algn="r"/>
            <a:r>
              <a:rPr lang="de-AT" b="1" dirty="0" err="1" smtClean="0">
                <a:latin typeface="Arial Narrow" panose="020B0606020202030204" pitchFamily="34" charset="0"/>
              </a:rPr>
              <a:t>Less</a:t>
            </a:r>
            <a:r>
              <a:rPr lang="de-AT" b="1" dirty="0" smtClean="0">
                <a:latin typeface="Arial Narrow" panose="020B0606020202030204" pitchFamily="34" charset="0"/>
              </a:rPr>
              <a:t> </a:t>
            </a:r>
            <a:r>
              <a:rPr lang="de-AT" b="1" dirty="0" err="1" smtClean="0">
                <a:latin typeface="Arial Narrow" panose="020B0606020202030204" pitchFamily="34" charset="0"/>
              </a:rPr>
              <a:t>snow</a:t>
            </a:r>
            <a:r>
              <a:rPr lang="de-AT" b="1" dirty="0" smtClean="0">
                <a:latin typeface="Arial Narrow" panose="020B0606020202030204" pitchFamily="34" charset="0"/>
              </a:rPr>
              <a:t> </a:t>
            </a:r>
            <a:r>
              <a:rPr lang="de-AT" b="1" dirty="0" err="1" smtClean="0">
                <a:latin typeface="Arial Narrow" panose="020B0606020202030204" pitchFamily="34" charset="0"/>
              </a:rPr>
              <a:t>cover</a:t>
            </a:r>
            <a:endParaRPr lang="de-AT" b="1" dirty="0">
              <a:latin typeface="Arial Narrow" panose="020B0606020202030204" pitchFamily="34" charset="0"/>
            </a:endParaRPr>
          </a:p>
        </p:txBody>
      </p:sp>
      <p:sp>
        <p:nvSpPr>
          <p:cNvPr id="24" name="Rechteck 23"/>
          <p:cNvSpPr/>
          <p:nvPr/>
        </p:nvSpPr>
        <p:spPr>
          <a:xfrm>
            <a:off x="7003480" y="6585397"/>
            <a:ext cx="2064989" cy="246221"/>
          </a:xfrm>
          <a:prstGeom prst="rect">
            <a:avLst/>
          </a:prstGeom>
        </p:spPr>
        <p:txBody>
          <a:bodyPr wrap="none">
            <a:spAutoFit/>
          </a:bodyPr>
          <a:lstStyle/>
          <a:p>
            <a:r>
              <a:rPr lang="de-AT" sz="1000" dirty="0">
                <a:solidFill>
                  <a:schemeClr val="bg1">
                    <a:lumMod val="50000"/>
                  </a:schemeClr>
                </a:solidFill>
                <a:latin typeface="Arial" panose="020B0604020202020204" pitchFamily="34" charset="0"/>
                <a:cs typeface="Arial" panose="020B0604020202020204" pitchFamily="34" charset="0"/>
              </a:rPr>
              <a:t>© Bild: Landespolizeidirektion </a:t>
            </a:r>
            <a:r>
              <a:rPr lang="de-AT" sz="1000" dirty="0" err="1">
                <a:solidFill>
                  <a:schemeClr val="bg1">
                    <a:lumMod val="50000"/>
                  </a:schemeClr>
                </a:solidFill>
                <a:latin typeface="Arial" panose="020B0604020202020204" pitchFamily="34" charset="0"/>
                <a:cs typeface="Arial" panose="020B0604020202020204" pitchFamily="34" charset="0"/>
              </a:rPr>
              <a:t>Oö</a:t>
            </a:r>
            <a:endParaRPr lang="de-AT" sz="1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552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3" grpId="0" animBg="1"/>
      <p:bldP spid="14" grpId="0"/>
      <p:bldP spid="16" grpId="0" animBg="1"/>
      <p:bldP spid="17" grpId="0"/>
      <p:bldP spid="18" grpId="0"/>
      <p:bldP spid="19" grpId="0"/>
      <p:bldP spid="21" grpId="0" animBg="1"/>
      <p:bldP spid="23" grpId="0" animBg="1"/>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5644" y="735118"/>
            <a:ext cx="8722845" cy="533130"/>
          </a:xfrm>
        </p:spPr>
        <p:txBody>
          <a:bodyPr>
            <a:normAutofit/>
          </a:bodyPr>
          <a:lstStyle/>
          <a:p>
            <a:r>
              <a:rPr lang="en-US" sz="2800" dirty="0">
                <a:latin typeface="Arial Narrow" panose="020B0606020202030204" pitchFamily="34" charset="0"/>
              </a:rPr>
              <a:t>Implementation in the provinces – status &amp; planned</a:t>
            </a:r>
          </a:p>
        </p:txBody>
      </p:sp>
      <p:sp>
        <p:nvSpPr>
          <p:cNvPr id="40" name="Textfeld 39"/>
          <p:cNvSpPr txBox="1"/>
          <p:nvPr/>
        </p:nvSpPr>
        <p:spPr>
          <a:xfrm>
            <a:off x="267997" y="5742058"/>
            <a:ext cx="3225587"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dirty="0" smtClean="0">
                <a:ln>
                  <a:noFill/>
                </a:ln>
                <a:solidFill>
                  <a:prstClr val="black"/>
                </a:solidFill>
                <a:effectLst/>
                <a:uLnTx/>
                <a:uFillTx/>
              </a:rPr>
              <a:t>Umweltbundesamt, status September 2016</a:t>
            </a:r>
          </a:p>
        </p:txBody>
      </p:sp>
      <p:grpSp>
        <p:nvGrpSpPr>
          <p:cNvPr id="41" name="Gruppieren 40"/>
          <p:cNvGrpSpPr/>
          <p:nvPr/>
        </p:nvGrpSpPr>
        <p:grpSpPr>
          <a:xfrm>
            <a:off x="267997" y="1294073"/>
            <a:ext cx="6343799" cy="3147425"/>
            <a:chOff x="448972" y="1500907"/>
            <a:chExt cx="6343799" cy="3147425"/>
          </a:xfrm>
        </p:grpSpPr>
        <p:sp>
          <p:nvSpPr>
            <p:cNvPr id="42" name="Rechteck 41"/>
            <p:cNvSpPr/>
            <p:nvPr/>
          </p:nvSpPr>
          <p:spPr>
            <a:xfrm>
              <a:off x="448972" y="1549053"/>
              <a:ext cx="447849" cy="216024"/>
            </a:xfrm>
            <a:prstGeom prst="rect">
              <a:avLst/>
            </a:prstGeom>
            <a:solidFill>
              <a:srgbClr val="008080"/>
            </a:solidFill>
            <a:ln w="5" cap="sq">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p:sp>
          <p:nvSpPr>
            <p:cNvPr id="43" name="Textfeld 42"/>
            <p:cNvSpPr txBox="1"/>
            <p:nvPr/>
          </p:nvSpPr>
          <p:spPr>
            <a:xfrm>
              <a:off x="970203" y="1500907"/>
              <a:ext cx="4140416"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solidFill>
                  <a:effectLst/>
                  <a:uLnTx/>
                  <a:uFillTx/>
                </a:rPr>
                <a:t>Provincial adaptation strategy adopted</a:t>
              </a:r>
            </a:p>
          </p:txBody>
        </p:sp>
        <p:grpSp>
          <p:nvGrpSpPr>
            <p:cNvPr id="44" name="Gruppieren 43"/>
            <p:cNvGrpSpPr/>
            <p:nvPr/>
          </p:nvGrpSpPr>
          <p:grpSpPr>
            <a:xfrm>
              <a:off x="4636946" y="2763969"/>
              <a:ext cx="2155825" cy="1884363"/>
              <a:chOff x="4636946" y="2763969"/>
              <a:chExt cx="2155825" cy="1884363"/>
            </a:xfrm>
          </p:grpSpPr>
          <p:sp>
            <p:nvSpPr>
              <p:cNvPr id="45" name="Freeform 18"/>
              <p:cNvSpPr>
                <a:spLocks/>
              </p:cNvSpPr>
              <p:nvPr/>
            </p:nvSpPr>
            <p:spPr bwMode="auto">
              <a:xfrm>
                <a:off x="4636946" y="2763969"/>
                <a:ext cx="2155825" cy="1884363"/>
              </a:xfrm>
              <a:custGeom>
                <a:avLst/>
                <a:gdLst>
                  <a:gd name="T0" fmla="*/ 769 w 1358"/>
                  <a:gd name="T1" fmla="*/ 108 h 1187"/>
                  <a:gd name="T2" fmla="*/ 796 w 1358"/>
                  <a:gd name="T3" fmla="*/ 148 h 1187"/>
                  <a:gd name="T4" fmla="*/ 853 w 1358"/>
                  <a:gd name="T5" fmla="*/ 164 h 1187"/>
                  <a:gd name="T6" fmla="*/ 950 w 1358"/>
                  <a:gd name="T7" fmla="*/ 185 h 1187"/>
                  <a:gd name="T8" fmla="*/ 987 w 1358"/>
                  <a:gd name="T9" fmla="*/ 159 h 1187"/>
                  <a:gd name="T10" fmla="*/ 1057 w 1358"/>
                  <a:gd name="T11" fmla="*/ 136 h 1187"/>
                  <a:gd name="T12" fmla="*/ 1155 w 1358"/>
                  <a:gd name="T13" fmla="*/ 166 h 1187"/>
                  <a:gd name="T14" fmla="*/ 1227 w 1358"/>
                  <a:gd name="T15" fmla="*/ 185 h 1187"/>
                  <a:gd name="T16" fmla="*/ 1310 w 1358"/>
                  <a:gd name="T17" fmla="*/ 233 h 1187"/>
                  <a:gd name="T18" fmla="*/ 1284 w 1358"/>
                  <a:gd name="T19" fmla="*/ 278 h 1187"/>
                  <a:gd name="T20" fmla="*/ 1322 w 1358"/>
                  <a:gd name="T21" fmla="*/ 332 h 1187"/>
                  <a:gd name="T22" fmla="*/ 1352 w 1358"/>
                  <a:gd name="T23" fmla="*/ 419 h 1187"/>
                  <a:gd name="T24" fmla="*/ 1338 w 1358"/>
                  <a:gd name="T25" fmla="*/ 504 h 1187"/>
                  <a:gd name="T26" fmla="*/ 1267 w 1358"/>
                  <a:gd name="T27" fmla="*/ 516 h 1187"/>
                  <a:gd name="T28" fmla="*/ 1175 w 1358"/>
                  <a:gd name="T29" fmla="*/ 551 h 1187"/>
                  <a:gd name="T30" fmla="*/ 1070 w 1358"/>
                  <a:gd name="T31" fmla="*/ 483 h 1187"/>
                  <a:gd name="T32" fmla="*/ 1048 w 1358"/>
                  <a:gd name="T33" fmla="*/ 573 h 1187"/>
                  <a:gd name="T34" fmla="*/ 1035 w 1358"/>
                  <a:gd name="T35" fmla="*/ 623 h 1187"/>
                  <a:gd name="T36" fmla="*/ 1135 w 1358"/>
                  <a:gd name="T37" fmla="*/ 741 h 1187"/>
                  <a:gd name="T38" fmla="*/ 1225 w 1358"/>
                  <a:gd name="T39" fmla="*/ 809 h 1187"/>
                  <a:gd name="T40" fmla="*/ 1204 w 1358"/>
                  <a:gd name="T41" fmla="*/ 905 h 1187"/>
                  <a:gd name="T42" fmla="*/ 1157 w 1358"/>
                  <a:gd name="T43" fmla="*/ 943 h 1187"/>
                  <a:gd name="T44" fmla="*/ 1077 w 1358"/>
                  <a:gd name="T45" fmla="*/ 984 h 1187"/>
                  <a:gd name="T46" fmla="*/ 968 w 1358"/>
                  <a:gd name="T47" fmla="*/ 1043 h 1187"/>
                  <a:gd name="T48" fmla="*/ 888 w 1358"/>
                  <a:gd name="T49" fmla="*/ 1013 h 1187"/>
                  <a:gd name="T50" fmla="*/ 796 w 1358"/>
                  <a:gd name="T51" fmla="*/ 999 h 1187"/>
                  <a:gd name="T52" fmla="*/ 676 w 1358"/>
                  <a:gd name="T53" fmla="*/ 947 h 1187"/>
                  <a:gd name="T54" fmla="*/ 599 w 1358"/>
                  <a:gd name="T55" fmla="*/ 986 h 1187"/>
                  <a:gd name="T56" fmla="*/ 575 w 1358"/>
                  <a:gd name="T57" fmla="*/ 1081 h 1187"/>
                  <a:gd name="T58" fmla="*/ 609 w 1358"/>
                  <a:gd name="T59" fmla="*/ 1152 h 1187"/>
                  <a:gd name="T60" fmla="*/ 466 w 1358"/>
                  <a:gd name="T61" fmla="*/ 1158 h 1187"/>
                  <a:gd name="T62" fmla="*/ 464 w 1358"/>
                  <a:gd name="T63" fmla="*/ 1034 h 1187"/>
                  <a:gd name="T64" fmla="*/ 487 w 1358"/>
                  <a:gd name="T65" fmla="*/ 960 h 1187"/>
                  <a:gd name="T66" fmla="*/ 477 w 1358"/>
                  <a:gd name="T67" fmla="*/ 903 h 1187"/>
                  <a:gd name="T68" fmla="*/ 388 w 1358"/>
                  <a:gd name="T69" fmla="*/ 887 h 1187"/>
                  <a:gd name="T70" fmla="*/ 315 w 1358"/>
                  <a:gd name="T71" fmla="*/ 799 h 1187"/>
                  <a:gd name="T72" fmla="*/ 377 w 1358"/>
                  <a:gd name="T73" fmla="*/ 726 h 1187"/>
                  <a:gd name="T74" fmla="*/ 279 w 1358"/>
                  <a:gd name="T75" fmla="*/ 720 h 1187"/>
                  <a:gd name="T76" fmla="*/ 225 w 1358"/>
                  <a:gd name="T77" fmla="*/ 710 h 1187"/>
                  <a:gd name="T78" fmla="*/ 186 w 1358"/>
                  <a:gd name="T79" fmla="*/ 673 h 1187"/>
                  <a:gd name="T80" fmla="*/ 134 w 1358"/>
                  <a:gd name="T81" fmla="*/ 679 h 1187"/>
                  <a:gd name="T82" fmla="*/ 66 w 1358"/>
                  <a:gd name="T83" fmla="*/ 703 h 1187"/>
                  <a:gd name="T84" fmla="*/ 26 w 1358"/>
                  <a:gd name="T85" fmla="*/ 580 h 1187"/>
                  <a:gd name="T86" fmla="*/ 163 w 1358"/>
                  <a:gd name="T87" fmla="*/ 468 h 1187"/>
                  <a:gd name="T88" fmla="*/ 359 w 1358"/>
                  <a:gd name="T89" fmla="*/ 400 h 1187"/>
                  <a:gd name="T90" fmla="*/ 414 w 1358"/>
                  <a:gd name="T91" fmla="*/ 297 h 1187"/>
                  <a:gd name="T92" fmla="*/ 424 w 1358"/>
                  <a:gd name="T93" fmla="*/ 214 h 1187"/>
                  <a:gd name="T94" fmla="*/ 456 w 1358"/>
                  <a:gd name="T95" fmla="*/ 182 h 1187"/>
                  <a:gd name="T96" fmla="*/ 539 w 1358"/>
                  <a:gd name="T97" fmla="*/ 200 h 1187"/>
                  <a:gd name="T98" fmla="*/ 601 w 1358"/>
                  <a:gd name="T99" fmla="*/ 207 h 1187"/>
                  <a:gd name="T100" fmla="*/ 650 w 1358"/>
                  <a:gd name="T101" fmla="*/ 139 h 1187"/>
                  <a:gd name="T102" fmla="*/ 631 w 1358"/>
                  <a:gd name="T103" fmla="*/ 51 h 1187"/>
                  <a:gd name="T104" fmla="*/ 727 w 1358"/>
                  <a:gd name="T105" fmla="*/ 51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8" h="1187">
                    <a:moveTo>
                      <a:pt x="759" y="59"/>
                    </a:moveTo>
                    <a:lnTo>
                      <a:pt x="769" y="79"/>
                    </a:lnTo>
                    <a:lnTo>
                      <a:pt x="791" y="88"/>
                    </a:lnTo>
                    <a:lnTo>
                      <a:pt x="790" y="100"/>
                    </a:lnTo>
                    <a:lnTo>
                      <a:pt x="787" y="107"/>
                    </a:lnTo>
                    <a:lnTo>
                      <a:pt x="769" y="108"/>
                    </a:lnTo>
                    <a:lnTo>
                      <a:pt x="761" y="119"/>
                    </a:lnTo>
                    <a:lnTo>
                      <a:pt x="773" y="130"/>
                    </a:lnTo>
                    <a:lnTo>
                      <a:pt x="784" y="130"/>
                    </a:lnTo>
                    <a:lnTo>
                      <a:pt x="780" y="143"/>
                    </a:lnTo>
                    <a:lnTo>
                      <a:pt x="788" y="151"/>
                    </a:lnTo>
                    <a:lnTo>
                      <a:pt x="796" y="148"/>
                    </a:lnTo>
                    <a:lnTo>
                      <a:pt x="795" y="159"/>
                    </a:lnTo>
                    <a:lnTo>
                      <a:pt x="813" y="155"/>
                    </a:lnTo>
                    <a:lnTo>
                      <a:pt x="812" y="161"/>
                    </a:lnTo>
                    <a:lnTo>
                      <a:pt x="825" y="164"/>
                    </a:lnTo>
                    <a:lnTo>
                      <a:pt x="833" y="156"/>
                    </a:lnTo>
                    <a:lnTo>
                      <a:pt x="853" y="164"/>
                    </a:lnTo>
                    <a:lnTo>
                      <a:pt x="865" y="159"/>
                    </a:lnTo>
                    <a:lnTo>
                      <a:pt x="888" y="166"/>
                    </a:lnTo>
                    <a:lnTo>
                      <a:pt x="900" y="174"/>
                    </a:lnTo>
                    <a:lnTo>
                      <a:pt x="918" y="170"/>
                    </a:lnTo>
                    <a:lnTo>
                      <a:pt x="933" y="182"/>
                    </a:lnTo>
                    <a:lnTo>
                      <a:pt x="950" y="185"/>
                    </a:lnTo>
                    <a:lnTo>
                      <a:pt x="956" y="196"/>
                    </a:lnTo>
                    <a:lnTo>
                      <a:pt x="961" y="194"/>
                    </a:lnTo>
                    <a:lnTo>
                      <a:pt x="970" y="176"/>
                    </a:lnTo>
                    <a:lnTo>
                      <a:pt x="984" y="180"/>
                    </a:lnTo>
                    <a:lnTo>
                      <a:pt x="992" y="172"/>
                    </a:lnTo>
                    <a:lnTo>
                      <a:pt x="987" y="159"/>
                    </a:lnTo>
                    <a:lnTo>
                      <a:pt x="1014" y="162"/>
                    </a:lnTo>
                    <a:lnTo>
                      <a:pt x="1021" y="148"/>
                    </a:lnTo>
                    <a:lnTo>
                      <a:pt x="1029" y="129"/>
                    </a:lnTo>
                    <a:lnTo>
                      <a:pt x="1021" y="112"/>
                    </a:lnTo>
                    <a:lnTo>
                      <a:pt x="1036" y="108"/>
                    </a:lnTo>
                    <a:lnTo>
                      <a:pt x="1057" y="136"/>
                    </a:lnTo>
                    <a:lnTo>
                      <a:pt x="1084" y="138"/>
                    </a:lnTo>
                    <a:lnTo>
                      <a:pt x="1089" y="146"/>
                    </a:lnTo>
                    <a:lnTo>
                      <a:pt x="1119" y="124"/>
                    </a:lnTo>
                    <a:lnTo>
                      <a:pt x="1132" y="146"/>
                    </a:lnTo>
                    <a:lnTo>
                      <a:pt x="1144" y="141"/>
                    </a:lnTo>
                    <a:lnTo>
                      <a:pt x="1155" y="166"/>
                    </a:lnTo>
                    <a:lnTo>
                      <a:pt x="1171" y="164"/>
                    </a:lnTo>
                    <a:lnTo>
                      <a:pt x="1184" y="169"/>
                    </a:lnTo>
                    <a:lnTo>
                      <a:pt x="1199" y="192"/>
                    </a:lnTo>
                    <a:lnTo>
                      <a:pt x="1211" y="182"/>
                    </a:lnTo>
                    <a:lnTo>
                      <a:pt x="1220" y="189"/>
                    </a:lnTo>
                    <a:lnTo>
                      <a:pt x="1227" y="185"/>
                    </a:lnTo>
                    <a:lnTo>
                      <a:pt x="1244" y="190"/>
                    </a:lnTo>
                    <a:lnTo>
                      <a:pt x="1260" y="199"/>
                    </a:lnTo>
                    <a:lnTo>
                      <a:pt x="1266" y="211"/>
                    </a:lnTo>
                    <a:lnTo>
                      <a:pt x="1282" y="213"/>
                    </a:lnTo>
                    <a:lnTo>
                      <a:pt x="1298" y="219"/>
                    </a:lnTo>
                    <a:lnTo>
                      <a:pt x="1310" y="233"/>
                    </a:lnTo>
                    <a:lnTo>
                      <a:pt x="1308" y="238"/>
                    </a:lnTo>
                    <a:lnTo>
                      <a:pt x="1293" y="239"/>
                    </a:lnTo>
                    <a:lnTo>
                      <a:pt x="1291" y="250"/>
                    </a:lnTo>
                    <a:lnTo>
                      <a:pt x="1278" y="256"/>
                    </a:lnTo>
                    <a:lnTo>
                      <a:pt x="1285" y="271"/>
                    </a:lnTo>
                    <a:lnTo>
                      <a:pt x="1284" y="278"/>
                    </a:lnTo>
                    <a:lnTo>
                      <a:pt x="1298" y="283"/>
                    </a:lnTo>
                    <a:lnTo>
                      <a:pt x="1306" y="297"/>
                    </a:lnTo>
                    <a:lnTo>
                      <a:pt x="1316" y="306"/>
                    </a:lnTo>
                    <a:lnTo>
                      <a:pt x="1329" y="315"/>
                    </a:lnTo>
                    <a:lnTo>
                      <a:pt x="1310" y="339"/>
                    </a:lnTo>
                    <a:lnTo>
                      <a:pt x="1322" y="332"/>
                    </a:lnTo>
                    <a:lnTo>
                      <a:pt x="1333" y="336"/>
                    </a:lnTo>
                    <a:lnTo>
                      <a:pt x="1338" y="348"/>
                    </a:lnTo>
                    <a:lnTo>
                      <a:pt x="1330" y="389"/>
                    </a:lnTo>
                    <a:lnTo>
                      <a:pt x="1327" y="397"/>
                    </a:lnTo>
                    <a:lnTo>
                      <a:pt x="1350" y="396"/>
                    </a:lnTo>
                    <a:lnTo>
                      <a:pt x="1352" y="419"/>
                    </a:lnTo>
                    <a:lnTo>
                      <a:pt x="1358" y="457"/>
                    </a:lnTo>
                    <a:lnTo>
                      <a:pt x="1345" y="467"/>
                    </a:lnTo>
                    <a:lnTo>
                      <a:pt x="1348" y="477"/>
                    </a:lnTo>
                    <a:lnTo>
                      <a:pt x="1335" y="492"/>
                    </a:lnTo>
                    <a:lnTo>
                      <a:pt x="1348" y="510"/>
                    </a:lnTo>
                    <a:lnTo>
                      <a:pt x="1338" y="504"/>
                    </a:lnTo>
                    <a:lnTo>
                      <a:pt x="1326" y="482"/>
                    </a:lnTo>
                    <a:lnTo>
                      <a:pt x="1299" y="485"/>
                    </a:lnTo>
                    <a:lnTo>
                      <a:pt x="1294" y="480"/>
                    </a:lnTo>
                    <a:lnTo>
                      <a:pt x="1277" y="488"/>
                    </a:lnTo>
                    <a:lnTo>
                      <a:pt x="1277" y="500"/>
                    </a:lnTo>
                    <a:lnTo>
                      <a:pt x="1267" y="516"/>
                    </a:lnTo>
                    <a:lnTo>
                      <a:pt x="1224" y="530"/>
                    </a:lnTo>
                    <a:lnTo>
                      <a:pt x="1220" y="532"/>
                    </a:lnTo>
                    <a:lnTo>
                      <a:pt x="1206" y="537"/>
                    </a:lnTo>
                    <a:lnTo>
                      <a:pt x="1192" y="531"/>
                    </a:lnTo>
                    <a:lnTo>
                      <a:pt x="1186" y="546"/>
                    </a:lnTo>
                    <a:lnTo>
                      <a:pt x="1175" y="551"/>
                    </a:lnTo>
                    <a:lnTo>
                      <a:pt x="1149" y="534"/>
                    </a:lnTo>
                    <a:lnTo>
                      <a:pt x="1136" y="521"/>
                    </a:lnTo>
                    <a:lnTo>
                      <a:pt x="1114" y="493"/>
                    </a:lnTo>
                    <a:lnTo>
                      <a:pt x="1097" y="486"/>
                    </a:lnTo>
                    <a:lnTo>
                      <a:pt x="1073" y="480"/>
                    </a:lnTo>
                    <a:lnTo>
                      <a:pt x="1070" y="483"/>
                    </a:lnTo>
                    <a:lnTo>
                      <a:pt x="1055" y="493"/>
                    </a:lnTo>
                    <a:lnTo>
                      <a:pt x="1049" y="513"/>
                    </a:lnTo>
                    <a:lnTo>
                      <a:pt x="1051" y="534"/>
                    </a:lnTo>
                    <a:lnTo>
                      <a:pt x="1051" y="540"/>
                    </a:lnTo>
                    <a:lnTo>
                      <a:pt x="1042" y="560"/>
                    </a:lnTo>
                    <a:lnTo>
                      <a:pt x="1048" y="573"/>
                    </a:lnTo>
                    <a:lnTo>
                      <a:pt x="1043" y="585"/>
                    </a:lnTo>
                    <a:lnTo>
                      <a:pt x="1058" y="596"/>
                    </a:lnTo>
                    <a:lnTo>
                      <a:pt x="1049" y="601"/>
                    </a:lnTo>
                    <a:lnTo>
                      <a:pt x="1037" y="615"/>
                    </a:lnTo>
                    <a:lnTo>
                      <a:pt x="1044" y="617"/>
                    </a:lnTo>
                    <a:lnTo>
                      <a:pt x="1035" y="623"/>
                    </a:lnTo>
                    <a:lnTo>
                      <a:pt x="1038" y="629"/>
                    </a:lnTo>
                    <a:lnTo>
                      <a:pt x="1037" y="656"/>
                    </a:lnTo>
                    <a:lnTo>
                      <a:pt x="1059" y="686"/>
                    </a:lnTo>
                    <a:lnTo>
                      <a:pt x="1060" y="698"/>
                    </a:lnTo>
                    <a:lnTo>
                      <a:pt x="1098" y="713"/>
                    </a:lnTo>
                    <a:lnTo>
                      <a:pt x="1135" y="741"/>
                    </a:lnTo>
                    <a:lnTo>
                      <a:pt x="1155" y="746"/>
                    </a:lnTo>
                    <a:lnTo>
                      <a:pt x="1169" y="753"/>
                    </a:lnTo>
                    <a:lnTo>
                      <a:pt x="1188" y="761"/>
                    </a:lnTo>
                    <a:lnTo>
                      <a:pt x="1204" y="752"/>
                    </a:lnTo>
                    <a:lnTo>
                      <a:pt x="1230" y="802"/>
                    </a:lnTo>
                    <a:lnTo>
                      <a:pt x="1225" y="809"/>
                    </a:lnTo>
                    <a:lnTo>
                      <a:pt x="1194" y="829"/>
                    </a:lnTo>
                    <a:lnTo>
                      <a:pt x="1203" y="837"/>
                    </a:lnTo>
                    <a:lnTo>
                      <a:pt x="1194" y="857"/>
                    </a:lnTo>
                    <a:lnTo>
                      <a:pt x="1208" y="875"/>
                    </a:lnTo>
                    <a:lnTo>
                      <a:pt x="1196" y="884"/>
                    </a:lnTo>
                    <a:lnTo>
                      <a:pt x="1204" y="905"/>
                    </a:lnTo>
                    <a:lnTo>
                      <a:pt x="1217" y="915"/>
                    </a:lnTo>
                    <a:lnTo>
                      <a:pt x="1212" y="921"/>
                    </a:lnTo>
                    <a:lnTo>
                      <a:pt x="1187" y="906"/>
                    </a:lnTo>
                    <a:lnTo>
                      <a:pt x="1173" y="927"/>
                    </a:lnTo>
                    <a:lnTo>
                      <a:pt x="1160" y="931"/>
                    </a:lnTo>
                    <a:lnTo>
                      <a:pt x="1157" y="943"/>
                    </a:lnTo>
                    <a:lnTo>
                      <a:pt x="1140" y="939"/>
                    </a:lnTo>
                    <a:lnTo>
                      <a:pt x="1117" y="951"/>
                    </a:lnTo>
                    <a:lnTo>
                      <a:pt x="1099" y="949"/>
                    </a:lnTo>
                    <a:lnTo>
                      <a:pt x="1082" y="961"/>
                    </a:lnTo>
                    <a:lnTo>
                      <a:pt x="1085" y="971"/>
                    </a:lnTo>
                    <a:lnTo>
                      <a:pt x="1077" y="984"/>
                    </a:lnTo>
                    <a:lnTo>
                      <a:pt x="1061" y="983"/>
                    </a:lnTo>
                    <a:lnTo>
                      <a:pt x="1035" y="1009"/>
                    </a:lnTo>
                    <a:lnTo>
                      <a:pt x="1020" y="1008"/>
                    </a:lnTo>
                    <a:lnTo>
                      <a:pt x="1006" y="1011"/>
                    </a:lnTo>
                    <a:lnTo>
                      <a:pt x="1002" y="1026"/>
                    </a:lnTo>
                    <a:lnTo>
                      <a:pt x="968" y="1043"/>
                    </a:lnTo>
                    <a:lnTo>
                      <a:pt x="963" y="1053"/>
                    </a:lnTo>
                    <a:lnTo>
                      <a:pt x="919" y="1048"/>
                    </a:lnTo>
                    <a:lnTo>
                      <a:pt x="899" y="1022"/>
                    </a:lnTo>
                    <a:lnTo>
                      <a:pt x="905" y="1014"/>
                    </a:lnTo>
                    <a:lnTo>
                      <a:pt x="896" y="1015"/>
                    </a:lnTo>
                    <a:lnTo>
                      <a:pt x="888" y="1013"/>
                    </a:lnTo>
                    <a:lnTo>
                      <a:pt x="871" y="1026"/>
                    </a:lnTo>
                    <a:lnTo>
                      <a:pt x="852" y="1027"/>
                    </a:lnTo>
                    <a:lnTo>
                      <a:pt x="820" y="1043"/>
                    </a:lnTo>
                    <a:lnTo>
                      <a:pt x="793" y="1046"/>
                    </a:lnTo>
                    <a:lnTo>
                      <a:pt x="792" y="1028"/>
                    </a:lnTo>
                    <a:lnTo>
                      <a:pt x="796" y="999"/>
                    </a:lnTo>
                    <a:lnTo>
                      <a:pt x="768" y="970"/>
                    </a:lnTo>
                    <a:lnTo>
                      <a:pt x="751" y="973"/>
                    </a:lnTo>
                    <a:lnTo>
                      <a:pt x="733" y="962"/>
                    </a:lnTo>
                    <a:lnTo>
                      <a:pt x="713" y="967"/>
                    </a:lnTo>
                    <a:lnTo>
                      <a:pt x="698" y="955"/>
                    </a:lnTo>
                    <a:lnTo>
                      <a:pt x="676" y="947"/>
                    </a:lnTo>
                    <a:lnTo>
                      <a:pt x="670" y="959"/>
                    </a:lnTo>
                    <a:lnTo>
                      <a:pt x="663" y="955"/>
                    </a:lnTo>
                    <a:lnTo>
                      <a:pt x="635" y="961"/>
                    </a:lnTo>
                    <a:lnTo>
                      <a:pt x="625" y="955"/>
                    </a:lnTo>
                    <a:lnTo>
                      <a:pt x="608" y="984"/>
                    </a:lnTo>
                    <a:lnTo>
                      <a:pt x="599" y="986"/>
                    </a:lnTo>
                    <a:lnTo>
                      <a:pt x="601" y="996"/>
                    </a:lnTo>
                    <a:lnTo>
                      <a:pt x="583" y="1003"/>
                    </a:lnTo>
                    <a:lnTo>
                      <a:pt x="583" y="1011"/>
                    </a:lnTo>
                    <a:lnTo>
                      <a:pt x="575" y="1042"/>
                    </a:lnTo>
                    <a:lnTo>
                      <a:pt x="578" y="1061"/>
                    </a:lnTo>
                    <a:lnTo>
                      <a:pt x="575" y="1081"/>
                    </a:lnTo>
                    <a:lnTo>
                      <a:pt x="600" y="1084"/>
                    </a:lnTo>
                    <a:lnTo>
                      <a:pt x="613" y="1106"/>
                    </a:lnTo>
                    <a:lnTo>
                      <a:pt x="614" y="1113"/>
                    </a:lnTo>
                    <a:lnTo>
                      <a:pt x="607" y="1116"/>
                    </a:lnTo>
                    <a:lnTo>
                      <a:pt x="616" y="1135"/>
                    </a:lnTo>
                    <a:lnTo>
                      <a:pt x="609" y="1152"/>
                    </a:lnTo>
                    <a:lnTo>
                      <a:pt x="590" y="1177"/>
                    </a:lnTo>
                    <a:lnTo>
                      <a:pt x="595" y="1187"/>
                    </a:lnTo>
                    <a:lnTo>
                      <a:pt x="559" y="1187"/>
                    </a:lnTo>
                    <a:lnTo>
                      <a:pt x="521" y="1176"/>
                    </a:lnTo>
                    <a:lnTo>
                      <a:pt x="509" y="1177"/>
                    </a:lnTo>
                    <a:lnTo>
                      <a:pt x="466" y="1158"/>
                    </a:lnTo>
                    <a:lnTo>
                      <a:pt x="442" y="1126"/>
                    </a:lnTo>
                    <a:lnTo>
                      <a:pt x="445" y="1098"/>
                    </a:lnTo>
                    <a:lnTo>
                      <a:pt x="443" y="1092"/>
                    </a:lnTo>
                    <a:lnTo>
                      <a:pt x="459" y="1080"/>
                    </a:lnTo>
                    <a:lnTo>
                      <a:pt x="469" y="1042"/>
                    </a:lnTo>
                    <a:lnTo>
                      <a:pt x="464" y="1034"/>
                    </a:lnTo>
                    <a:lnTo>
                      <a:pt x="450" y="1036"/>
                    </a:lnTo>
                    <a:lnTo>
                      <a:pt x="446" y="1026"/>
                    </a:lnTo>
                    <a:lnTo>
                      <a:pt x="455" y="1002"/>
                    </a:lnTo>
                    <a:lnTo>
                      <a:pt x="466" y="995"/>
                    </a:lnTo>
                    <a:lnTo>
                      <a:pt x="476" y="989"/>
                    </a:lnTo>
                    <a:lnTo>
                      <a:pt x="487" y="960"/>
                    </a:lnTo>
                    <a:lnTo>
                      <a:pt x="443" y="951"/>
                    </a:lnTo>
                    <a:lnTo>
                      <a:pt x="417" y="938"/>
                    </a:lnTo>
                    <a:lnTo>
                      <a:pt x="423" y="908"/>
                    </a:lnTo>
                    <a:lnTo>
                      <a:pt x="434" y="894"/>
                    </a:lnTo>
                    <a:lnTo>
                      <a:pt x="465" y="907"/>
                    </a:lnTo>
                    <a:lnTo>
                      <a:pt x="477" y="903"/>
                    </a:lnTo>
                    <a:lnTo>
                      <a:pt x="474" y="884"/>
                    </a:lnTo>
                    <a:lnTo>
                      <a:pt x="449" y="891"/>
                    </a:lnTo>
                    <a:lnTo>
                      <a:pt x="445" y="880"/>
                    </a:lnTo>
                    <a:lnTo>
                      <a:pt x="425" y="878"/>
                    </a:lnTo>
                    <a:lnTo>
                      <a:pt x="393" y="884"/>
                    </a:lnTo>
                    <a:lnTo>
                      <a:pt x="388" y="887"/>
                    </a:lnTo>
                    <a:lnTo>
                      <a:pt x="364" y="873"/>
                    </a:lnTo>
                    <a:lnTo>
                      <a:pt x="341" y="871"/>
                    </a:lnTo>
                    <a:lnTo>
                      <a:pt x="339" y="862"/>
                    </a:lnTo>
                    <a:lnTo>
                      <a:pt x="325" y="854"/>
                    </a:lnTo>
                    <a:lnTo>
                      <a:pt x="329" y="824"/>
                    </a:lnTo>
                    <a:lnTo>
                      <a:pt x="315" y="799"/>
                    </a:lnTo>
                    <a:lnTo>
                      <a:pt x="322" y="787"/>
                    </a:lnTo>
                    <a:lnTo>
                      <a:pt x="321" y="742"/>
                    </a:lnTo>
                    <a:lnTo>
                      <a:pt x="338" y="733"/>
                    </a:lnTo>
                    <a:lnTo>
                      <a:pt x="369" y="755"/>
                    </a:lnTo>
                    <a:lnTo>
                      <a:pt x="373" y="750"/>
                    </a:lnTo>
                    <a:lnTo>
                      <a:pt x="377" y="726"/>
                    </a:lnTo>
                    <a:lnTo>
                      <a:pt x="334" y="705"/>
                    </a:lnTo>
                    <a:lnTo>
                      <a:pt x="335" y="692"/>
                    </a:lnTo>
                    <a:lnTo>
                      <a:pt x="327" y="692"/>
                    </a:lnTo>
                    <a:lnTo>
                      <a:pt x="322" y="703"/>
                    </a:lnTo>
                    <a:lnTo>
                      <a:pt x="280" y="717"/>
                    </a:lnTo>
                    <a:lnTo>
                      <a:pt x="279" y="720"/>
                    </a:lnTo>
                    <a:lnTo>
                      <a:pt x="272" y="724"/>
                    </a:lnTo>
                    <a:lnTo>
                      <a:pt x="239" y="724"/>
                    </a:lnTo>
                    <a:lnTo>
                      <a:pt x="237" y="714"/>
                    </a:lnTo>
                    <a:lnTo>
                      <a:pt x="242" y="705"/>
                    </a:lnTo>
                    <a:lnTo>
                      <a:pt x="231" y="711"/>
                    </a:lnTo>
                    <a:lnTo>
                      <a:pt x="225" y="710"/>
                    </a:lnTo>
                    <a:lnTo>
                      <a:pt x="226" y="704"/>
                    </a:lnTo>
                    <a:lnTo>
                      <a:pt x="213" y="703"/>
                    </a:lnTo>
                    <a:lnTo>
                      <a:pt x="198" y="696"/>
                    </a:lnTo>
                    <a:lnTo>
                      <a:pt x="196" y="686"/>
                    </a:lnTo>
                    <a:lnTo>
                      <a:pt x="186" y="688"/>
                    </a:lnTo>
                    <a:lnTo>
                      <a:pt x="186" y="673"/>
                    </a:lnTo>
                    <a:lnTo>
                      <a:pt x="180" y="676"/>
                    </a:lnTo>
                    <a:lnTo>
                      <a:pt x="180" y="667"/>
                    </a:lnTo>
                    <a:lnTo>
                      <a:pt x="168" y="671"/>
                    </a:lnTo>
                    <a:lnTo>
                      <a:pt x="159" y="667"/>
                    </a:lnTo>
                    <a:lnTo>
                      <a:pt x="145" y="674"/>
                    </a:lnTo>
                    <a:lnTo>
                      <a:pt x="134" y="679"/>
                    </a:lnTo>
                    <a:lnTo>
                      <a:pt x="115" y="667"/>
                    </a:lnTo>
                    <a:lnTo>
                      <a:pt x="114" y="668"/>
                    </a:lnTo>
                    <a:lnTo>
                      <a:pt x="111" y="669"/>
                    </a:lnTo>
                    <a:lnTo>
                      <a:pt x="96" y="681"/>
                    </a:lnTo>
                    <a:lnTo>
                      <a:pt x="85" y="708"/>
                    </a:lnTo>
                    <a:lnTo>
                      <a:pt x="66" y="703"/>
                    </a:lnTo>
                    <a:lnTo>
                      <a:pt x="50" y="674"/>
                    </a:lnTo>
                    <a:lnTo>
                      <a:pt x="7" y="634"/>
                    </a:lnTo>
                    <a:lnTo>
                      <a:pt x="0" y="609"/>
                    </a:lnTo>
                    <a:lnTo>
                      <a:pt x="5" y="585"/>
                    </a:lnTo>
                    <a:lnTo>
                      <a:pt x="22" y="588"/>
                    </a:lnTo>
                    <a:lnTo>
                      <a:pt x="26" y="580"/>
                    </a:lnTo>
                    <a:lnTo>
                      <a:pt x="30" y="566"/>
                    </a:lnTo>
                    <a:lnTo>
                      <a:pt x="47" y="561"/>
                    </a:lnTo>
                    <a:lnTo>
                      <a:pt x="59" y="548"/>
                    </a:lnTo>
                    <a:lnTo>
                      <a:pt x="74" y="517"/>
                    </a:lnTo>
                    <a:lnTo>
                      <a:pt x="125" y="511"/>
                    </a:lnTo>
                    <a:lnTo>
                      <a:pt x="163" y="468"/>
                    </a:lnTo>
                    <a:lnTo>
                      <a:pt x="191" y="455"/>
                    </a:lnTo>
                    <a:lnTo>
                      <a:pt x="238" y="444"/>
                    </a:lnTo>
                    <a:lnTo>
                      <a:pt x="270" y="432"/>
                    </a:lnTo>
                    <a:lnTo>
                      <a:pt x="305" y="435"/>
                    </a:lnTo>
                    <a:lnTo>
                      <a:pt x="343" y="414"/>
                    </a:lnTo>
                    <a:lnTo>
                      <a:pt x="359" y="400"/>
                    </a:lnTo>
                    <a:lnTo>
                      <a:pt x="360" y="398"/>
                    </a:lnTo>
                    <a:lnTo>
                      <a:pt x="378" y="377"/>
                    </a:lnTo>
                    <a:lnTo>
                      <a:pt x="399" y="363"/>
                    </a:lnTo>
                    <a:lnTo>
                      <a:pt x="406" y="338"/>
                    </a:lnTo>
                    <a:lnTo>
                      <a:pt x="416" y="315"/>
                    </a:lnTo>
                    <a:lnTo>
                      <a:pt x="414" y="297"/>
                    </a:lnTo>
                    <a:lnTo>
                      <a:pt x="410" y="286"/>
                    </a:lnTo>
                    <a:lnTo>
                      <a:pt x="417" y="266"/>
                    </a:lnTo>
                    <a:lnTo>
                      <a:pt x="421" y="261"/>
                    </a:lnTo>
                    <a:lnTo>
                      <a:pt x="429" y="236"/>
                    </a:lnTo>
                    <a:lnTo>
                      <a:pt x="421" y="222"/>
                    </a:lnTo>
                    <a:lnTo>
                      <a:pt x="424" y="214"/>
                    </a:lnTo>
                    <a:lnTo>
                      <a:pt x="416" y="196"/>
                    </a:lnTo>
                    <a:lnTo>
                      <a:pt x="424" y="189"/>
                    </a:lnTo>
                    <a:lnTo>
                      <a:pt x="432" y="198"/>
                    </a:lnTo>
                    <a:lnTo>
                      <a:pt x="439" y="196"/>
                    </a:lnTo>
                    <a:lnTo>
                      <a:pt x="441" y="189"/>
                    </a:lnTo>
                    <a:lnTo>
                      <a:pt x="456" y="182"/>
                    </a:lnTo>
                    <a:lnTo>
                      <a:pt x="455" y="174"/>
                    </a:lnTo>
                    <a:lnTo>
                      <a:pt x="462" y="165"/>
                    </a:lnTo>
                    <a:lnTo>
                      <a:pt x="485" y="183"/>
                    </a:lnTo>
                    <a:lnTo>
                      <a:pt x="501" y="193"/>
                    </a:lnTo>
                    <a:lnTo>
                      <a:pt x="513" y="184"/>
                    </a:lnTo>
                    <a:lnTo>
                      <a:pt x="539" y="200"/>
                    </a:lnTo>
                    <a:lnTo>
                      <a:pt x="546" y="202"/>
                    </a:lnTo>
                    <a:lnTo>
                      <a:pt x="551" y="213"/>
                    </a:lnTo>
                    <a:lnTo>
                      <a:pt x="561" y="220"/>
                    </a:lnTo>
                    <a:lnTo>
                      <a:pt x="591" y="235"/>
                    </a:lnTo>
                    <a:lnTo>
                      <a:pt x="604" y="220"/>
                    </a:lnTo>
                    <a:lnTo>
                      <a:pt x="601" y="207"/>
                    </a:lnTo>
                    <a:lnTo>
                      <a:pt x="607" y="189"/>
                    </a:lnTo>
                    <a:lnTo>
                      <a:pt x="613" y="192"/>
                    </a:lnTo>
                    <a:lnTo>
                      <a:pt x="618" y="196"/>
                    </a:lnTo>
                    <a:lnTo>
                      <a:pt x="635" y="180"/>
                    </a:lnTo>
                    <a:lnTo>
                      <a:pt x="635" y="158"/>
                    </a:lnTo>
                    <a:lnTo>
                      <a:pt x="650" y="139"/>
                    </a:lnTo>
                    <a:lnTo>
                      <a:pt x="645" y="102"/>
                    </a:lnTo>
                    <a:lnTo>
                      <a:pt x="642" y="72"/>
                    </a:lnTo>
                    <a:lnTo>
                      <a:pt x="654" y="72"/>
                    </a:lnTo>
                    <a:lnTo>
                      <a:pt x="656" y="65"/>
                    </a:lnTo>
                    <a:lnTo>
                      <a:pt x="643" y="64"/>
                    </a:lnTo>
                    <a:lnTo>
                      <a:pt x="631" y="51"/>
                    </a:lnTo>
                    <a:lnTo>
                      <a:pt x="645" y="37"/>
                    </a:lnTo>
                    <a:lnTo>
                      <a:pt x="647" y="16"/>
                    </a:lnTo>
                    <a:lnTo>
                      <a:pt x="658" y="0"/>
                    </a:lnTo>
                    <a:lnTo>
                      <a:pt x="680" y="5"/>
                    </a:lnTo>
                    <a:lnTo>
                      <a:pt x="709" y="33"/>
                    </a:lnTo>
                    <a:lnTo>
                      <a:pt x="727" y="51"/>
                    </a:lnTo>
                    <a:lnTo>
                      <a:pt x="740" y="54"/>
                    </a:lnTo>
                    <a:lnTo>
                      <a:pt x="759" y="59"/>
                    </a:lnTo>
                    <a:close/>
                  </a:path>
                </a:pathLst>
              </a:custGeom>
              <a:solidFill>
                <a:srgbClr val="006666"/>
              </a:solidFill>
              <a:ln w="5" cap="sq">
                <a:solidFill>
                  <a:srgbClr val="008080"/>
                </a:solidFill>
                <a:prstDash val="solid"/>
                <a:bevel/>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p:sp>
            <p:nvSpPr>
              <p:cNvPr id="46" name="Textfeld 45"/>
              <p:cNvSpPr txBox="1"/>
              <p:nvPr/>
            </p:nvSpPr>
            <p:spPr>
              <a:xfrm>
                <a:off x="5151132" y="3196972"/>
                <a:ext cx="1170020" cy="653231"/>
              </a:xfrm>
              <a:prstGeom prst="roundRect">
                <a:avLst>
                  <a:gd name="adj" fmla="val 31710"/>
                </a:avLst>
              </a:prstGeom>
              <a:solidFill>
                <a:srgbClr val="FFFFFF">
                  <a:lumMod val="95000"/>
                  <a:alpha val="75000"/>
                </a:srgbClr>
              </a:solidFill>
            </p:spPr>
            <p:txBody>
              <a:bodyPr wrap="square" lIns="36000" tIns="36000" rIns="36000" bIns="3600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3333CC">
                        <a:lumMod val="50000"/>
                      </a:srgbClr>
                    </a:solidFill>
                    <a:effectLst/>
                    <a:uLnTx/>
                    <a:uFillTx/>
                    <a:latin typeface="Arial" pitchFamily="34" charset="0"/>
                  </a:rPr>
                  <a:t>Upper Austria:</a:t>
                </a:r>
                <a:r>
                  <a:rPr kumimoji="0" lang="en-US" sz="1000" b="0" i="0" u="none" strike="noStrike" kern="0" cap="none" spc="0" normalizeH="0" baseline="0" noProof="0" dirty="0" smtClean="0">
                    <a:ln>
                      <a:noFill/>
                    </a:ln>
                    <a:solidFill>
                      <a:srgbClr val="000000"/>
                    </a:solidFill>
                    <a:effectLst/>
                    <a:uLnTx/>
                    <a:uFillTx/>
                    <a:latin typeface="Arial" pitchFamily="34" charset="0"/>
                  </a:rPr>
                  <a:t> RAS adopted in</a:t>
                </a:r>
                <a:r>
                  <a:rPr kumimoji="0" lang="en-US" sz="1000" b="0" i="0" u="none" strike="noStrike" kern="0" cap="none" spc="0" normalizeH="0" noProof="0" dirty="0" smtClean="0">
                    <a:ln>
                      <a:noFill/>
                    </a:ln>
                    <a:solidFill>
                      <a:srgbClr val="000000"/>
                    </a:solidFill>
                    <a:effectLst/>
                    <a:uLnTx/>
                    <a:uFillTx/>
                    <a:latin typeface="Arial" pitchFamily="34" charset="0"/>
                  </a:rPr>
                  <a:t> </a:t>
                </a:r>
                <a:r>
                  <a:rPr kumimoji="0" lang="en-US" sz="1000" b="0" i="0" u="none" strike="noStrike" kern="0" cap="none" spc="0" normalizeH="0" baseline="0" noProof="0" dirty="0" smtClean="0">
                    <a:ln>
                      <a:noFill/>
                    </a:ln>
                    <a:solidFill>
                      <a:srgbClr val="000000"/>
                    </a:solidFill>
                    <a:effectLst/>
                    <a:uLnTx/>
                    <a:uFillTx/>
                    <a:latin typeface="Arial" pitchFamily="34" charset="0"/>
                  </a:rPr>
                  <a:t> 2013</a:t>
                </a:r>
              </a:p>
            </p:txBody>
          </p:sp>
        </p:grpSp>
      </p:grpSp>
      <p:grpSp>
        <p:nvGrpSpPr>
          <p:cNvPr id="47" name="Gruppieren 46"/>
          <p:cNvGrpSpPr/>
          <p:nvPr/>
        </p:nvGrpSpPr>
        <p:grpSpPr>
          <a:xfrm>
            <a:off x="279033" y="1694951"/>
            <a:ext cx="8669456" cy="2756072"/>
            <a:chOff x="460008" y="1901785"/>
            <a:chExt cx="8669456" cy="2756072"/>
          </a:xfrm>
        </p:grpSpPr>
        <p:sp>
          <p:nvSpPr>
            <p:cNvPr id="48" name="Freeform 25"/>
            <p:cNvSpPr>
              <a:spLocks/>
            </p:cNvSpPr>
            <p:nvPr/>
          </p:nvSpPr>
          <p:spPr bwMode="auto">
            <a:xfrm>
              <a:off x="7914775" y="3354519"/>
              <a:ext cx="381000" cy="295275"/>
            </a:xfrm>
            <a:custGeom>
              <a:avLst/>
              <a:gdLst>
                <a:gd name="T0" fmla="*/ 123 w 240"/>
                <a:gd name="T1" fmla="*/ 0 h 186"/>
                <a:gd name="T2" fmla="*/ 128 w 240"/>
                <a:gd name="T3" fmla="*/ 5 h 186"/>
                <a:gd name="T4" fmla="*/ 143 w 240"/>
                <a:gd name="T5" fmla="*/ 1 h 186"/>
                <a:gd name="T6" fmla="*/ 150 w 240"/>
                <a:gd name="T7" fmla="*/ 4 h 186"/>
                <a:gd name="T8" fmla="*/ 152 w 240"/>
                <a:gd name="T9" fmla="*/ 27 h 186"/>
                <a:gd name="T10" fmla="*/ 174 w 240"/>
                <a:gd name="T11" fmla="*/ 41 h 186"/>
                <a:gd name="T12" fmla="*/ 179 w 240"/>
                <a:gd name="T13" fmla="*/ 37 h 186"/>
                <a:gd name="T14" fmla="*/ 177 w 240"/>
                <a:gd name="T15" fmla="*/ 24 h 186"/>
                <a:gd name="T16" fmla="*/ 189 w 240"/>
                <a:gd name="T17" fmla="*/ 26 h 186"/>
                <a:gd name="T18" fmla="*/ 198 w 240"/>
                <a:gd name="T19" fmla="*/ 30 h 186"/>
                <a:gd name="T20" fmla="*/ 193 w 240"/>
                <a:gd name="T21" fmla="*/ 42 h 186"/>
                <a:gd name="T22" fmla="*/ 204 w 240"/>
                <a:gd name="T23" fmla="*/ 50 h 186"/>
                <a:gd name="T24" fmla="*/ 218 w 240"/>
                <a:gd name="T25" fmla="*/ 50 h 186"/>
                <a:gd name="T26" fmla="*/ 214 w 240"/>
                <a:gd name="T27" fmla="*/ 68 h 186"/>
                <a:gd name="T28" fmla="*/ 222 w 240"/>
                <a:gd name="T29" fmla="*/ 72 h 186"/>
                <a:gd name="T30" fmla="*/ 215 w 240"/>
                <a:gd name="T31" fmla="*/ 131 h 186"/>
                <a:gd name="T32" fmla="*/ 221 w 240"/>
                <a:gd name="T33" fmla="*/ 127 h 186"/>
                <a:gd name="T34" fmla="*/ 225 w 240"/>
                <a:gd name="T35" fmla="*/ 141 h 186"/>
                <a:gd name="T36" fmla="*/ 239 w 240"/>
                <a:gd name="T37" fmla="*/ 141 h 186"/>
                <a:gd name="T38" fmla="*/ 240 w 240"/>
                <a:gd name="T39" fmla="*/ 157 h 186"/>
                <a:gd name="T40" fmla="*/ 240 w 240"/>
                <a:gd name="T41" fmla="*/ 165 h 186"/>
                <a:gd name="T42" fmla="*/ 201 w 240"/>
                <a:gd name="T43" fmla="*/ 145 h 186"/>
                <a:gd name="T44" fmla="*/ 180 w 240"/>
                <a:gd name="T45" fmla="*/ 148 h 186"/>
                <a:gd name="T46" fmla="*/ 166 w 240"/>
                <a:gd name="T47" fmla="*/ 165 h 186"/>
                <a:gd name="T48" fmla="*/ 155 w 240"/>
                <a:gd name="T49" fmla="*/ 166 h 186"/>
                <a:gd name="T50" fmla="*/ 156 w 240"/>
                <a:gd name="T51" fmla="*/ 182 h 186"/>
                <a:gd name="T52" fmla="*/ 141 w 240"/>
                <a:gd name="T53" fmla="*/ 185 h 186"/>
                <a:gd name="T54" fmla="*/ 126 w 240"/>
                <a:gd name="T55" fmla="*/ 179 h 186"/>
                <a:gd name="T56" fmla="*/ 113 w 240"/>
                <a:gd name="T57" fmla="*/ 177 h 186"/>
                <a:gd name="T58" fmla="*/ 88 w 240"/>
                <a:gd name="T59" fmla="*/ 169 h 186"/>
                <a:gd name="T60" fmla="*/ 81 w 240"/>
                <a:gd name="T61" fmla="*/ 186 h 186"/>
                <a:gd name="T62" fmla="*/ 72 w 240"/>
                <a:gd name="T63" fmla="*/ 181 h 186"/>
                <a:gd name="T64" fmla="*/ 54 w 240"/>
                <a:gd name="T65" fmla="*/ 174 h 186"/>
                <a:gd name="T66" fmla="*/ 24 w 240"/>
                <a:gd name="T67" fmla="*/ 184 h 186"/>
                <a:gd name="T68" fmla="*/ 23 w 240"/>
                <a:gd name="T69" fmla="*/ 180 h 186"/>
                <a:gd name="T70" fmla="*/ 35 w 240"/>
                <a:gd name="T71" fmla="*/ 176 h 186"/>
                <a:gd name="T72" fmla="*/ 18 w 240"/>
                <a:gd name="T73" fmla="*/ 162 h 186"/>
                <a:gd name="T74" fmla="*/ 25 w 240"/>
                <a:gd name="T75" fmla="*/ 157 h 186"/>
                <a:gd name="T76" fmla="*/ 10 w 240"/>
                <a:gd name="T77" fmla="*/ 156 h 186"/>
                <a:gd name="T78" fmla="*/ 0 w 240"/>
                <a:gd name="T79" fmla="*/ 142 h 186"/>
                <a:gd name="T80" fmla="*/ 14 w 240"/>
                <a:gd name="T81" fmla="*/ 114 h 186"/>
                <a:gd name="T82" fmla="*/ 8 w 240"/>
                <a:gd name="T83" fmla="*/ 94 h 186"/>
                <a:gd name="T84" fmla="*/ 0 w 240"/>
                <a:gd name="T85" fmla="*/ 95 h 186"/>
                <a:gd name="T86" fmla="*/ 7 w 240"/>
                <a:gd name="T87" fmla="*/ 88 h 186"/>
                <a:gd name="T88" fmla="*/ 6 w 240"/>
                <a:gd name="T89" fmla="*/ 70 h 186"/>
                <a:gd name="T90" fmla="*/ 13 w 240"/>
                <a:gd name="T91" fmla="*/ 57 h 186"/>
                <a:gd name="T92" fmla="*/ 33 w 240"/>
                <a:gd name="T93" fmla="*/ 70 h 186"/>
                <a:gd name="T94" fmla="*/ 34 w 240"/>
                <a:gd name="T95" fmla="*/ 80 h 186"/>
                <a:gd name="T96" fmla="*/ 43 w 240"/>
                <a:gd name="T97" fmla="*/ 78 h 186"/>
                <a:gd name="T98" fmla="*/ 47 w 240"/>
                <a:gd name="T99" fmla="*/ 64 h 186"/>
                <a:gd name="T100" fmla="*/ 60 w 240"/>
                <a:gd name="T101" fmla="*/ 61 h 186"/>
                <a:gd name="T102" fmla="*/ 63 w 240"/>
                <a:gd name="T103" fmla="*/ 48 h 186"/>
                <a:gd name="T104" fmla="*/ 77 w 240"/>
                <a:gd name="T105" fmla="*/ 46 h 186"/>
                <a:gd name="T106" fmla="*/ 96 w 240"/>
                <a:gd name="T107" fmla="*/ 30 h 186"/>
                <a:gd name="T108" fmla="*/ 101 w 240"/>
                <a:gd name="T109" fmla="*/ 36 h 186"/>
                <a:gd name="T110" fmla="*/ 106 w 240"/>
                <a:gd name="T111" fmla="*/ 37 h 186"/>
                <a:gd name="T112" fmla="*/ 115 w 240"/>
                <a:gd name="T113" fmla="*/ 31 h 186"/>
                <a:gd name="T114" fmla="*/ 116 w 240"/>
                <a:gd name="T115" fmla="*/ 6 h 186"/>
                <a:gd name="T116" fmla="*/ 123 w 240"/>
                <a:gd name="T117"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186">
                  <a:moveTo>
                    <a:pt x="123" y="0"/>
                  </a:moveTo>
                  <a:lnTo>
                    <a:pt x="128" y="5"/>
                  </a:lnTo>
                  <a:lnTo>
                    <a:pt x="143" y="1"/>
                  </a:lnTo>
                  <a:lnTo>
                    <a:pt x="150" y="4"/>
                  </a:lnTo>
                  <a:lnTo>
                    <a:pt x="152" y="27"/>
                  </a:lnTo>
                  <a:lnTo>
                    <a:pt x="174" y="41"/>
                  </a:lnTo>
                  <a:lnTo>
                    <a:pt x="179" y="37"/>
                  </a:lnTo>
                  <a:lnTo>
                    <a:pt x="177" y="24"/>
                  </a:lnTo>
                  <a:lnTo>
                    <a:pt x="189" y="26"/>
                  </a:lnTo>
                  <a:lnTo>
                    <a:pt x="198" y="30"/>
                  </a:lnTo>
                  <a:lnTo>
                    <a:pt x="193" y="42"/>
                  </a:lnTo>
                  <a:lnTo>
                    <a:pt x="204" y="50"/>
                  </a:lnTo>
                  <a:lnTo>
                    <a:pt x="218" y="50"/>
                  </a:lnTo>
                  <a:lnTo>
                    <a:pt x="214" y="68"/>
                  </a:lnTo>
                  <a:lnTo>
                    <a:pt x="222" y="72"/>
                  </a:lnTo>
                  <a:lnTo>
                    <a:pt x="215" y="131"/>
                  </a:lnTo>
                  <a:lnTo>
                    <a:pt x="221" y="127"/>
                  </a:lnTo>
                  <a:lnTo>
                    <a:pt x="225" y="141"/>
                  </a:lnTo>
                  <a:lnTo>
                    <a:pt x="239" y="141"/>
                  </a:lnTo>
                  <a:lnTo>
                    <a:pt x="240" y="157"/>
                  </a:lnTo>
                  <a:lnTo>
                    <a:pt x="240" y="165"/>
                  </a:lnTo>
                  <a:lnTo>
                    <a:pt x="201" y="145"/>
                  </a:lnTo>
                  <a:lnTo>
                    <a:pt x="180" y="148"/>
                  </a:lnTo>
                  <a:lnTo>
                    <a:pt x="166" y="165"/>
                  </a:lnTo>
                  <a:lnTo>
                    <a:pt x="155" y="166"/>
                  </a:lnTo>
                  <a:lnTo>
                    <a:pt x="156" y="182"/>
                  </a:lnTo>
                  <a:lnTo>
                    <a:pt x="141" y="185"/>
                  </a:lnTo>
                  <a:lnTo>
                    <a:pt x="126" y="179"/>
                  </a:lnTo>
                  <a:lnTo>
                    <a:pt x="113" y="177"/>
                  </a:lnTo>
                  <a:lnTo>
                    <a:pt x="88" y="169"/>
                  </a:lnTo>
                  <a:lnTo>
                    <a:pt x="81" y="186"/>
                  </a:lnTo>
                  <a:lnTo>
                    <a:pt x="72" y="181"/>
                  </a:lnTo>
                  <a:lnTo>
                    <a:pt x="54" y="174"/>
                  </a:lnTo>
                  <a:lnTo>
                    <a:pt x="24" y="184"/>
                  </a:lnTo>
                  <a:lnTo>
                    <a:pt x="23" y="180"/>
                  </a:lnTo>
                  <a:lnTo>
                    <a:pt x="35" y="176"/>
                  </a:lnTo>
                  <a:lnTo>
                    <a:pt x="18" y="162"/>
                  </a:lnTo>
                  <a:lnTo>
                    <a:pt x="25" y="157"/>
                  </a:lnTo>
                  <a:lnTo>
                    <a:pt x="10" y="156"/>
                  </a:lnTo>
                  <a:lnTo>
                    <a:pt x="0" y="142"/>
                  </a:lnTo>
                  <a:lnTo>
                    <a:pt x="14" y="114"/>
                  </a:lnTo>
                  <a:lnTo>
                    <a:pt x="8" y="94"/>
                  </a:lnTo>
                  <a:lnTo>
                    <a:pt x="0" y="95"/>
                  </a:lnTo>
                  <a:lnTo>
                    <a:pt x="7" y="88"/>
                  </a:lnTo>
                  <a:lnTo>
                    <a:pt x="6" y="70"/>
                  </a:lnTo>
                  <a:lnTo>
                    <a:pt x="13" y="57"/>
                  </a:lnTo>
                  <a:lnTo>
                    <a:pt x="33" y="70"/>
                  </a:lnTo>
                  <a:lnTo>
                    <a:pt x="34" y="80"/>
                  </a:lnTo>
                  <a:lnTo>
                    <a:pt x="43" y="78"/>
                  </a:lnTo>
                  <a:lnTo>
                    <a:pt x="47" y="64"/>
                  </a:lnTo>
                  <a:lnTo>
                    <a:pt x="60" y="61"/>
                  </a:lnTo>
                  <a:lnTo>
                    <a:pt x="63" y="48"/>
                  </a:lnTo>
                  <a:lnTo>
                    <a:pt x="77" y="46"/>
                  </a:lnTo>
                  <a:lnTo>
                    <a:pt x="96" y="30"/>
                  </a:lnTo>
                  <a:lnTo>
                    <a:pt x="101" y="36"/>
                  </a:lnTo>
                  <a:lnTo>
                    <a:pt x="106" y="37"/>
                  </a:lnTo>
                  <a:lnTo>
                    <a:pt x="115" y="31"/>
                  </a:lnTo>
                  <a:lnTo>
                    <a:pt x="116" y="6"/>
                  </a:lnTo>
                  <a:lnTo>
                    <a:pt x="123" y="0"/>
                  </a:lnTo>
                  <a:close/>
                </a:path>
              </a:pathLst>
            </a:custGeom>
            <a:solidFill>
              <a:srgbClr val="40A0A0">
                <a:lumMod val="20000"/>
                <a:lumOff val="80000"/>
              </a:srgbClr>
            </a:solidFill>
            <a:ln w="25400" cap="flat" cmpd="sng" algn="ctr">
              <a:solidFill>
                <a:srgbClr val="00808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endParaRPr>
            </a:p>
          </p:txBody>
        </p:sp>
        <p:grpSp>
          <p:nvGrpSpPr>
            <p:cNvPr id="49" name="Gruppieren 48"/>
            <p:cNvGrpSpPr/>
            <p:nvPr/>
          </p:nvGrpSpPr>
          <p:grpSpPr>
            <a:xfrm>
              <a:off x="460008" y="1901785"/>
              <a:ext cx="8669456" cy="2756072"/>
              <a:chOff x="460008" y="1901785"/>
              <a:chExt cx="8669456" cy="2756072"/>
            </a:xfrm>
          </p:grpSpPr>
          <p:sp>
            <p:nvSpPr>
              <p:cNvPr id="50" name="Freeform 17"/>
              <p:cNvSpPr>
                <a:spLocks noEditPoints="1"/>
              </p:cNvSpPr>
              <p:nvPr/>
            </p:nvSpPr>
            <p:spPr bwMode="auto">
              <a:xfrm>
                <a:off x="6254250" y="2389319"/>
                <a:ext cx="2517775" cy="2268538"/>
              </a:xfrm>
              <a:custGeom>
                <a:avLst/>
                <a:gdLst>
                  <a:gd name="T0" fmla="*/ 2079 w 8173"/>
                  <a:gd name="T1" fmla="*/ 174 h 7363"/>
                  <a:gd name="T2" fmla="*/ 2470 w 8173"/>
                  <a:gd name="T3" fmla="*/ 103 h 7363"/>
                  <a:gd name="T4" fmla="*/ 3167 w 8173"/>
                  <a:gd name="T5" fmla="*/ 359 h 7363"/>
                  <a:gd name="T6" fmla="*/ 3954 w 8173"/>
                  <a:gd name="T7" fmla="*/ 727 h 7363"/>
                  <a:gd name="T8" fmla="*/ 4356 w 8173"/>
                  <a:gd name="T9" fmla="*/ 760 h 7363"/>
                  <a:gd name="T10" fmla="*/ 4543 w 8173"/>
                  <a:gd name="T11" fmla="*/ 821 h 7363"/>
                  <a:gd name="T12" fmla="*/ 5194 w 8173"/>
                  <a:gd name="T13" fmla="*/ 1196 h 7363"/>
                  <a:gd name="T14" fmla="*/ 5999 w 8173"/>
                  <a:gd name="T15" fmla="*/ 1166 h 7363"/>
                  <a:gd name="T16" fmla="*/ 6556 w 8173"/>
                  <a:gd name="T17" fmla="*/ 957 h 7363"/>
                  <a:gd name="T18" fmla="*/ 7086 w 8173"/>
                  <a:gd name="T19" fmla="*/ 1243 h 7363"/>
                  <a:gd name="T20" fmla="*/ 7557 w 8173"/>
                  <a:gd name="T21" fmla="*/ 1400 h 7363"/>
                  <a:gd name="T22" fmla="*/ 7721 w 8173"/>
                  <a:gd name="T23" fmla="*/ 2024 h 7363"/>
                  <a:gd name="T24" fmla="*/ 7418 w 8173"/>
                  <a:gd name="T25" fmla="*/ 2483 h 7363"/>
                  <a:gd name="T26" fmla="*/ 7513 w 8173"/>
                  <a:gd name="T27" fmla="*/ 2948 h 7363"/>
                  <a:gd name="T28" fmla="*/ 7816 w 8173"/>
                  <a:gd name="T29" fmla="*/ 3547 h 7363"/>
                  <a:gd name="T30" fmla="*/ 8160 w 8173"/>
                  <a:gd name="T31" fmla="*/ 4035 h 7363"/>
                  <a:gd name="T32" fmla="*/ 7918 w 8173"/>
                  <a:gd name="T33" fmla="*/ 4037 h 7363"/>
                  <a:gd name="T34" fmla="*/ 7706 w 8173"/>
                  <a:gd name="T35" fmla="*/ 4303 h 7363"/>
                  <a:gd name="T36" fmla="*/ 7431 w 8173"/>
                  <a:gd name="T37" fmla="*/ 4447 h 7363"/>
                  <a:gd name="T38" fmla="*/ 6864 w 8173"/>
                  <a:gd name="T39" fmla="*/ 4859 h 7363"/>
                  <a:gd name="T40" fmla="*/ 6486 w 8173"/>
                  <a:gd name="T41" fmla="*/ 4885 h 7363"/>
                  <a:gd name="T42" fmla="*/ 6091 w 8173"/>
                  <a:gd name="T43" fmla="*/ 5192 h 7363"/>
                  <a:gd name="T44" fmla="*/ 5995 w 8173"/>
                  <a:gd name="T45" fmla="*/ 5480 h 7363"/>
                  <a:gd name="T46" fmla="*/ 5829 w 8173"/>
                  <a:gd name="T47" fmla="*/ 5765 h 7363"/>
                  <a:gd name="T48" fmla="*/ 6082 w 8173"/>
                  <a:gd name="T49" fmla="*/ 6310 h 7363"/>
                  <a:gd name="T50" fmla="*/ 5917 w 8173"/>
                  <a:gd name="T51" fmla="*/ 6783 h 7363"/>
                  <a:gd name="T52" fmla="*/ 5741 w 8173"/>
                  <a:gd name="T53" fmla="*/ 7232 h 7363"/>
                  <a:gd name="T54" fmla="*/ 5284 w 8173"/>
                  <a:gd name="T55" fmla="*/ 6972 h 7363"/>
                  <a:gd name="T56" fmla="*/ 4996 w 8173"/>
                  <a:gd name="T57" fmla="*/ 6948 h 7363"/>
                  <a:gd name="T58" fmla="*/ 4435 w 8173"/>
                  <a:gd name="T59" fmla="*/ 6716 h 7363"/>
                  <a:gd name="T60" fmla="*/ 4038 w 8173"/>
                  <a:gd name="T61" fmla="*/ 6363 h 7363"/>
                  <a:gd name="T62" fmla="*/ 3344 w 8173"/>
                  <a:gd name="T63" fmla="*/ 5887 h 7363"/>
                  <a:gd name="T64" fmla="*/ 2867 w 8173"/>
                  <a:gd name="T65" fmla="*/ 5567 h 7363"/>
                  <a:gd name="T66" fmla="*/ 2149 w 8173"/>
                  <a:gd name="T67" fmla="*/ 5944 h 7363"/>
                  <a:gd name="T68" fmla="*/ 1354 w 8173"/>
                  <a:gd name="T69" fmla="*/ 6107 h 7363"/>
                  <a:gd name="T70" fmla="*/ 868 w 8173"/>
                  <a:gd name="T71" fmla="*/ 5878 h 7363"/>
                  <a:gd name="T72" fmla="*/ 868 w 8173"/>
                  <a:gd name="T73" fmla="*/ 5090 h 7363"/>
                  <a:gd name="T74" fmla="*/ 8 w 8173"/>
                  <a:gd name="T75" fmla="*/ 4599 h 7363"/>
                  <a:gd name="T76" fmla="*/ 68 w 8173"/>
                  <a:gd name="T77" fmla="*/ 4168 h 7363"/>
                  <a:gd name="T78" fmla="*/ 320 w 8173"/>
                  <a:gd name="T79" fmla="*/ 3718 h 7363"/>
                  <a:gd name="T80" fmla="*/ 953 w 8173"/>
                  <a:gd name="T81" fmla="*/ 3957 h 7363"/>
                  <a:gd name="T82" fmla="*/ 1563 w 8173"/>
                  <a:gd name="T83" fmla="*/ 3813 h 7363"/>
                  <a:gd name="T84" fmla="*/ 1506 w 8173"/>
                  <a:gd name="T85" fmla="*/ 3262 h 7363"/>
                  <a:gd name="T86" fmla="*/ 1396 w 8173"/>
                  <a:gd name="T87" fmla="*/ 2747 h 7363"/>
                  <a:gd name="T88" fmla="*/ 1419 w 8173"/>
                  <a:gd name="T89" fmla="*/ 2415 h 7363"/>
                  <a:gd name="T90" fmla="*/ 905 w 8173"/>
                  <a:gd name="T91" fmla="*/ 2151 h 7363"/>
                  <a:gd name="T92" fmla="*/ 759 w 8173"/>
                  <a:gd name="T93" fmla="*/ 1751 h 7363"/>
                  <a:gd name="T94" fmla="*/ 1270 w 8173"/>
                  <a:gd name="T95" fmla="*/ 1134 h 7363"/>
                  <a:gd name="T96" fmla="*/ 1583 w 8173"/>
                  <a:gd name="T97" fmla="*/ 837 h 7363"/>
                  <a:gd name="T98" fmla="*/ 1675 w 8173"/>
                  <a:gd name="T99" fmla="*/ 0 h 7363"/>
                  <a:gd name="T100" fmla="*/ 5699 w 8173"/>
                  <a:gd name="T101" fmla="*/ 3445 h 7363"/>
                  <a:gd name="T102" fmla="*/ 5392 w 8173"/>
                  <a:gd name="T103" fmla="*/ 3621 h 7363"/>
                  <a:gd name="T104" fmla="*/ 5512 w 8173"/>
                  <a:gd name="T105" fmla="*/ 4060 h 7363"/>
                  <a:gd name="T106" fmla="*/ 6121 w 8173"/>
                  <a:gd name="T107" fmla="*/ 4085 h 7363"/>
                  <a:gd name="T108" fmla="*/ 6623 w 8173"/>
                  <a:gd name="T109" fmla="*/ 3861 h 7363"/>
                  <a:gd name="T110" fmla="*/ 6386 w 8173"/>
                  <a:gd name="T111" fmla="*/ 3347 h 7363"/>
                  <a:gd name="T112" fmla="*/ 6130 w 8173"/>
                  <a:gd name="T113" fmla="*/ 3138 h 7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73" h="7363">
                    <a:moveTo>
                      <a:pt x="1675" y="0"/>
                    </a:moveTo>
                    <a:lnTo>
                      <a:pt x="1737" y="39"/>
                    </a:lnTo>
                    <a:lnTo>
                      <a:pt x="1813" y="26"/>
                    </a:lnTo>
                    <a:lnTo>
                      <a:pt x="1813" y="95"/>
                    </a:lnTo>
                    <a:lnTo>
                      <a:pt x="1939" y="108"/>
                    </a:lnTo>
                    <a:lnTo>
                      <a:pt x="2021" y="90"/>
                    </a:lnTo>
                    <a:lnTo>
                      <a:pt x="2094" y="118"/>
                    </a:lnTo>
                    <a:lnTo>
                      <a:pt x="2079" y="174"/>
                    </a:lnTo>
                    <a:lnTo>
                      <a:pt x="2140" y="262"/>
                    </a:lnTo>
                    <a:lnTo>
                      <a:pt x="2113" y="359"/>
                    </a:lnTo>
                    <a:lnTo>
                      <a:pt x="2163" y="330"/>
                    </a:lnTo>
                    <a:lnTo>
                      <a:pt x="2203" y="350"/>
                    </a:lnTo>
                    <a:lnTo>
                      <a:pt x="2307" y="270"/>
                    </a:lnTo>
                    <a:lnTo>
                      <a:pt x="2425" y="295"/>
                    </a:lnTo>
                    <a:lnTo>
                      <a:pt x="2483" y="172"/>
                    </a:lnTo>
                    <a:lnTo>
                      <a:pt x="2470" y="103"/>
                    </a:lnTo>
                    <a:lnTo>
                      <a:pt x="2531" y="166"/>
                    </a:lnTo>
                    <a:lnTo>
                      <a:pt x="2608" y="185"/>
                    </a:lnTo>
                    <a:lnTo>
                      <a:pt x="2638" y="146"/>
                    </a:lnTo>
                    <a:lnTo>
                      <a:pt x="2743" y="156"/>
                    </a:lnTo>
                    <a:lnTo>
                      <a:pt x="2941" y="293"/>
                    </a:lnTo>
                    <a:lnTo>
                      <a:pt x="3023" y="319"/>
                    </a:lnTo>
                    <a:lnTo>
                      <a:pt x="3061" y="288"/>
                    </a:lnTo>
                    <a:lnTo>
                      <a:pt x="3167" y="359"/>
                    </a:lnTo>
                    <a:lnTo>
                      <a:pt x="3204" y="460"/>
                    </a:lnTo>
                    <a:lnTo>
                      <a:pt x="3434" y="539"/>
                    </a:lnTo>
                    <a:lnTo>
                      <a:pt x="3512" y="526"/>
                    </a:lnTo>
                    <a:lnTo>
                      <a:pt x="3568" y="585"/>
                    </a:lnTo>
                    <a:lnTo>
                      <a:pt x="3643" y="595"/>
                    </a:lnTo>
                    <a:lnTo>
                      <a:pt x="3763" y="718"/>
                    </a:lnTo>
                    <a:lnTo>
                      <a:pt x="3816" y="692"/>
                    </a:lnTo>
                    <a:lnTo>
                      <a:pt x="3954" y="727"/>
                    </a:lnTo>
                    <a:lnTo>
                      <a:pt x="4029" y="619"/>
                    </a:lnTo>
                    <a:lnTo>
                      <a:pt x="4182" y="633"/>
                    </a:lnTo>
                    <a:lnTo>
                      <a:pt x="4224" y="605"/>
                    </a:lnTo>
                    <a:lnTo>
                      <a:pt x="4255" y="650"/>
                    </a:lnTo>
                    <a:lnTo>
                      <a:pt x="4223" y="681"/>
                    </a:lnTo>
                    <a:lnTo>
                      <a:pt x="4291" y="717"/>
                    </a:lnTo>
                    <a:lnTo>
                      <a:pt x="4334" y="684"/>
                    </a:lnTo>
                    <a:lnTo>
                      <a:pt x="4356" y="760"/>
                    </a:lnTo>
                    <a:lnTo>
                      <a:pt x="4391" y="728"/>
                    </a:lnTo>
                    <a:lnTo>
                      <a:pt x="4419" y="765"/>
                    </a:lnTo>
                    <a:lnTo>
                      <a:pt x="4385" y="755"/>
                    </a:lnTo>
                    <a:lnTo>
                      <a:pt x="4388" y="797"/>
                    </a:lnTo>
                    <a:lnTo>
                      <a:pt x="4492" y="792"/>
                    </a:lnTo>
                    <a:lnTo>
                      <a:pt x="4484" y="839"/>
                    </a:lnTo>
                    <a:lnTo>
                      <a:pt x="4519" y="863"/>
                    </a:lnTo>
                    <a:lnTo>
                      <a:pt x="4543" y="821"/>
                    </a:lnTo>
                    <a:lnTo>
                      <a:pt x="4590" y="843"/>
                    </a:lnTo>
                    <a:lnTo>
                      <a:pt x="4567" y="927"/>
                    </a:lnTo>
                    <a:lnTo>
                      <a:pt x="4631" y="972"/>
                    </a:lnTo>
                    <a:lnTo>
                      <a:pt x="4708" y="1043"/>
                    </a:lnTo>
                    <a:lnTo>
                      <a:pt x="4929" y="1150"/>
                    </a:lnTo>
                    <a:lnTo>
                      <a:pt x="5004" y="1181"/>
                    </a:lnTo>
                    <a:lnTo>
                      <a:pt x="5048" y="1191"/>
                    </a:lnTo>
                    <a:lnTo>
                      <a:pt x="5194" y="1196"/>
                    </a:lnTo>
                    <a:lnTo>
                      <a:pt x="5211" y="1171"/>
                    </a:lnTo>
                    <a:lnTo>
                      <a:pt x="5421" y="1203"/>
                    </a:lnTo>
                    <a:lnTo>
                      <a:pt x="5575" y="1191"/>
                    </a:lnTo>
                    <a:lnTo>
                      <a:pt x="5753" y="1232"/>
                    </a:lnTo>
                    <a:lnTo>
                      <a:pt x="5789" y="1163"/>
                    </a:lnTo>
                    <a:lnTo>
                      <a:pt x="5845" y="1242"/>
                    </a:lnTo>
                    <a:lnTo>
                      <a:pt x="5900" y="1238"/>
                    </a:lnTo>
                    <a:lnTo>
                      <a:pt x="5999" y="1166"/>
                    </a:lnTo>
                    <a:lnTo>
                      <a:pt x="6050" y="1073"/>
                    </a:lnTo>
                    <a:lnTo>
                      <a:pt x="6070" y="1058"/>
                    </a:lnTo>
                    <a:lnTo>
                      <a:pt x="6140" y="853"/>
                    </a:lnTo>
                    <a:lnTo>
                      <a:pt x="6323" y="895"/>
                    </a:lnTo>
                    <a:lnTo>
                      <a:pt x="6367" y="834"/>
                    </a:lnTo>
                    <a:lnTo>
                      <a:pt x="6387" y="816"/>
                    </a:lnTo>
                    <a:lnTo>
                      <a:pt x="6467" y="911"/>
                    </a:lnTo>
                    <a:lnTo>
                      <a:pt x="6556" y="957"/>
                    </a:lnTo>
                    <a:lnTo>
                      <a:pt x="6773" y="954"/>
                    </a:lnTo>
                    <a:lnTo>
                      <a:pt x="6819" y="1019"/>
                    </a:lnTo>
                    <a:lnTo>
                      <a:pt x="6812" y="1143"/>
                    </a:lnTo>
                    <a:lnTo>
                      <a:pt x="6843" y="1200"/>
                    </a:lnTo>
                    <a:lnTo>
                      <a:pt x="6972" y="1148"/>
                    </a:lnTo>
                    <a:lnTo>
                      <a:pt x="7011" y="1186"/>
                    </a:lnTo>
                    <a:lnTo>
                      <a:pt x="7042" y="1173"/>
                    </a:lnTo>
                    <a:lnTo>
                      <a:pt x="7086" y="1243"/>
                    </a:lnTo>
                    <a:lnTo>
                      <a:pt x="7216" y="1282"/>
                    </a:lnTo>
                    <a:lnTo>
                      <a:pt x="7305" y="1246"/>
                    </a:lnTo>
                    <a:lnTo>
                      <a:pt x="7424" y="1248"/>
                    </a:lnTo>
                    <a:lnTo>
                      <a:pt x="7454" y="1196"/>
                    </a:lnTo>
                    <a:lnTo>
                      <a:pt x="7475" y="1230"/>
                    </a:lnTo>
                    <a:lnTo>
                      <a:pt x="7522" y="1219"/>
                    </a:lnTo>
                    <a:lnTo>
                      <a:pt x="7577" y="1302"/>
                    </a:lnTo>
                    <a:lnTo>
                      <a:pt x="7557" y="1400"/>
                    </a:lnTo>
                    <a:lnTo>
                      <a:pt x="7603" y="1429"/>
                    </a:lnTo>
                    <a:lnTo>
                      <a:pt x="7587" y="1516"/>
                    </a:lnTo>
                    <a:lnTo>
                      <a:pt x="7615" y="1585"/>
                    </a:lnTo>
                    <a:lnTo>
                      <a:pt x="7595" y="1662"/>
                    </a:lnTo>
                    <a:lnTo>
                      <a:pt x="7659" y="1680"/>
                    </a:lnTo>
                    <a:lnTo>
                      <a:pt x="7648" y="1755"/>
                    </a:lnTo>
                    <a:lnTo>
                      <a:pt x="7672" y="1929"/>
                    </a:lnTo>
                    <a:lnTo>
                      <a:pt x="7721" y="2024"/>
                    </a:lnTo>
                    <a:lnTo>
                      <a:pt x="7691" y="2130"/>
                    </a:lnTo>
                    <a:lnTo>
                      <a:pt x="7626" y="2157"/>
                    </a:lnTo>
                    <a:lnTo>
                      <a:pt x="7602" y="2185"/>
                    </a:lnTo>
                    <a:lnTo>
                      <a:pt x="7618" y="2253"/>
                    </a:lnTo>
                    <a:lnTo>
                      <a:pt x="7556" y="2251"/>
                    </a:lnTo>
                    <a:lnTo>
                      <a:pt x="7537" y="2343"/>
                    </a:lnTo>
                    <a:lnTo>
                      <a:pt x="7509" y="2345"/>
                    </a:lnTo>
                    <a:lnTo>
                      <a:pt x="7418" y="2483"/>
                    </a:lnTo>
                    <a:lnTo>
                      <a:pt x="7425" y="2530"/>
                    </a:lnTo>
                    <a:lnTo>
                      <a:pt x="7468" y="2616"/>
                    </a:lnTo>
                    <a:lnTo>
                      <a:pt x="7427" y="2665"/>
                    </a:lnTo>
                    <a:lnTo>
                      <a:pt x="7434" y="2790"/>
                    </a:lnTo>
                    <a:lnTo>
                      <a:pt x="7381" y="2801"/>
                    </a:lnTo>
                    <a:lnTo>
                      <a:pt x="7414" y="2898"/>
                    </a:lnTo>
                    <a:lnTo>
                      <a:pt x="7425" y="2945"/>
                    </a:lnTo>
                    <a:lnTo>
                      <a:pt x="7513" y="2948"/>
                    </a:lnTo>
                    <a:lnTo>
                      <a:pt x="7508" y="2995"/>
                    </a:lnTo>
                    <a:lnTo>
                      <a:pt x="7628" y="3048"/>
                    </a:lnTo>
                    <a:lnTo>
                      <a:pt x="7587" y="3115"/>
                    </a:lnTo>
                    <a:lnTo>
                      <a:pt x="7609" y="3180"/>
                    </a:lnTo>
                    <a:lnTo>
                      <a:pt x="7680" y="3296"/>
                    </a:lnTo>
                    <a:lnTo>
                      <a:pt x="7790" y="3333"/>
                    </a:lnTo>
                    <a:lnTo>
                      <a:pt x="7762" y="3452"/>
                    </a:lnTo>
                    <a:lnTo>
                      <a:pt x="7816" y="3547"/>
                    </a:lnTo>
                    <a:lnTo>
                      <a:pt x="7872" y="3756"/>
                    </a:lnTo>
                    <a:lnTo>
                      <a:pt x="7947" y="3817"/>
                    </a:lnTo>
                    <a:lnTo>
                      <a:pt x="8060" y="3898"/>
                    </a:lnTo>
                    <a:lnTo>
                      <a:pt x="8132" y="3876"/>
                    </a:lnTo>
                    <a:lnTo>
                      <a:pt x="8173" y="3965"/>
                    </a:lnTo>
                    <a:lnTo>
                      <a:pt x="8152" y="3973"/>
                    </a:lnTo>
                    <a:lnTo>
                      <a:pt x="8166" y="3993"/>
                    </a:lnTo>
                    <a:lnTo>
                      <a:pt x="8160" y="4035"/>
                    </a:lnTo>
                    <a:lnTo>
                      <a:pt x="8091" y="4074"/>
                    </a:lnTo>
                    <a:lnTo>
                      <a:pt x="8077" y="4157"/>
                    </a:lnTo>
                    <a:lnTo>
                      <a:pt x="7986" y="4129"/>
                    </a:lnTo>
                    <a:lnTo>
                      <a:pt x="8050" y="4085"/>
                    </a:lnTo>
                    <a:lnTo>
                      <a:pt x="8023" y="4060"/>
                    </a:lnTo>
                    <a:lnTo>
                      <a:pt x="7976" y="4094"/>
                    </a:lnTo>
                    <a:lnTo>
                      <a:pt x="7952" y="4046"/>
                    </a:lnTo>
                    <a:lnTo>
                      <a:pt x="7918" y="4037"/>
                    </a:lnTo>
                    <a:lnTo>
                      <a:pt x="7872" y="4091"/>
                    </a:lnTo>
                    <a:lnTo>
                      <a:pt x="7963" y="4165"/>
                    </a:lnTo>
                    <a:lnTo>
                      <a:pt x="8018" y="4211"/>
                    </a:lnTo>
                    <a:lnTo>
                      <a:pt x="7955" y="4346"/>
                    </a:lnTo>
                    <a:lnTo>
                      <a:pt x="7927" y="4437"/>
                    </a:lnTo>
                    <a:lnTo>
                      <a:pt x="7883" y="4438"/>
                    </a:lnTo>
                    <a:lnTo>
                      <a:pt x="7884" y="4374"/>
                    </a:lnTo>
                    <a:lnTo>
                      <a:pt x="7706" y="4303"/>
                    </a:lnTo>
                    <a:lnTo>
                      <a:pt x="7719" y="4268"/>
                    </a:lnTo>
                    <a:lnTo>
                      <a:pt x="7669" y="4238"/>
                    </a:lnTo>
                    <a:lnTo>
                      <a:pt x="7587" y="4245"/>
                    </a:lnTo>
                    <a:lnTo>
                      <a:pt x="7569" y="4238"/>
                    </a:lnTo>
                    <a:lnTo>
                      <a:pt x="7446" y="4387"/>
                    </a:lnTo>
                    <a:lnTo>
                      <a:pt x="7469" y="4427"/>
                    </a:lnTo>
                    <a:lnTo>
                      <a:pt x="7439" y="4447"/>
                    </a:lnTo>
                    <a:lnTo>
                      <a:pt x="7431" y="4447"/>
                    </a:lnTo>
                    <a:lnTo>
                      <a:pt x="7350" y="4450"/>
                    </a:lnTo>
                    <a:lnTo>
                      <a:pt x="7209" y="4537"/>
                    </a:lnTo>
                    <a:lnTo>
                      <a:pt x="7045" y="4542"/>
                    </a:lnTo>
                    <a:lnTo>
                      <a:pt x="7055" y="4722"/>
                    </a:lnTo>
                    <a:lnTo>
                      <a:pt x="7045" y="4761"/>
                    </a:lnTo>
                    <a:lnTo>
                      <a:pt x="6942" y="4806"/>
                    </a:lnTo>
                    <a:lnTo>
                      <a:pt x="6923" y="4786"/>
                    </a:lnTo>
                    <a:lnTo>
                      <a:pt x="6864" y="4859"/>
                    </a:lnTo>
                    <a:lnTo>
                      <a:pt x="6842" y="4918"/>
                    </a:lnTo>
                    <a:lnTo>
                      <a:pt x="6844" y="4921"/>
                    </a:lnTo>
                    <a:lnTo>
                      <a:pt x="6773" y="5021"/>
                    </a:lnTo>
                    <a:lnTo>
                      <a:pt x="6739" y="5061"/>
                    </a:lnTo>
                    <a:lnTo>
                      <a:pt x="6690" y="5137"/>
                    </a:lnTo>
                    <a:lnTo>
                      <a:pt x="6671" y="5150"/>
                    </a:lnTo>
                    <a:lnTo>
                      <a:pt x="6561" y="4995"/>
                    </a:lnTo>
                    <a:lnTo>
                      <a:pt x="6486" y="4885"/>
                    </a:lnTo>
                    <a:lnTo>
                      <a:pt x="6280" y="4937"/>
                    </a:lnTo>
                    <a:lnTo>
                      <a:pt x="6203" y="5014"/>
                    </a:lnTo>
                    <a:lnTo>
                      <a:pt x="6193" y="5091"/>
                    </a:lnTo>
                    <a:lnTo>
                      <a:pt x="6152" y="5139"/>
                    </a:lnTo>
                    <a:lnTo>
                      <a:pt x="6175" y="5147"/>
                    </a:lnTo>
                    <a:lnTo>
                      <a:pt x="6164" y="5190"/>
                    </a:lnTo>
                    <a:lnTo>
                      <a:pt x="6129" y="5216"/>
                    </a:lnTo>
                    <a:lnTo>
                      <a:pt x="6091" y="5192"/>
                    </a:lnTo>
                    <a:lnTo>
                      <a:pt x="6071" y="5217"/>
                    </a:lnTo>
                    <a:lnTo>
                      <a:pt x="5965" y="5261"/>
                    </a:lnTo>
                    <a:lnTo>
                      <a:pt x="6051" y="5330"/>
                    </a:lnTo>
                    <a:lnTo>
                      <a:pt x="6093" y="5375"/>
                    </a:lnTo>
                    <a:lnTo>
                      <a:pt x="6047" y="5430"/>
                    </a:lnTo>
                    <a:lnTo>
                      <a:pt x="6064" y="5447"/>
                    </a:lnTo>
                    <a:lnTo>
                      <a:pt x="6022" y="5467"/>
                    </a:lnTo>
                    <a:lnTo>
                      <a:pt x="5995" y="5480"/>
                    </a:lnTo>
                    <a:lnTo>
                      <a:pt x="5974" y="5557"/>
                    </a:lnTo>
                    <a:lnTo>
                      <a:pt x="5877" y="5654"/>
                    </a:lnTo>
                    <a:lnTo>
                      <a:pt x="5851" y="5622"/>
                    </a:lnTo>
                    <a:lnTo>
                      <a:pt x="5871" y="5560"/>
                    </a:lnTo>
                    <a:lnTo>
                      <a:pt x="5781" y="5533"/>
                    </a:lnTo>
                    <a:lnTo>
                      <a:pt x="5729" y="5630"/>
                    </a:lnTo>
                    <a:lnTo>
                      <a:pt x="5839" y="5652"/>
                    </a:lnTo>
                    <a:lnTo>
                      <a:pt x="5829" y="5765"/>
                    </a:lnTo>
                    <a:lnTo>
                      <a:pt x="5824" y="5855"/>
                    </a:lnTo>
                    <a:lnTo>
                      <a:pt x="5824" y="5980"/>
                    </a:lnTo>
                    <a:lnTo>
                      <a:pt x="5873" y="6072"/>
                    </a:lnTo>
                    <a:lnTo>
                      <a:pt x="5873" y="6110"/>
                    </a:lnTo>
                    <a:lnTo>
                      <a:pt x="5921" y="6127"/>
                    </a:lnTo>
                    <a:lnTo>
                      <a:pt x="6027" y="6139"/>
                    </a:lnTo>
                    <a:lnTo>
                      <a:pt x="6012" y="6177"/>
                    </a:lnTo>
                    <a:lnTo>
                      <a:pt x="6082" y="6310"/>
                    </a:lnTo>
                    <a:lnTo>
                      <a:pt x="6082" y="6400"/>
                    </a:lnTo>
                    <a:lnTo>
                      <a:pt x="6010" y="6437"/>
                    </a:lnTo>
                    <a:lnTo>
                      <a:pt x="6029" y="6467"/>
                    </a:lnTo>
                    <a:lnTo>
                      <a:pt x="6001" y="6499"/>
                    </a:lnTo>
                    <a:lnTo>
                      <a:pt x="5954" y="6523"/>
                    </a:lnTo>
                    <a:lnTo>
                      <a:pt x="5961" y="6563"/>
                    </a:lnTo>
                    <a:lnTo>
                      <a:pt x="5910" y="6679"/>
                    </a:lnTo>
                    <a:lnTo>
                      <a:pt x="5917" y="6783"/>
                    </a:lnTo>
                    <a:lnTo>
                      <a:pt x="5921" y="6788"/>
                    </a:lnTo>
                    <a:lnTo>
                      <a:pt x="6001" y="6905"/>
                    </a:lnTo>
                    <a:lnTo>
                      <a:pt x="5946" y="7009"/>
                    </a:lnTo>
                    <a:lnTo>
                      <a:pt x="5918" y="7073"/>
                    </a:lnTo>
                    <a:lnTo>
                      <a:pt x="5875" y="7087"/>
                    </a:lnTo>
                    <a:lnTo>
                      <a:pt x="5898" y="7128"/>
                    </a:lnTo>
                    <a:lnTo>
                      <a:pt x="5827" y="7195"/>
                    </a:lnTo>
                    <a:lnTo>
                      <a:pt x="5741" y="7232"/>
                    </a:lnTo>
                    <a:lnTo>
                      <a:pt x="5599" y="7348"/>
                    </a:lnTo>
                    <a:lnTo>
                      <a:pt x="5485" y="7363"/>
                    </a:lnTo>
                    <a:lnTo>
                      <a:pt x="5389" y="7283"/>
                    </a:lnTo>
                    <a:lnTo>
                      <a:pt x="5356" y="7225"/>
                    </a:lnTo>
                    <a:lnTo>
                      <a:pt x="5372" y="7183"/>
                    </a:lnTo>
                    <a:lnTo>
                      <a:pt x="5299" y="7125"/>
                    </a:lnTo>
                    <a:lnTo>
                      <a:pt x="5313" y="6952"/>
                    </a:lnTo>
                    <a:lnTo>
                      <a:pt x="5284" y="6972"/>
                    </a:lnTo>
                    <a:lnTo>
                      <a:pt x="5272" y="6889"/>
                    </a:lnTo>
                    <a:lnTo>
                      <a:pt x="5236" y="6894"/>
                    </a:lnTo>
                    <a:lnTo>
                      <a:pt x="5206" y="6977"/>
                    </a:lnTo>
                    <a:lnTo>
                      <a:pt x="5176" y="7013"/>
                    </a:lnTo>
                    <a:lnTo>
                      <a:pt x="5136" y="7004"/>
                    </a:lnTo>
                    <a:lnTo>
                      <a:pt x="5139" y="7076"/>
                    </a:lnTo>
                    <a:lnTo>
                      <a:pt x="5107" y="7081"/>
                    </a:lnTo>
                    <a:lnTo>
                      <a:pt x="4996" y="6948"/>
                    </a:lnTo>
                    <a:lnTo>
                      <a:pt x="4928" y="6945"/>
                    </a:lnTo>
                    <a:lnTo>
                      <a:pt x="4796" y="6939"/>
                    </a:lnTo>
                    <a:lnTo>
                      <a:pt x="4678" y="6889"/>
                    </a:lnTo>
                    <a:lnTo>
                      <a:pt x="4653" y="6888"/>
                    </a:lnTo>
                    <a:lnTo>
                      <a:pt x="4617" y="6828"/>
                    </a:lnTo>
                    <a:lnTo>
                      <a:pt x="4622" y="6750"/>
                    </a:lnTo>
                    <a:lnTo>
                      <a:pt x="4564" y="6695"/>
                    </a:lnTo>
                    <a:lnTo>
                      <a:pt x="4435" y="6716"/>
                    </a:lnTo>
                    <a:lnTo>
                      <a:pt x="4423" y="6633"/>
                    </a:lnTo>
                    <a:lnTo>
                      <a:pt x="4471" y="6489"/>
                    </a:lnTo>
                    <a:lnTo>
                      <a:pt x="4408" y="6485"/>
                    </a:lnTo>
                    <a:lnTo>
                      <a:pt x="4348" y="6395"/>
                    </a:lnTo>
                    <a:lnTo>
                      <a:pt x="4217" y="6378"/>
                    </a:lnTo>
                    <a:lnTo>
                      <a:pt x="4107" y="6430"/>
                    </a:lnTo>
                    <a:lnTo>
                      <a:pt x="4094" y="6382"/>
                    </a:lnTo>
                    <a:lnTo>
                      <a:pt x="4038" y="6363"/>
                    </a:lnTo>
                    <a:lnTo>
                      <a:pt x="4011" y="6069"/>
                    </a:lnTo>
                    <a:lnTo>
                      <a:pt x="3942" y="6053"/>
                    </a:lnTo>
                    <a:lnTo>
                      <a:pt x="3883" y="6116"/>
                    </a:lnTo>
                    <a:lnTo>
                      <a:pt x="3857" y="6069"/>
                    </a:lnTo>
                    <a:lnTo>
                      <a:pt x="3744" y="6040"/>
                    </a:lnTo>
                    <a:lnTo>
                      <a:pt x="3667" y="5886"/>
                    </a:lnTo>
                    <a:lnTo>
                      <a:pt x="3406" y="5917"/>
                    </a:lnTo>
                    <a:lnTo>
                      <a:pt x="3344" y="5887"/>
                    </a:lnTo>
                    <a:lnTo>
                      <a:pt x="3367" y="5845"/>
                    </a:lnTo>
                    <a:lnTo>
                      <a:pt x="3334" y="5817"/>
                    </a:lnTo>
                    <a:lnTo>
                      <a:pt x="3158" y="5800"/>
                    </a:lnTo>
                    <a:lnTo>
                      <a:pt x="3115" y="5714"/>
                    </a:lnTo>
                    <a:lnTo>
                      <a:pt x="3031" y="5747"/>
                    </a:lnTo>
                    <a:lnTo>
                      <a:pt x="3010" y="5612"/>
                    </a:lnTo>
                    <a:lnTo>
                      <a:pt x="2911" y="5559"/>
                    </a:lnTo>
                    <a:lnTo>
                      <a:pt x="2867" y="5567"/>
                    </a:lnTo>
                    <a:lnTo>
                      <a:pt x="2820" y="5560"/>
                    </a:lnTo>
                    <a:lnTo>
                      <a:pt x="2816" y="5560"/>
                    </a:lnTo>
                    <a:lnTo>
                      <a:pt x="2675" y="5587"/>
                    </a:lnTo>
                    <a:lnTo>
                      <a:pt x="2638" y="5731"/>
                    </a:lnTo>
                    <a:lnTo>
                      <a:pt x="2419" y="5708"/>
                    </a:lnTo>
                    <a:lnTo>
                      <a:pt x="2369" y="5908"/>
                    </a:lnTo>
                    <a:lnTo>
                      <a:pt x="2184" y="5882"/>
                    </a:lnTo>
                    <a:lnTo>
                      <a:pt x="2149" y="5944"/>
                    </a:lnTo>
                    <a:lnTo>
                      <a:pt x="2022" y="5974"/>
                    </a:lnTo>
                    <a:lnTo>
                      <a:pt x="1916" y="5978"/>
                    </a:lnTo>
                    <a:lnTo>
                      <a:pt x="1849" y="5925"/>
                    </a:lnTo>
                    <a:lnTo>
                      <a:pt x="1728" y="5980"/>
                    </a:lnTo>
                    <a:lnTo>
                      <a:pt x="1653" y="5970"/>
                    </a:lnTo>
                    <a:lnTo>
                      <a:pt x="1520" y="6115"/>
                    </a:lnTo>
                    <a:lnTo>
                      <a:pt x="1431" y="6129"/>
                    </a:lnTo>
                    <a:lnTo>
                      <a:pt x="1354" y="6107"/>
                    </a:lnTo>
                    <a:lnTo>
                      <a:pt x="1291" y="5993"/>
                    </a:lnTo>
                    <a:lnTo>
                      <a:pt x="1237" y="6026"/>
                    </a:lnTo>
                    <a:lnTo>
                      <a:pt x="1213" y="5979"/>
                    </a:lnTo>
                    <a:lnTo>
                      <a:pt x="1169" y="5978"/>
                    </a:lnTo>
                    <a:lnTo>
                      <a:pt x="1009" y="6065"/>
                    </a:lnTo>
                    <a:lnTo>
                      <a:pt x="913" y="5963"/>
                    </a:lnTo>
                    <a:lnTo>
                      <a:pt x="938" y="5931"/>
                    </a:lnTo>
                    <a:lnTo>
                      <a:pt x="868" y="5878"/>
                    </a:lnTo>
                    <a:lnTo>
                      <a:pt x="830" y="5770"/>
                    </a:lnTo>
                    <a:lnTo>
                      <a:pt x="890" y="5725"/>
                    </a:lnTo>
                    <a:lnTo>
                      <a:pt x="817" y="5634"/>
                    </a:lnTo>
                    <a:lnTo>
                      <a:pt x="867" y="5531"/>
                    </a:lnTo>
                    <a:lnTo>
                      <a:pt x="818" y="5489"/>
                    </a:lnTo>
                    <a:lnTo>
                      <a:pt x="980" y="5384"/>
                    </a:lnTo>
                    <a:lnTo>
                      <a:pt x="1002" y="5348"/>
                    </a:lnTo>
                    <a:lnTo>
                      <a:pt x="868" y="5090"/>
                    </a:lnTo>
                    <a:lnTo>
                      <a:pt x="790" y="5137"/>
                    </a:lnTo>
                    <a:lnTo>
                      <a:pt x="687" y="5095"/>
                    </a:lnTo>
                    <a:lnTo>
                      <a:pt x="619" y="5063"/>
                    </a:lnTo>
                    <a:lnTo>
                      <a:pt x="513" y="5035"/>
                    </a:lnTo>
                    <a:lnTo>
                      <a:pt x="322" y="4892"/>
                    </a:lnTo>
                    <a:lnTo>
                      <a:pt x="127" y="4811"/>
                    </a:lnTo>
                    <a:lnTo>
                      <a:pt x="121" y="4751"/>
                    </a:lnTo>
                    <a:lnTo>
                      <a:pt x="8" y="4599"/>
                    </a:lnTo>
                    <a:lnTo>
                      <a:pt x="14" y="4457"/>
                    </a:lnTo>
                    <a:lnTo>
                      <a:pt x="0" y="4427"/>
                    </a:lnTo>
                    <a:lnTo>
                      <a:pt x="47" y="4398"/>
                    </a:lnTo>
                    <a:lnTo>
                      <a:pt x="9" y="4387"/>
                    </a:lnTo>
                    <a:lnTo>
                      <a:pt x="73" y="4314"/>
                    </a:lnTo>
                    <a:lnTo>
                      <a:pt x="116" y="4287"/>
                    </a:lnTo>
                    <a:lnTo>
                      <a:pt x="38" y="4232"/>
                    </a:lnTo>
                    <a:lnTo>
                      <a:pt x="68" y="4168"/>
                    </a:lnTo>
                    <a:lnTo>
                      <a:pt x="36" y="4100"/>
                    </a:lnTo>
                    <a:lnTo>
                      <a:pt x="81" y="4000"/>
                    </a:lnTo>
                    <a:lnTo>
                      <a:pt x="79" y="3967"/>
                    </a:lnTo>
                    <a:lnTo>
                      <a:pt x="71" y="3861"/>
                    </a:lnTo>
                    <a:lnTo>
                      <a:pt x="100" y="3758"/>
                    </a:lnTo>
                    <a:lnTo>
                      <a:pt x="178" y="3704"/>
                    </a:lnTo>
                    <a:lnTo>
                      <a:pt x="194" y="3690"/>
                    </a:lnTo>
                    <a:lnTo>
                      <a:pt x="320" y="3718"/>
                    </a:lnTo>
                    <a:lnTo>
                      <a:pt x="405" y="3759"/>
                    </a:lnTo>
                    <a:lnTo>
                      <a:pt x="519" y="3903"/>
                    </a:lnTo>
                    <a:lnTo>
                      <a:pt x="586" y="3970"/>
                    </a:lnTo>
                    <a:lnTo>
                      <a:pt x="723" y="4056"/>
                    </a:lnTo>
                    <a:lnTo>
                      <a:pt x="777" y="4029"/>
                    </a:lnTo>
                    <a:lnTo>
                      <a:pt x="807" y="3955"/>
                    </a:lnTo>
                    <a:lnTo>
                      <a:pt x="882" y="3984"/>
                    </a:lnTo>
                    <a:lnTo>
                      <a:pt x="953" y="3957"/>
                    </a:lnTo>
                    <a:lnTo>
                      <a:pt x="972" y="3949"/>
                    </a:lnTo>
                    <a:lnTo>
                      <a:pt x="1193" y="3877"/>
                    </a:lnTo>
                    <a:lnTo>
                      <a:pt x="1245" y="3792"/>
                    </a:lnTo>
                    <a:lnTo>
                      <a:pt x="1245" y="3729"/>
                    </a:lnTo>
                    <a:lnTo>
                      <a:pt x="1334" y="3691"/>
                    </a:lnTo>
                    <a:lnTo>
                      <a:pt x="1361" y="3714"/>
                    </a:lnTo>
                    <a:lnTo>
                      <a:pt x="1501" y="3700"/>
                    </a:lnTo>
                    <a:lnTo>
                      <a:pt x="1563" y="3813"/>
                    </a:lnTo>
                    <a:lnTo>
                      <a:pt x="1614" y="3844"/>
                    </a:lnTo>
                    <a:lnTo>
                      <a:pt x="1544" y="3751"/>
                    </a:lnTo>
                    <a:lnTo>
                      <a:pt x="1612" y="3674"/>
                    </a:lnTo>
                    <a:lnTo>
                      <a:pt x="1596" y="3622"/>
                    </a:lnTo>
                    <a:lnTo>
                      <a:pt x="1663" y="3572"/>
                    </a:lnTo>
                    <a:lnTo>
                      <a:pt x="1635" y="3375"/>
                    </a:lnTo>
                    <a:lnTo>
                      <a:pt x="1622" y="3259"/>
                    </a:lnTo>
                    <a:lnTo>
                      <a:pt x="1506" y="3262"/>
                    </a:lnTo>
                    <a:lnTo>
                      <a:pt x="1518" y="3221"/>
                    </a:lnTo>
                    <a:lnTo>
                      <a:pt x="1562" y="3011"/>
                    </a:lnTo>
                    <a:lnTo>
                      <a:pt x="1537" y="2948"/>
                    </a:lnTo>
                    <a:lnTo>
                      <a:pt x="1477" y="2928"/>
                    </a:lnTo>
                    <a:lnTo>
                      <a:pt x="1416" y="2961"/>
                    </a:lnTo>
                    <a:lnTo>
                      <a:pt x="1516" y="2841"/>
                    </a:lnTo>
                    <a:lnTo>
                      <a:pt x="1449" y="2794"/>
                    </a:lnTo>
                    <a:lnTo>
                      <a:pt x="1396" y="2747"/>
                    </a:lnTo>
                    <a:lnTo>
                      <a:pt x="1355" y="2672"/>
                    </a:lnTo>
                    <a:lnTo>
                      <a:pt x="1282" y="2648"/>
                    </a:lnTo>
                    <a:lnTo>
                      <a:pt x="1285" y="2612"/>
                    </a:lnTo>
                    <a:lnTo>
                      <a:pt x="1251" y="2536"/>
                    </a:lnTo>
                    <a:lnTo>
                      <a:pt x="1320" y="2504"/>
                    </a:lnTo>
                    <a:lnTo>
                      <a:pt x="1331" y="2445"/>
                    </a:lnTo>
                    <a:lnTo>
                      <a:pt x="1406" y="2442"/>
                    </a:lnTo>
                    <a:lnTo>
                      <a:pt x="1419" y="2415"/>
                    </a:lnTo>
                    <a:lnTo>
                      <a:pt x="1356" y="2343"/>
                    </a:lnTo>
                    <a:lnTo>
                      <a:pt x="1274" y="2313"/>
                    </a:lnTo>
                    <a:lnTo>
                      <a:pt x="1188" y="2305"/>
                    </a:lnTo>
                    <a:lnTo>
                      <a:pt x="1158" y="2241"/>
                    </a:lnTo>
                    <a:lnTo>
                      <a:pt x="1074" y="2195"/>
                    </a:lnTo>
                    <a:lnTo>
                      <a:pt x="991" y="2167"/>
                    </a:lnTo>
                    <a:lnTo>
                      <a:pt x="952" y="2188"/>
                    </a:lnTo>
                    <a:lnTo>
                      <a:pt x="905" y="2151"/>
                    </a:lnTo>
                    <a:lnTo>
                      <a:pt x="842" y="2205"/>
                    </a:lnTo>
                    <a:lnTo>
                      <a:pt x="766" y="2086"/>
                    </a:lnTo>
                    <a:lnTo>
                      <a:pt x="698" y="2060"/>
                    </a:lnTo>
                    <a:lnTo>
                      <a:pt x="744" y="2055"/>
                    </a:lnTo>
                    <a:lnTo>
                      <a:pt x="790" y="1973"/>
                    </a:lnTo>
                    <a:lnTo>
                      <a:pt x="767" y="1904"/>
                    </a:lnTo>
                    <a:lnTo>
                      <a:pt x="791" y="1805"/>
                    </a:lnTo>
                    <a:lnTo>
                      <a:pt x="759" y="1751"/>
                    </a:lnTo>
                    <a:lnTo>
                      <a:pt x="791" y="1631"/>
                    </a:lnTo>
                    <a:lnTo>
                      <a:pt x="829" y="1522"/>
                    </a:lnTo>
                    <a:lnTo>
                      <a:pt x="1048" y="1353"/>
                    </a:lnTo>
                    <a:lnTo>
                      <a:pt x="1023" y="1291"/>
                    </a:lnTo>
                    <a:lnTo>
                      <a:pt x="1057" y="1211"/>
                    </a:lnTo>
                    <a:lnTo>
                      <a:pt x="1044" y="1145"/>
                    </a:lnTo>
                    <a:lnTo>
                      <a:pt x="1109" y="1134"/>
                    </a:lnTo>
                    <a:lnTo>
                      <a:pt x="1270" y="1134"/>
                    </a:lnTo>
                    <a:lnTo>
                      <a:pt x="1291" y="1180"/>
                    </a:lnTo>
                    <a:lnTo>
                      <a:pt x="1502" y="1232"/>
                    </a:lnTo>
                    <a:lnTo>
                      <a:pt x="1527" y="1207"/>
                    </a:lnTo>
                    <a:lnTo>
                      <a:pt x="1578" y="1150"/>
                    </a:lnTo>
                    <a:lnTo>
                      <a:pt x="1490" y="1085"/>
                    </a:lnTo>
                    <a:lnTo>
                      <a:pt x="1538" y="923"/>
                    </a:lnTo>
                    <a:lnTo>
                      <a:pt x="1544" y="838"/>
                    </a:lnTo>
                    <a:lnTo>
                      <a:pt x="1583" y="837"/>
                    </a:lnTo>
                    <a:lnTo>
                      <a:pt x="1544" y="686"/>
                    </a:lnTo>
                    <a:lnTo>
                      <a:pt x="1577" y="685"/>
                    </a:lnTo>
                    <a:lnTo>
                      <a:pt x="1590" y="587"/>
                    </a:lnTo>
                    <a:lnTo>
                      <a:pt x="1546" y="229"/>
                    </a:lnTo>
                    <a:lnTo>
                      <a:pt x="1608" y="135"/>
                    </a:lnTo>
                    <a:lnTo>
                      <a:pt x="1617" y="80"/>
                    </a:lnTo>
                    <a:lnTo>
                      <a:pt x="1587" y="50"/>
                    </a:lnTo>
                    <a:lnTo>
                      <a:pt x="1675" y="0"/>
                    </a:lnTo>
                    <a:moveTo>
                      <a:pt x="5987" y="3163"/>
                    </a:moveTo>
                    <a:lnTo>
                      <a:pt x="5983" y="3292"/>
                    </a:lnTo>
                    <a:lnTo>
                      <a:pt x="5936" y="3323"/>
                    </a:lnTo>
                    <a:lnTo>
                      <a:pt x="5914" y="3320"/>
                    </a:lnTo>
                    <a:lnTo>
                      <a:pt x="5889" y="3287"/>
                    </a:lnTo>
                    <a:lnTo>
                      <a:pt x="5789" y="3368"/>
                    </a:lnTo>
                    <a:lnTo>
                      <a:pt x="5715" y="3382"/>
                    </a:lnTo>
                    <a:lnTo>
                      <a:pt x="5699" y="3445"/>
                    </a:lnTo>
                    <a:lnTo>
                      <a:pt x="5636" y="3463"/>
                    </a:lnTo>
                    <a:lnTo>
                      <a:pt x="5614" y="3535"/>
                    </a:lnTo>
                    <a:lnTo>
                      <a:pt x="5566" y="3545"/>
                    </a:lnTo>
                    <a:lnTo>
                      <a:pt x="5564" y="3496"/>
                    </a:lnTo>
                    <a:lnTo>
                      <a:pt x="5457" y="3426"/>
                    </a:lnTo>
                    <a:lnTo>
                      <a:pt x="5422" y="3496"/>
                    </a:lnTo>
                    <a:lnTo>
                      <a:pt x="5429" y="3589"/>
                    </a:lnTo>
                    <a:lnTo>
                      <a:pt x="5392" y="3621"/>
                    </a:lnTo>
                    <a:lnTo>
                      <a:pt x="5432" y="3620"/>
                    </a:lnTo>
                    <a:lnTo>
                      <a:pt x="5465" y="3718"/>
                    </a:lnTo>
                    <a:lnTo>
                      <a:pt x="5392" y="3865"/>
                    </a:lnTo>
                    <a:lnTo>
                      <a:pt x="5445" y="3939"/>
                    </a:lnTo>
                    <a:lnTo>
                      <a:pt x="5519" y="3944"/>
                    </a:lnTo>
                    <a:lnTo>
                      <a:pt x="5483" y="3968"/>
                    </a:lnTo>
                    <a:lnTo>
                      <a:pt x="5574" y="4040"/>
                    </a:lnTo>
                    <a:lnTo>
                      <a:pt x="5512" y="4060"/>
                    </a:lnTo>
                    <a:lnTo>
                      <a:pt x="5515" y="4082"/>
                    </a:lnTo>
                    <a:lnTo>
                      <a:pt x="5670" y="4028"/>
                    </a:lnTo>
                    <a:lnTo>
                      <a:pt x="5764" y="4065"/>
                    </a:lnTo>
                    <a:lnTo>
                      <a:pt x="5808" y="4090"/>
                    </a:lnTo>
                    <a:lnTo>
                      <a:pt x="5843" y="4003"/>
                    </a:lnTo>
                    <a:lnTo>
                      <a:pt x="5974" y="4043"/>
                    </a:lnTo>
                    <a:lnTo>
                      <a:pt x="6043" y="4056"/>
                    </a:lnTo>
                    <a:lnTo>
                      <a:pt x="6121" y="4085"/>
                    </a:lnTo>
                    <a:lnTo>
                      <a:pt x="6197" y="4073"/>
                    </a:lnTo>
                    <a:lnTo>
                      <a:pt x="6192" y="3989"/>
                    </a:lnTo>
                    <a:lnTo>
                      <a:pt x="6249" y="3982"/>
                    </a:lnTo>
                    <a:lnTo>
                      <a:pt x="6319" y="3896"/>
                    </a:lnTo>
                    <a:lnTo>
                      <a:pt x="6430" y="3880"/>
                    </a:lnTo>
                    <a:lnTo>
                      <a:pt x="6630" y="3984"/>
                    </a:lnTo>
                    <a:lnTo>
                      <a:pt x="6631" y="3942"/>
                    </a:lnTo>
                    <a:lnTo>
                      <a:pt x="6623" y="3861"/>
                    </a:lnTo>
                    <a:lnTo>
                      <a:pt x="6550" y="3860"/>
                    </a:lnTo>
                    <a:lnTo>
                      <a:pt x="6533" y="3789"/>
                    </a:lnTo>
                    <a:lnTo>
                      <a:pt x="6498" y="3806"/>
                    </a:lnTo>
                    <a:lnTo>
                      <a:pt x="6537" y="3503"/>
                    </a:lnTo>
                    <a:lnTo>
                      <a:pt x="6495" y="3486"/>
                    </a:lnTo>
                    <a:lnTo>
                      <a:pt x="6513" y="3390"/>
                    </a:lnTo>
                    <a:lnTo>
                      <a:pt x="6442" y="3390"/>
                    </a:lnTo>
                    <a:lnTo>
                      <a:pt x="6386" y="3347"/>
                    </a:lnTo>
                    <a:lnTo>
                      <a:pt x="6410" y="3290"/>
                    </a:lnTo>
                    <a:lnTo>
                      <a:pt x="6368" y="3269"/>
                    </a:lnTo>
                    <a:lnTo>
                      <a:pt x="6302" y="3256"/>
                    </a:lnTo>
                    <a:lnTo>
                      <a:pt x="6313" y="3324"/>
                    </a:lnTo>
                    <a:lnTo>
                      <a:pt x="6286" y="3343"/>
                    </a:lnTo>
                    <a:lnTo>
                      <a:pt x="6176" y="3270"/>
                    </a:lnTo>
                    <a:lnTo>
                      <a:pt x="6165" y="3156"/>
                    </a:lnTo>
                    <a:lnTo>
                      <a:pt x="6130" y="3138"/>
                    </a:lnTo>
                    <a:lnTo>
                      <a:pt x="6052" y="3158"/>
                    </a:lnTo>
                    <a:lnTo>
                      <a:pt x="6027" y="3132"/>
                    </a:lnTo>
                    <a:lnTo>
                      <a:pt x="5987" y="3163"/>
                    </a:lnTo>
                  </a:path>
                </a:pathLst>
              </a:custGeom>
              <a:solidFill>
                <a:srgbClr val="40A0A0">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endParaRPr>
              </a:p>
            </p:txBody>
          </p:sp>
          <p:sp>
            <p:nvSpPr>
              <p:cNvPr id="51" name="Textfeld 50"/>
              <p:cNvSpPr txBox="1"/>
              <p:nvPr/>
            </p:nvSpPr>
            <p:spPr>
              <a:xfrm>
                <a:off x="974022" y="1901785"/>
                <a:ext cx="4450324" cy="4154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solidFill>
                    <a:effectLst/>
                    <a:uLnTx/>
                    <a:uFillTx/>
                  </a:rPr>
                  <a:t>Adaptation measures/aspects considered/included in </a:t>
                </a:r>
                <a:r>
                  <a:rPr kumimoji="0" lang="en-US" sz="1050" b="0" i="0" u="none" strike="noStrike" kern="0" cap="none" spc="0" normalizeH="0" baseline="0" noProof="0" dirty="0" smtClean="0">
                    <a:ln>
                      <a:noFill/>
                    </a:ln>
                    <a:solidFill>
                      <a:prstClr val="black"/>
                    </a:solidFill>
                    <a:effectLst/>
                    <a:uLnTx/>
                    <a:uFillTx/>
                  </a:rPr>
                  <a:t> existing climate </a:t>
                </a:r>
                <a:r>
                  <a:rPr kumimoji="0" lang="en-US" sz="1050" b="0" i="0" u="none" strike="noStrike" kern="0" cap="none" spc="0" normalizeH="0" baseline="0" noProof="0" dirty="0" smtClean="0">
                    <a:ln>
                      <a:noFill/>
                    </a:ln>
                    <a:solidFill>
                      <a:prstClr val="black"/>
                    </a:solidFill>
                    <a:effectLst/>
                    <a:uLnTx/>
                    <a:uFillTx/>
                  </a:rPr>
                  <a:t>and energy program</a:t>
                </a:r>
              </a:p>
            </p:txBody>
          </p:sp>
          <p:sp>
            <p:nvSpPr>
              <p:cNvPr id="52" name="Rechteck 51"/>
              <p:cNvSpPr/>
              <p:nvPr/>
            </p:nvSpPr>
            <p:spPr>
              <a:xfrm>
                <a:off x="460008" y="1973749"/>
                <a:ext cx="447849" cy="216024"/>
              </a:xfrm>
              <a:prstGeom prst="rect">
                <a:avLst/>
              </a:prstGeom>
              <a:solidFill>
                <a:srgbClr val="40A0A0">
                  <a:lumMod val="20000"/>
                  <a:lumOff val="80000"/>
                </a:srgbClr>
              </a:solidFill>
              <a:ln w="63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endParaRPr>
              </a:p>
            </p:txBody>
          </p:sp>
          <p:sp>
            <p:nvSpPr>
              <p:cNvPr id="53" name="Textfeld 52"/>
              <p:cNvSpPr txBox="1"/>
              <p:nvPr/>
            </p:nvSpPr>
            <p:spPr>
              <a:xfrm>
                <a:off x="6807316" y="2060848"/>
                <a:ext cx="1170020" cy="1361222"/>
              </a:xfrm>
              <a:prstGeom prst="roundRect">
                <a:avLst>
                  <a:gd name="adj" fmla="val 31710"/>
                </a:avLst>
              </a:prstGeom>
              <a:solidFill>
                <a:srgbClr val="FFFFFF">
                  <a:lumMod val="95000"/>
                  <a:alpha val="75000"/>
                </a:srgbClr>
              </a:solidFill>
            </p:spPr>
            <p:txBody>
              <a:bodyPr wrap="square" lIns="36000" tIns="36000" rIns="36000" bIns="3600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3333CC">
                        <a:lumMod val="50000"/>
                      </a:srgbClr>
                    </a:solidFill>
                    <a:effectLst/>
                    <a:uLnTx/>
                    <a:uFillTx/>
                    <a:latin typeface="Arial" pitchFamily="34" charset="0"/>
                  </a:rPr>
                  <a:t>Lower Austria:</a:t>
                </a:r>
                <a:r>
                  <a:rPr kumimoji="0" lang="en-US" sz="1000" b="0" i="0" u="none" strike="noStrike" kern="0" cap="none" spc="0" normalizeH="0" baseline="0" noProof="0" dirty="0" smtClean="0">
                    <a:ln>
                      <a:noFill/>
                    </a:ln>
                    <a:solidFill>
                      <a:srgbClr val="000000"/>
                    </a:solidFill>
                    <a:effectLst/>
                    <a:uLnTx/>
                    <a:uFillTx/>
                    <a:latin typeface="Arial" pitchFamily="34" charset="0"/>
                  </a:rPr>
                  <a:t> CCA aspects considered in new climate and energy program</a:t>
                </a:r>
              </a:p>
            </p:txBody>
          </p:sp>
          <p:sp>
            <p:nvSpPr>
              <p:cNvPr id="54" name="Textfeld 53"/>
              <p:cNvSpPr txBox="1"/>
              <p:nvPr/>
            </p:nvSpPr>
            <p:spPr>
              <a:xfrm>
                <a:off x="7959444" y="2420888"/>
                <a:ext cx="1170020" cy="1207955"/>
              </a:xfrm>
              <a:prstGeom prst="roundRect">
                <a:avLst>
                  <a:gd name="adj" fmla="val 31710"/>
                </a:avLst>
              </a:prstGeom>
              <a:solidFill>
                <a:srgbClr val="FFFFFF">
                  <a:lumMod val="95000"/>
                  <a:alpha val="75000"/>
                </a:srgbClr>
              </a:solidFill>
            </p:spPr>
            <p:txBody>
              <a:bodyPr wrap="square" lIns="36000" tIns="36000" rIns="36000" bIns="3600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3333CC">
                        <a:lumMod val="50000"/>
                      </a:srgbClr>
                    </a:solidFill>
                    <a:effectLst/>
                    <a:uLnTx/>
                    <a:uFillTx/>
                    <a:latin typeface="Arial" pitchFamily="34" charset="0"/>
                  </a:rPr>
                  <a:t>Vienna:</a:t>
                </a:r>
                <a:r>
                  <a:rPr kumimoji="0" lang="en-US" sz="1000" b="0" i="0" u="none" strike="noStrike" kern="0" cap="none" spc="0" normalizeH="0" baseline="0" noProof="0" dirty="0" smtClean="0">
                    <a:ln>
                      <a:noFill/>
                    </a:ln>
                    <a:solidFill>
                      <a:srgbClr val="000000"/>
                    </a:solidFill>
                    <a:effectLst/>
                    <a:uLnTx/>
                    <a:uFillTx/>
                    <a:latin typeface="Arial" pitchFamily="34" charset="0"/>
                  </a:rPr>
                  <a:t> CCA measures addressed in climate and energy program</a:t>
                </a:r>
              </a:p>
            </p:txBody>
          </p:sp>
        </p:grpSp>
      </p:grpSp>
      <p:sp>
        <p:nvSpPr>
          <p:cNvPr id="56" name="Freeform 20"/>
          <p:cNvSpPr>
            <a:spLocks/>
          </p:cNvSpPr>
          <p:nvPr/>
        </p:nvSpPr>
        <p:spPr bwMode="auto">
          <a:xfrm>
            <a:off x="5243371" y="3895398"/>
            <a:ext cx="2551113" cy="1743075"/>
          </a:xfrm>
          <a:custGeom>
            <a:avLst/>
            <a:gdLst>
              <a:gd name="T0" fmla="*/ 1186 w 1607"/>
              <a:gd name="T1" fmla="*/ 50 h 1098"/>
              <a:gd name="T2" fmla="*/ 1287 w 1607"/>
              <a:gd name="T3" fmla="*/ 99 h 1098"/>
              <a:gd name="T4" fmla="*/ 1336 w 1607"/>
              <a:gd name="T5" fmla="*/ 169 h 1098"/>
              <a:gd name="T6" fmla="*/ 1399 w 1607"/>
              <a:gd name="T7" fmla="*/ 224 h 1098"/>
              <a:gd name="T8" fmla="*/ 1469 w 1607"/>
              <a:gd name="T9" fmla="*/ 267 h 1098"/>
              <a:gd name="T10" fmla="*/ 1543 w 1607"/>
              <a:gd name="T11" fmla="*/ 282 h 1098"/>
              <a:gd name="T12" fmla="*/ 1567 w 1607"/>
              <a:gd name="T13" fmla="*/ 303 h 1098"/>
              <a:gd name="T14" fmla="*/ 1585 w 1607"/>
              <a:gd name="T15" fmla="*/ 355 h 1098"/>
              <a:gd name="T16" fmla="*/ 1558 w 1607"/>
              <a:gd name="T17" fmla="*/ 365 h 1098"/>
              <a:gd name="T18" fmla="*/ 1518 w 1607"/>
              <a:gd name="T19" fmla="*/ 399 h 1098"/>
              <a:gd name="T20" fmla="*/ 1549 w 1607"/>
              <a:gd name="T21" fmla="*/ 489 h 1098"/>
              <a:gd name="T22" fmla="*/ 1573 w 1607"/>
              <a:gd name="T23" fmla="*/ 582 h 1098"/>
              <a:gd name="T24" fmla="*/ 1570 w 1607"/>
              <a:gd name="T25" fmla="*/ 679 h 1098"/>
              <a:gd name="T26" fmla="*/ 1607 w 1607"/>
              <a:gd name="T27" fmla="*/ 741 h 1098"/>
              <a:gd name="T28" fmla="*/ 1547 w 1607"/>
              <a:gd name="T29" fmla="*/ 816 h 1098"/>
              <a:gd name="T30" fmla="*/ 1514 w 1607"/>
              <a:gd name="T31" fmla="*/ 885 h 1098"/>
              <a:gd name="T32" fmla="*/ 1522 w 1607"/>
              <a:gd name="T33" fmla="*/ 992 h 1098"/>
              <a:gd name="T34" fmla="*/ 1511 w 1607"/>
              <a:gd name="T35" fmla="*/ 1022 h 1098"/>
              <a:gd name="T36" fmla="*/ 1366 w 1607"/>
              <a:gd name="T37" fmla="*/ 1015 h 1098"/>
              <a:gd name="T38" fmla="*/ 1270 w 1607"/>
              <a:gd name="T39" fmla="*/ 1025 h 1098"/>
              <a:gd name="T40" fmla="*/ 1213 w 1607"/>
              <a:gd name="T41" fmla="*/ 1095 h 1098"/>
              <a:gd name="T42" fmla="*/ 1137 w 1607"/>
              <a:gd name="T43" fmla="*/ 1063 h 1098"/>
              <a:gd name="T44" fmla="*/ 978 w 1607"/>
              <a:gd name="T45" fmla="*/ 1069 h 1098"/>
              <a:gd name="T46" fmla="*/ 911 w 1607"/>
              <a:gd name="T47" fmla="*/ 1051 h 1098"/>
              <a:gd name="T48" fmla="*/ 893 w 1607"/>
              <a:gd name="T49" fmla="*/ 952 h 1098"/>
              <a:gd name="T50" fmla="*/ 900 w 1607"/>
              <a:gd name="T51" fmla="*/ 884 h 1098"/>
              <a:gd name="T52" fmla="*/ 871 w 1607"/>
              <a:gd name="T53" fmla="*/ 770 h 1098"/>
              <a:gd name="T54" fmla="*/ 785 w 1607"/>
              <a:gd name="T55" fmla="*/ 711 h 1098"/>
              <a:gd name="T56" fmla="*/ 653 w 1607"/>
              <a:gd name="T57" fmla="*/ 759 h 1098"/>
              <a:gd name="T58" fmla="*/ 564 w 1607"/>
              <a:gd name="T59" fmla="*/ 752 h 1098"/>
              <a:gd name="T60" fmla="*/ 508 w 1607"/>
              <a:gd name="T61" fmla="*/ 748 h 1098"/>
              <a:gd name="T62" fmla="*/ 416 w 1607"/>
              <a:gd name="T63" fmla="*/ 738 h 1098"/>
              <a:gd name="T64" fmla="*/ 320 w 1607"/>
              <a:gd name="T65" fmla="*/ 742 h 1098"/>
              <a:gd name="T66" fmla="*/ 241 w 1607"/>
              <a:gd name="T67" fmla="*/ 801 h 1098"/>
              <a:gd name="T68" fmla="*/ 178 w 1607"/>
              <a:gd name="T69" fmla="*/ 846 h 1098"/>
              <a:gd name="T70" fmla="*/ 187 w 1607"/>
              <a:gd name="T71" fmla="*/ 767 h 1098"/>
              <a:gd name="T72" fmla="*/ 244 w 1607"/>
              <a:gd name="T73" fmla="*/ 650 h 1098"/>
              <a:gd name="T74" fmla="*/ 206 w 1607"/>
              <a:gd name="T75" fmla="*/ 593 h 1098"/>
              <a:gd name="T76" fmla="*/ 160 w 1607"/>
              <a:gd name="T77" fmla="*/ 522 h 1098"/>
              <a:gd name="T78" fmla="*/ 99 w 1607"/>
              <a:gd name="T79" fmla="*/ 511 h 1098"/>
              <a:gd name="T80" fmla="*/ 21 w 1607"/>
              <a:gd name="T81" fmla="*/ 498 h 1098"/>
              <a:gd name="T82" fmla="*/ 13 w 1607"/>
              <a:gd name="T83" fmla="*/ 334 h 1098"/>
              <a:gd name="T84" fmla="*/ 120 w 1607"/>
              <a:gd name="T85" fmla="*/ 292 h 1098"/>
              <a:gd name="T86" fmla="*/ 82 w 1607"/>
              <a:gd name="T87" fmla="*/ 218 h 1098"/>
              <a:gd name="T88" fmla="*/ 112 w 1607"/>
              <a:gd name="T89" fmla="*/ 141 h 1098"/>
              <a:gd name="T90" fmla="*/ 202 w 1607"/>
              <a:gd name="T91" fmla="*/ 112 h 1098"/>
              <a:gd name="T92" fmla="*/ 296 w 1607"/>
              <a:gd name="T93" fmla="*/ 185 h 1098"/>
              <a:gd name="T94" fmla="*/ 400 w 1607"/>
              <a:gd name="T95" fmla="*/ 172 h 1098"/>
              <a:gd name="T96" fmla="*/ 506 w 1607"/>
              <a:gd name="T97" fmla="*/ 183 h 1098"/>
              <a:gd name="T98" fmla="*/ 589 w 1607"/>
              <a:gd name="T99" fmla="*/ 128 h 1098"/>
              <a:gd name="T100" fmla="*/ 664 w 1607"/>
              <a:gd name="T101" fmla="*/ 88 h 1098"/>
              <a:gd name="T102" fmla="*/ 775 w 1607"/>
              <a:gd name="T103" fmla="*/ 81 h 1098"/>
              <a:gd name="T104" fmla="*/ 860 w 1607"/>
              <a:gd name="T105" fmla="*/ 79 h 1098"/>
              <a:gd name="T106" fmla="*/ 963 w 1607"/>
              <a:gd name="T107" fmla="*/ 62 h 1098"/>
              <a:gd name="T108" fmla="*/ 1086 w 1607"/>
              <a:gd name="T109" fmla="*/ 0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7" h="1098">
                <a:moveTo>
                  <a:pt x="1104" y="0"/>
                </a:moveTo>
                <a:lnTo>
                  <a:pt x="1123" y="10"/>
                </a:lnTo>
                <a:lnTo>
                  <a:pt x="1127" y="36"/>
                </a:lnTo>
                <a:lnTo>
                  <a:pt x="1143" y="30"/>
                </a:lnTo>
                <a:lnTo>
                  <a:pt x="1152" y="46"/>
                </a:lnTo>
                <a:lnTo>
                  <a:pt x="1186" y="50"/>
                </a:lnTo>
                <a:lnTo>
                  <a:pt x="1192" y="55"/>
                </a:lnTo>
                <a:lnTo>
                  <a:pt x="1188" y="63"/>
                </a:lnTo>
                <a:lnTo>
                  <a:pt x="1200" y="69"/>
                </a:lnTo>
                <a:lnTo>
                  <a:pt x="1251" y="63"/>
                </a:lnTo>
                <a:lnTo>
                  <a:pt x="1265" y="93"/>
                </a:lnTo>
                <a:lnTo>
                  <a:pt x="1287" y="99"/>
                </a:lnTo>
                <a:lnTo>
                  <a:pt x="1292" y="108"/>
                </a:lnTo>
                <a:lnTo>
                  <a:pt x="1304" y="96"/>
                </a:lnTo>
                <a:lnTo>
                  <a:pt x="1317" y="99"/>
                </a:lnTo>
                <a:lnTo>
                  <a:pt x="1322" y="156"/>
                </a:lnTo>
                <a:lnTo>
                  <a:pt x="1333" y="159"/>
                </a:lnTo>
                <a:lnTo>
                  <a:pt x="1336" y="169"/>
                </a:lnTo>
                <a:lnTo>
                  <a:pt x="1357" y="159"/>
                </a:lnTo>
                <a:lnTo>
                  <a:pt x="1383" y="162"/>
                </a:lnTo>
                <a:lnTo>
                  <a:pt x="1394" y="179"/>
                </a:lnTo>
                <a:lnTo>
                  <a:pt x="1406" y="180"/>
                </a:lnTo>
                <a:lnTo>
                  <a:pt x="1397" y="208"/>
                </a:lnTo>
                <a:lnTo>
                  <a:pt x="1399" y="224"/>
                </a:lnTo>
                <a:lnTo>
                  <a:pt x="1425" y="220"/>
                </a:lnTo>
                <a:lnTo>
                  <a:pt x="1436" y="231"/>
                </a:lnTo>
                <a:lnTo>
                  <a:pt x="1435" y="246"/>
                </a:lnTo>
                <a:lnTo>
                  <a:pt x="1442" y="257"/>
                </a:lnTo>
                <a:lnTo>
                  <a:pt x="1447" y="258"/>
                </a:lnTo>
                <a:lnTo>
                  <a:pt x="1469" y="267"/>
                </a:lnTo>
                <a:lnTo>
                  <a:pt x="1495" y="269"/>
                </a:lnTo>
                <a:lnTo>
                  <a:pt x="1508" y="269"/>
                </a:lnTo>
                <a:lnTo>
                  <a:pt x="1530" y="295"/>
                </a:lnTo>
                <a:lnTo>
                  <a:pt x="1536" y="294"/>
                </a:lnTo>
                <a:lnTo>
                  <a:pt x="1535" y="280"/>
                </a:lnTo>
                <a:lnTo>
                  <a:pt x="1543" y="282"/>
                </a:lnTo>
                <a:lnTo>
                  <a:pt x="1549" y="275"/>
                </a:lnTo>
                <a:lnTo>
                  <a:pt x="1555" y="259"/>
                </a:lnTo>
                <a:lnTo>
                  <a:pt x="1562" y="258"/>
                </a:lnTo>
                <a:lnTo>
                  <a:pt x="1564" y="274"/>
                </a:lnTo>
                <a:lnTo>
                  <a:pt x="1570" y="270"/>
                </a:lnTo>
                <a:lnTo>
                  <a:pt x="1567" y="303"/>
                </a:lnTo>
                <a:lnTo>
                  <a:pt x="1581" y="315"/>
                </a:lnTo>
                <a:lnTo>
                  <a:pt x="1578" y="323"/>
                </a:lnTo>
                <a:lnTo>
                  <a:pt x="1585" y="334"/>
                </a:lnTo>
                <a:lnTo>
                  <a:pt x="1603" y="350"/>
                </a:lnTo>
                <a:lnTo>
                  <a:pt x="1599" y="351"/>
                </a:lnTo>
                <a:lnTo>
                  <a:pt x="1585" y="355"/>
                </a:lnTo>
                <a:lnTo>
                  <a:pt x="1569" y="358"/>
                </a:lnTo>
                <a:lnTo>
                  <a:pt x="1560" y="358"/>
                </a:lnTo>
                <a:lnTo>
                  <a:pt x="1564" y="376"/>
                </a:lnTo>
                <a:lnTo>
                  <a:pt x="1556" y="381"/>
                </a:lnTo>
                <a:lnTo>
                  <a:pt x="1549" y="374"/>
                </a:lnTo>
                <a:lnTo>
                  <a:pt x="1558" y="365"/>
                </a:lnTo>
                <a:lnTo>
                  <a:pt x="1550" y="364"/>
                </a:lnTo>
                <a:lnTo>
                  <a:pt x="1537" y="386"/>
                </a:lnTo>
                <a:lnTo>
                  <a:pt x="1535" y="387"/>
                </a:lnTo>
                <a:lnTo>
                  <a:pt x="1518" y="392"/>
                </a:lnTo>
                <a:lnTo>
                  <a:pt x="1521" y="398"/>
                </a:lnTo>
                <a:lnTo>
                  <a:pt x="1518" y="399"/>
                </a:lnTo>
                <a:lnTo>
                  <a:pt x="1509" y="403"/>
                </a:lnTo>
                <a:lnTo>
                  <a:pt x="1521" y="413"/>
                </a:lnTo>
                <a:lnTo>
                  <a:pt x="1538" y="450"/>
                </a:lnTo>
                <a:lnTo>
                  <a:pt x="1537" y="454"/>
                </a:lnTo>
                <a:lnTo>
                  <a:pt x="1549" y="485"/>
                </a:lnTo>
                <a:lnTo>
                  <a:pt x="1549" y="489"/>
                </a:lnTo>
                <a:lnTo>
                  <a:pt x="1557" y="523"/>
                </a:lnTo>
                <a:lnTo>
                  <a:pt x="1556" y="524"/>
                </a:lnTo>
                <a:lnTo>
                  <a:pt x="1562" y="553"/>
                </a:lnTo>
                <a:lnTo>
                  <a:pt x="1561" y="555"/>
                </a:lnTo>
                <a:lnTo>
                  <a:pt x="1569" y="567"/>
                </a:lnTo>
                <a:lnTo>
                  <a:pt x="1573" y="582"/>
                </a:lnTo>
                <a:lnTo>
                  <a:pt x="1578" y="613"/>
                </a:lnTo>
                <a:lnTo>
                  <a:pt x="1571" y="632"/>
                </a:lnTo>
                <a:lnTo>
                  <a:pt x="1566" y="632"/>
                </a:lnTo>
                <a:lnTo>
                  <a:pt x="1562" y="655"/>
                </a:lnTo>
                <a:lnTo>
                  <a:pt x="1564" y="669"/>
                </a:lnTo>
                <a:lnTo>
                  <a:pt x="1570" y="679"/>
                </a:lnTo>
                <a:lnTo>
                  <a:pt x="1585" y="693"/>
                </a:lnTo>
                <a:lnTo>
                  <a:pt x="1581" y="706"/>
                </a:lnTo>
                <a:lnTo>
                  <a:pt x="1582" y="708"/>
                </a:lnTo>
                <a:lnTo>
                  <a:pt x="1591" y="722"/>
                </a:lnTo>
                <a:lnTo>
                  <a:pt x="1601" y="734"/>
                </a:lnTo>
                <a:lnTo>
                  <a:pt x="1607" y="741"/>
                </a:lnTo>
                <a:lnTo>
                  <a:pt x="1591" y="737"/>
                </a:lnTo>
                <a:lnTo>
                  <a:pt x="1579" y="766"/>
                </a:lnTo>
                <a:lnTo>
                  <a:pt x="1572" y="776"/>
                </a:lnTo>
                <a:lnTo>
                  <a:pt x="1572" y="793"/>
                </a:lnTo>
                <a:lnTo>
                  <a:pt x="1556" y="794"/>
                </a:lnTo>
                <a:lnTo>
                  <a:pt x="1547" y="816"/>
                </a:lnTo>
                <a:lnTo>
                  <a:pt x="1537" y="822"/>
                </a:lnTo>
                <a:lnTo>
                  <a:pt x="1536" y="833"/>
                </a:lnTo>
                <a:lnTo>
                  <a:pt x="1529" y="837"/>
                </a:lnTo>
                <a:lnTo>
                  <a:pt x="1521" y="847"/>
                </a:lnTo>
                <a:lnTo>
                  <a:pt x="1518" y="875"/>
                </a:lnTo>
                <a:lnTo>
                  <a:pt x="1514" y="885"/>
                </a:lnTo>
                <a:lnTo>
                  <a:pt x="1508" y="893"/>
                </a:lnTo>
                <a:lnTo>
                  <a:pt x="1516" y="909"/>
                </a:lnTo>
                <a:lnTo>
                  <a:pt x="1512" y="913"/>
                </a:lnTo>
                <a:lnTo>
                  <a:pt x="1510" y="961"/>
                </a:lnTo>
                <a:lnTo>
                  <a:pt x="1515" y="980"/>
                </a:lnTo>
                <a:lnTo>
                  <a:pt x="1522" y="992"/>
                </a:lnTo>
                <a:lnTo>
                  <a:pt x="1538" y="998"/>
                </a:lnTo>
                <a:lnTo>
                  <a:pt x="1547" y="1019"/>
                </a:lnTo>
                <a:lnTo>
                  <a:pt x="1545" y="1047"/>
                </a:lnTo>
                <a:lnTo>
                  <a:pt x="1528" y="1039"/>
                </a:lnTo>
                <a:lnTo>
                  <a:pt x="1523" y="1029"/>
                </a:lnTo>
                <a:lnTo>
                  <a:pt x="1511" y="1022"/>
                </a:lnTo>
                <a:lnTo>
                  <a:pt x="1488" y="1019"/>
                </a:lnTo>
                <a:lnTo>
                  <a:pt x="1466" y="1001"/>
                </a:lnTo>
                <a:lnTo>
                  <a:pt x="1443" y="993"/>
                </a:lnTo>
                <a:lnTo>
                  <a:pt x="1415" y="992"/>
                </a:lnTo>
                <a:lnTo>
                  <a:pt x="1386" y="1007"/>
                </a:lnTo>
                <a:lnTo>
                  <a:pt x="1366" y="1015"/>
                </a:lnTo>
                <a:lnTo>
                  <a:pt x="1302" y="1010"/>
                </a:lnTo>
                <a:lnTo>
                  <a:pt x="1304" y="1023"/>
                </a:lnTo>
                <a:lnTo>
                  <a:pt x="1295" y="1023"/>
                </a:lnTo>
                <a:lnTo>
                  <a:pt x="1291" y="1033"/>
                </a:lnTo>
                <a:lnTo>
                  <a:pt x="1280" y="1032"/>
                </a:lnTo>
                <a:lnTo>
                  <a:pt x="1270" y="1025"/>
                </a:lnTo>
                <a:lnTo>
                  <a:pt x="1265" y="1029"/>
                </a:lnTo>
                <a:lnTo>
                  <a:pt x="1253" y="1034"/>
                </a:lnTo>
                <a:lnTo>
                  <a:pt x="1238" y="1044"/>
                </a:lnTo>
                <a:lnTo>
                  <a:pt x="1242" y="1071"/>
                </a:lnTo>
                <a:lnTo>
                  <a:pt x="1225" y="1085"/>
                </a:lnTo>
                <a:lnTo>
                  <a:pt x="1213" y="1095"/>
                </a:lnTo>
                <a:lnTo>
                  <a:pt x="1203" y="1089"/>
                </a:lnTo>
                <a:lnTo>
                  <a:pt x="1194" y="1098"/>
                </a:lnTo>
                <a:lnTo>
                  <a:pt x="1179" y="1071"/>
                </a:lnTo>
                <a:lnTo>
                  <a:pt x="1169" y="1071"/>
                </a:lnTo>
                <a:lnTo>
                  <a:pt x="1160" y="1060"/>
                </a:lnTo>
                <a:lnTo>
                  <a:pt x="1137" y="1063"/>
                </a:lnTo>
                <a:lnTo>
                  <a:pt x="1090" y="1064"/>
                </a:lnTo>
                <a:lnTo>
                  <a:pt x="1045" y="1077"/>
                </a:lnTo>
                <a:lnTo>
                  <a:pt x="1026" y="1072"/>
                </a:lnTo>
                <a:lnTo>
                  <a:pt x="1011" y="1062"/>
                </a:lnTo>
                <a:lnTo>
                  <a:pt x="988" y="1060"/>
                </a:lnTo>
                <a:lnTo>
                  <a:pt x="978" y="1069"/>
                </a:lnTo>
                <a:lnTo>
                  <a:pt x="967" y="1060"/>
                </a:lnTo>
                <a:lnTo>
                  <a:pt x="949" y="1074"/>
                </a:lnTo>
                <a:lnTo>
                  <a:pt x="939" y="1068"/>
                </a:lnTo>
                <a:lnTo>
                  <a:pt x="929" y="1051"/>
                </a:lnTo>
                <a:lnTo>
                  <a:pt x="920" y="1055"/>
                </a:lnTo>
                <a:lnTo>
                  <a:pt x="911" y="1051"/>
                </a:lnTo>
                <a:lnTo>
                  <a:pt x="923" y="1005"/>
                </a:lnTo>
                <a:lnTo>
                  <a:pt x="919" y="999"/>
                </a:lnTo>
                <a:lnTo>
                  <a:pt x="924" y="994"/>
                </a:lnTo>
                <a:lnTo>
                  <a:pt x="916" y="983"/>
                </a:lnTo>
                <a:lnTo>
                  <a:pt x="914" y="961"/>
                </a:lnTo>
                <a:lnTo>
                  <a:pt x="893" y="952"/>
                </a:lnTo>
                <a:lnTo>
                  <a:pt x="881" y="949"/>
                </a:lnTo>
                <a:lnTo>
                  <a:pt x="887" y="926"/>
                </a:lnTo>
                <a:lnTo>
                  <a:pt x="892" y="909"/>
                </a:lnTo>
                <a:lnTo>
                  <a:pt x="903" y="905"/>
                </a:lnTo>
                <a:lnTo>
                  <a:pt x="906" y="894"/>
                </a:lnTo>
                <a:lnTo>
                  <a:pt x="900" y="884"/>
                </a:lnTo>
                <a:lnTo>
                  <a:pt x="899" y="862"/>
                </a:lnTo>
                <a:lnTo>
                  <a:pt x="903" y="860"/>
                </a:lnTo>
                <a:lnTo>
                  <a:pt x="910" y="838"/>
                </a:lnTo>
                <a:lnTo>
                  <a:pt x="910" y="834"/>
                </a:lnTo>
                <a:lnTo>
                  <a:pt x="888" y="809"/>
                </a:lnTo>
                <a:lnTo>
                  <a:pt x="871" y="770"/>
                </a:lnTo>
                <a:lnTo>
                  <a:pt x="859" y="760"/>
                </a:lnTo>
                <a:lnTo>
                  <a:pt x="834" y="755"/>
                </a:lnTo>
                <a:lnTo>
                  <a:pt x="820" y="745"/>
                </a:lnTo>
                <a:lnTo>
                  <a:pt x="796" y="725"/>
                </a:lnTo>
                <a:lnTo>
                  <a:pt x="794" y="712"/>
                </a:lnTo>
                <a:lnTo>
                  <a:pt x="785" y="711"/>
                </a:lnTo>
                <a:lnTo>
                  <a:pt x="771" y="721"/>
                </a:lnTo>
                <a:lnTo>
                  <a:pt x="749" y="720"/>
                </a:lnTo>
                <a:lnTo>
                  <a:pt x="724" y="734"/>
                </a:lnTo>
                <a:lnTo>
                  <a:pt x="720" y="739"/>
                </a:lnTo>
                <a:lnTo>
                  <a:pt x="660" y="745"/>
                </a:lnTo>
                <a:lnTo>
                  <a:pt x="653" y="759"/>
                </a:lnTo>
                <a:lnTo>
                  <a:pt x="639" y="756"/>
                </a:lnTo>
                <a:lnTo>
                  <a:pt x="634" y="747"/>
                </a:lnTo>
                <a:lnTo>
                  <a:pt x="591" y="750"/>
                </a:lnTo>
                <a:lnTo>
                  <a:pt x="583" y="735"/>
                </a:lnTo>
                <a:lnTo>
                  <a:pt x="567" y="742"/>
                </a:lnTo>
                <a:lnTo>
                  <a:pt x="564" y="752"/>
                </a:lnTo>
                <a:lnTo>
                  <a:pt x="556" y="748"/>
                </a:lnTo>
                <a:lnTo>
                  <a:pt x="551" y="764"/>
                </a:lnTo>
                <a:lnTo>
                  <a:pt x="538" y="759"/>
                </a:lnTo>
                <a:lnTo>
                  <a:pt x="511" y="778"/>
                </a:lnTo>
                <a:lnTo>
                  <a:pt x="505" y="765"/>
                </a:lnTo>
                <a:lnTo>
                  <a:pt x="508" y="748"/>
                </a:lnTo>
                <a:lnTo>
                  <a:pt x="497" y="738"/>
                </a:lnTo>
                <a:lnTo>
                  <a:pt x="475" y="734"/>
                </a:lnTo>
                <a:lnTo>
                  <a:pt x="435" y="737"/>
                </a:lnTo>
                <a:lnTo>
                  <a:pt x="426" y="730"/>
                </a:lnTo>
                <a:lnTo>
                  <a:pt x="418" y="736"/>
                </a:lnTo>
                <a:lnTo>
                  <a:pt x="416" y="738"/>
                </a:lnTo>
                <a:lnTo>
                  <a:pt x="396" y="692"/>
                </a:lnTo>
                <a:lnTo>
                  <a:pt x="371" y="714"/>
                </a:lnTo>
                <a:lnTo>
                  <a:pt x="353" y="706"/>
                </a:lnTo>
                <a:lnTo>
                  <a:pt x="347" y="723"/>
                </a:lnTo>
                <a:lnTo>
                  <a:pt x="335" y="727"/>
                </a:lnTo>
                <a:lnTo>
                  <a:pt x="320" y="742"/>
                </a:lnTo>
                <a:lnTo>
                  <a:pt x="302" y="759"/>
                </a:lnTo>
                <a:lnTo>
                  <a:pt x="280" y="759"/>
                </a:lnTo>
                <a:lnTo>
                  <a:pt x="282" y="773"/>
                </a:lnTo>
                <a:lnTo>
                  <a:pt x="272" y="788"/>
                </a:lnTo>
                <a:lnTo>
                  <a:pt x="252" y="796"/>
                </a:lnTo>
                <a:lnTo>
                  <a:pt x="241" y="801"/>
                </a:lnTo>
                <a:lnTo>
                  <a:pt x="238" y="817"/>
                </a:lnTo>
                <a:lnTo>
                  <a:pt x="231" y="813"/>
                </a:lnTo>
                <a:lnTo>
                  <a:pt x="209" y="823"/>
                </a:lnTo>
                <a:lnTo>
                  <a:pt x="198" y="838"/>
                </a:lnTo>
                <a:lnTo>
                  <a:pt x="183" y="838"/>
                </a:lnTo>
                <a:lnTo>
                  <a:pt x="178" y="846"/>
                </a:lnTo>
                <a:lnTo>
                  <a:pt x="157" y="837"/>
                </a:lnTo>
                <a:lnTo>
                  <a:pt x="138" y="814"/>
                </a:lnTo>
                <a:lnTo>
                  <a:pt x="148" y="808"/>
                </a:lnTo>
                <a:lnTo>
                  <a:pt x="164" y="798"/>
                </a:lnTo>
                <a:lnTo>
                  <a:pt x="174" y="775"/>
                </a:lnTo>
                <a:lnTo>
                  <a:pt x="187" y="767"/>
                </a:lnTo>
                <a:lnTo>
                  <a:pt x="187" y="745"/>
                </a:lnTo>
                <a:lnTo>
                  <a:pt x="211" y="704"/>
                </a:lnTo>
                <a:lnTo>
                  <a:pt x="196" y="672"/>
                </a:lnTo>
                <a:lnTo>
                  <a:pt x="198" y="664"/>
                </a:lnTo>
                <a:lnTo>
                  <a:pt x="233" y="639"/>
                </a:lnTo>
                <a:lnTo>
                  <a:pt x="244" y="650"/>
                </a:lnTo>
                <a:lnTo>
                  <a:pt x="262" y="647"/>
                </a:lnTo>
                <a:lnTo>
                  <a:pt x="266" y="634"/>
                </a:lnTo>
                <a:lnTo>
                  <a:pt x="235" y="612"/>
                </a:lnTo>
                <a:lnTo>
                  <a:pt x="219" y="607"/>
                </a:lnTo>
                <a:lnTo>
                  <a:pt x="214" y="596"/>
                </a:lnTo>
                <a:lnTo>
                  <a:pt x="206" y="593"/>
                </a:lnTo>
                <a:lnTo>
                  <a:pt x="210" y="587"/>
                </a:lnTo>
                <a:lnTo>
                  <a:pt x="186" y="564"/>
                </a:lnTo>
                <a:lnTo>
                  <a:pt x="177" y="555"/>
                </a:lnTo>
                <a:lnTo>
                  <a:pt x="188" y="544"/>
                </a:lnTo>
                <a:lnTo>
                  <a:pt x="186" y="535"/>
                </a:lnTo>
                <a:lnTo>
                  <a:pt x="160" y="522"/>
                </a:lnTo>
                <a:lnTo>
                  <a:pt x="161" y="497"/>
                </a:lnTo>
                <a:lnTo>
                  <a:pt x="140" y="502"/>
                </a:lnTo>
                <a:lnTo>
                  <a:pt x="136" y="514"/>
                </a:lnTo>
                <a:lnTo>
                  <a:pt x="121" y="522"/>
                </a:lnTo>
                <a:lnTo>
                  <a:pt x="113" y="512"/>
                </a:lnTo>
                <a:lnTo>
                  <a:pt x="99" y="511"/>
                </a:lnTo>
                <a:lnTo>
                  <a:pt x="91" y="529"/>
                </a:lnTo>
                <a:lnTo>
                  <a:pt x="82" y="528"/>
                </a:lnTo>
                <a:lnTo>
                  <a:pt x="68" y="515"/>
                </a:lnTo>
                <a:lnTo>
                  <a:pt x="47" y="515"/>
                </a:lnTo>
                <a:lnTo>
                  <a:pt x="28" y="507"/>
                </a:lnTo>
                <a:lnTo>
                  <a:pt x="21" y="498"/>
                </a:lnTo>
                <a:lnTo>
                  <a:pt x="24" y="464"/>
                </a:lnTo>
                <a:lnTo>
                  <a:pt x="4" y="408"/>
                </a:lnTo>
                <a:lnTo>
                  <a:pt x="0" y="387"/>
                </a:lnTo>
                <a:lnTo>
                  <a:pt x="0" y="385"/>
                </a:lnTo>
                <a:lnTo>
                  <a:pt x="17" y="347"/>
                </a:lnTo>
                <a:lnTo>
                  <a:pt x="13" y="334"/>
                </a:lnTo>
                <a:lnTo>
                  <a:pt x="25" y="333"/>
                </a:lnTo>
                <a:lnTo>
                  <a:pt x="63" y="344"/>
                </a:lnTo>
                <a:lnTo>
                  <a:pt x="99" y="344"/>
                </a:lnTo>
                <a:lnTo>
                  <a:pt x="94" y="334"/>
                </a:lnTo>
                <a:lnTo>
                  <a:pt x="113" y="309"/>
                </a:lnTo>
                <a:lnTo>
                  <a:pt x="120" y="292"/>
                </a:lnTo>
                <a:lnTo>
                  <a:pt x="111" y="273"/>
                </a:lnTo>
                <a:lnTo>
                  <a:pt x="118" y="270"/>
                </a:lnTo>
                <a:lnTo>
                  <a:pt x="117" y="263"/>
                </a:lnTo>
                <a:lnTo>
                  <a:pt x="104" y="241"/>
                </a:lnTo>
                <a:lnTo>
                  <a:pt x="79" y="238"/>
                </a:lnTo>
                <a:lnTo>
                  <a:pt x="82" y="218"/>
                </a:lnTo>
                <a:lnTo>
                  <a:pt x="79" y="199"/>
                </a:lnTo>
                <a:lnTo>
                  <a:pt x="87" y="168"/>
                </a:lnTo>
                <a:lnTo>
                  <a:pt x="87" y="160"/>
                </a:lnTo>
                <a:lnTo>
                  <a:pt x="105" y="153"/>
                </a:lnTo>
                <a:lnTo>
                  <a:pt x="103" y="143"/>
                </a:lnTo>
                <a:lnTo>
                  <a:pt x="112" y="141"/>
                </a:lnTo>
                <a:lnTo>
                  <a:pt x="129" y="112"/>
                </a:lnTo>
                <a:lnTo>
                  <a:pt x="139" y="118"/>
                </a:lnTo>
                <a:lnTo>
                  <a:pt x="167" y="112"/>
                </a:lnTo>
                <a:lnTo>
                  <a:pt x="174" y="116"/>
                </a:lnTo>
                <a:lnTo>
                  <a:pt x="180" y="104"/>
                </a:lnTo>
                <a:lnTo>
                  <a:pt x="202" y="112"/>
                </a:lnTo>
                <a:lnTo>
                  <a:pt x="217" y="124"/>
                </a:lnTo>
                <a:lnTo>
                  <a:pt x="237" y="119"/>
                </a:lnTo>
                <a:lnTo>
                  <a:pt x="255" y="130"/>
                </a:lnTo>
                <a:lnTo>
                  <a:pt x="272" y="127"/>
                </a:lnTo>
                <a:lnTo>
                  <a:pt x="300" y="156"/>
                </a:lnTo>
                <a:lnTo>
                  <a:pt x="296" y="185"/>
                </a:lnTo>
                <a:lnTo>
                  <a:pt x="297" y="203"/>
                </a:lnTo>
                <a:lnTo>
                  <a:pt x="324" y="200"/>
                </a:lnTo>
                <a:lnTo>
                  <a:pt x="356" y="184"/>
                </a:lnTo>
                <a:lnTo>
                  <a:pt x="375" y="183"/>
                </a:lnTo>
                <a:lnTo>
                  <a:pt x="392" y="170"/>
                </a:lnTo>
                <a:lnTo>
                  <a:pt x="400" y="172"/>
                </a:lnTo>
                <a:lnTo>
                  <a:pt x="409" y="171"/>
                </a:lnTo>
                <a:lnTo>
                  <a:pt x="403" y="179"/>
                </a:lnTo>
                <a:lnTo>
                  <a:pt x="423" y="205"/>
                </a:lnTo>
                <a:lnTo>
                  <a:pt x="467" y="210"/>
                </a:lnTo>
                <a:lnTo>
                  <a:pt x="472" y="200"/>
                </a:lnTo>
                <a:lnTo>
                  <a:pt x="506" y="183"/>
                </a:lnTo>
                <a:lnTo>
                  <a:pt x="510" y="168"/>
                </a:lnTo>
                <a:lnTo>
                  <a:pt x="524" y="165"/>
                </a:lnTo>
                <a:lnTo>
                  <a:pt x="539" y="166"/>
                </a:lnTo>
                <a:lnTo>
                  <a:pt x="565" y="140"/>
                </a:lnTo>
                <a:lnTo>
                  <a:pt x="581" y="141"/>
                </a:lnTo>
                <a:lnTo>
                  <a:pt x="589" y="128"/>
                </a:lnTo>
                <a:lnTo>
                  <a:pt x="586" y="118"/>
                </a:lnTo>
                <a:lnTo>
                  <a:pt x="603" y="106"/>
                </a:lnTo>
                <a:lnTo>
                  <a:pt x="621" y="108"/>
                </a:lnTo>
                <a:lnTo>
                  <a:pt x="644" y="96"/>
                </a:lnTo>
                <a:lnTo>
                  <a:pt x="661" y="100"/>
                </a:lnTo>
                <a:lnTo>
                  <a:pt x="664" y="88"/>
                </a:lnTo>
                <a:lnTo>
                  <a:pt x="677" y="84"/>
                </a:lnTo>
                <a:lnTo>
                  <a:pt x="691" y="63"/>
                </a:lnTo>
                <a:lnTo>
                  <a:pt x="716" y="78"/>
                </a:lnTo>
                <a:lnTo>
                  <a:pt x="735" y="98"/>
                </a:lnTo>
                <a:lnTo>
                  <a:pt x="766" y="81"/>
                </a:lnTo>
                <a:lnTo>
                  <a:pt x="775" y="81"/>
                </a:lnTo>
                <a:lnTo>
                  <a:pt x="779" y="90"/>
                </a:lnTo>
                <a:lnTo>
                  <a:pt x="790" y="84"/>
                </a:lnTo>
                <a:lnTo>
                  <a:pt x="802" y="106"/>
                </a:lnTo>
                <a:lnTo>
                  <a:pt x="817" y="110"/>
                </a:lnTo>
                <a:lnTo>
                  <a:pt x="834" y="108"/>
                </a:lnTo>
                <a:lnTo>
                  <a:pt x="860" y="79"/>
                </a:lnTo>
                <a:lnTo>
                  <a:pt x="874" y="81"/>
                </a:lnTo>
                <a:lnTo>
                  <a:pt x="898" y="71"/>
                </a:lnTo>
                <a:lnTo>
                  <a:pt x="911" y="81"/>
                </a:lnTo>
                <a:lnTo>
                  <a:pt x="931" y="80"/>
                </a:lnTo>
                <a:lnTo>
                  <a:pt x="956" y="74"/>
                </a:lnTo>
                <a:lnTo>
                  <a:pt x="963" y="62"/>
                </a:lnTo>
                <a:lnTo>
                  <a:pt x="999" y="67"/>
                </a:lnTo>
                <a:lnTo>
                  <a:pt x="1008" y="29"/>
                </a:lnTo>
                <a:lnTo>
                  <a:pt x="1051" y="33"/>
                </a:lnTo>
                <a:lnTo>
                  <a:pt x="1058" y="5"/>
                </a:lnTo>
                <a:lnTo>
                  <a:pt x="1085" y="0"/>
                </a:lnTo>
                <a:lnTo>
                  <a:pt x="1086" y="0"/>
                </a:lnTo>
                <a:lnTo>
                  <a:pt x="1095" y="1"/>
                </a:lnTo>
                <a:lnTo>
                  <a:pt x="1104" y="0"/>
                </a:lnTo>
                <a:close/>
              </a:path>
            </a:pathLst>
          </a:custGeom>
          <a:solidFill>
            <a:srgbClr val="0066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endParaRPr>
          </a:p>
        </p:txBody>
      </p:sp>
      <p:sp>
        <p:nvSpPr>
          <p:cNvPr id="59" name="Textfeld 58"/>
          <p:cNvSpPr txBox="1"/>
          <p:nvPr/>
        </p:nvSpPr>
        <p:spPr>
          <a:xfrm>
            <a:off x="6073275" y="4223242"/>
            <a:ext cx="1170020" cy="465113"/>
          </a:xfrm>
          <a:prstGeom prst="roundRect">
            <a:avLst>
              <a:gd name="adj" fmla="val 31710"/>
            </a:avLst>
          </a:prstGeom>
          <a:solidFill>
            <a:srgbClr val="FFFFFF">
              <a:lumMod val="95000"/>
              <a:alpha val="75000"/>
            </a:srgbClr>
          </a:solidFill>
        </p:spPr>
        <p:txBody>
          <a:bodyPr wrap="square" lIns="36000" tIns="36000" rIns="36000" bIns="3600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3333CC">
                    <a:lumMod val="50000"/>
                  </a:srgbClr>
                </a:solidFill>
                <a:effectLst/>
                <a:uLnTx/>
                <a:uFillTx/>
                <a:latin typeface="Arial" pitchFamily="34" charset="0"/>
              </a:rPr>
              <a:t>Styria:</a:t>
            </a:r>
            <a:r>
              <a:rPr kumimoji="0" lang="en-US" sz="1000" b="0" i="0" u="none" strike="noStrike" kern="0" cap="none" spc="0" normalizeH="0" baseline="0" noProof="0" dirty="0" smtClean="0">
                <a:ln>
                  <a:noFill/>
                </a:ln>
                <a:solidFill>
                  <a:srgbClr val="000000"/>
                </a:solidFill>
                <a:effectLst/>
                <a:uLnTx/>
                <a:uFillTx/>
                <a:latin typeface="Arial" pitchFamily="34" charset="0"/>
              </a:rPr>
              <a:t> adopted in 2015</a:t>
            </a:r>
          </a:p>
        </p:txBody>
      </p:sp>
      <p:grpSp>
        <p:nvGrpSpPr>
          <p:cNvPr id="61" name="Gruppieren 60"/>
          <p:cNvGrpSpPr/>
          <p:nvPr/>
        </p:nvGrpSpPr>
        <p:grpSpPr>
          <a:xfrm>
            <a:off x="1828658" y="3988381"/>
            <a:ext cx="2825751" cy="1574800"/>
            <a:chOff x="1245547" y="3888993"/>
            <a:chExt cx="2825751" cy="1574800"/>
          </a:xfrm>
        </p:grpSpPr>
        <p:sp>
          <p:nvSpPr>
            <p:cNvPr id="67" name="Freeform 21"/>
            <p:cNvSpPr>
              <a:spLocks/>
            </p:cNvSpPr>
            <p:nvPr/>
          </p:nvSpPr>
          <p:spPr bwMode="auto">
            <a:xfrm>
              <a:off x="3241035" y="4733543"/>
              <a:ext cx="830263" cy="730250"/>
            </a:xfrm>
            <a:custGeom>
              <a:avLst/>
              <a:gdLst>
                <a:gd name="T0" fmla="*/ 264 w 523"/>
                <a:gd name="T1" fmla="*/ 27 h 460"/>
                <a:gd name="T2" fmla="*/ 290 w 523"/>
                <a:gd name="T3" fmla="*/ 24 h 460"/>
                <a:gd name="T4" fmla="*/ 309 w 523"/>
                <a:gd name="T5" fmla="*/ 34 h 460"/>
                <a:gd name="T6" fmla="*/ 359 w 523"/>
                <a:gd name="T7" fmla="*/ 78 h 460"/>
                <a:gd name="T8" fmla="*/ 395 w 523"/>
                <a:gd name="T9" fmla="*/ 103 h 460"/>
                <a:gd name="T10" fmla="*/ 394 w 523"/>
                <a:gd name="T11" fmla="*/ 114 h 460"/>
                <a:gd name="T12" fmla="*/ 385 w 523"/>
                <a:gd name="T13" fmla="*/ 173 h 460"/>
                <a:gd name="T14" fmla="*/ 396 w 523"/>
                <a:gd name="T15" fmla="*/ 185 h 460"/>
                <a:gd name="T16" fmla="*/ 417 w 523"/>
                <a:gd name="T17" fmla="*/ 212 h 460"/>
                <a:gd name="T18" fmla="*/ 434 w 523"/>
                <a:gd name="T19" fmla="*/ 221 h 460"/>
                <a:gd name="T20" fmla="*/ 440 w 523"/>
                <a:gd name="T21" fmla="*/ 235 h 460"/>
                <a:gd name="T22" fmla="*/ 446 w 523"/>
                <a:gd name="T23" fmla="*/ 271 h 460"/>
                <a:gd name="T24" fmla="*/ 480 w 523"/>
                <a:gd name="T25" fmla="*/ 304 h 460"/>
                <a:gd name="T26" fmla="*/ 487 w 523"/>
                <a:gd name="T27" fmla="*/ 306 h 460"/>
                <a:gd name="T28" fmla="*/ 523 w 523"/>
                <a:gd name="T29" fmla="*/ 338 h 460"/>
                <a:gd name="T30" fmla="*/ 481 w 523"/>
                <a:gd name="T31" fmla="*/ 348 h 460"/>
                <a:gd name="T32" fmla="*/ 445 w 523"/>
                <a:gd name="T33" fmla="*/ 372 h 460"/>
                <a:gd name="T34" fmla="*/ 426 w 523"/>
                <a:gd name="T35" fmla="*/ 366 h 460"/>
                <a:gd name="T36" fmla="*/ 387 w 523"/>
                <a:gd name="T37" fmla="*/ 374 h 460"/>
                <a:gd name="T38" fmla="*/ 363 w 523"/>
                <a:gd name="T39" fmla="*/ 404 h 460"/>
                <a:gd name="T40" fmla="*/ 353 w 523"/>
                <a:gd name="T41" fmla="*/ 414 h 460"/>
                <a:gd name="T42" fmla="*/ 320 w 523"/>
                <a:gd name="T43" fmla="*/ 460 h 460"/>
                <a:gd name="T44" fmla="*/ 275 w 523"/>
                <a:gd name="T45" fmla="*/ 460 h 460"/>
                <a:gd name="T46" fmla="*/ 242 w 523"/>
                <a:gd name="T47" fmla="*/ 435 h 460"/>
                <a:gd name="T48" fmla="*/ 216 w 523"/>
                <a:gd name="T49" fmla="*/ 427 h 460"/>
                <a:gd name="T50" fmla="*/ 187 w 523"/>
                <a:gd name="T51" fmla="*/ 416 h 460"/>
                <a:gd name="T52" fmla="*/ 144 w 523"/>
                <a:gd name="T53" fmla="*/ 347 h 460"/>
                <a:gd name="T54" fmla="*/ 98 w 523"/>
                <a:gd name="T55" fmla="*/ 309 h 460"/>
                <a:gd name="T56" fmla="*/ 106 w 523"/>
                <a:gd name="T57" fmla="*/ 283 h 460"/>
                <a:gd name="T58" fmla="*/ 95 w 523"/>
                <a:gd name="T59" fmla="*/ 257 h 460"/>
                <a:gd name="T60" fmla="*/ 74 w 523"/>
                <a:gd name="T61" fmla="*/ 241 h 460"/>
                <a:gd name="T62" fmla="*/ 45 w 523"/>
                <a:gd name="T63" fmla="*/ 228 h 460"/>
                <a:gd name="T64" fmla="*/ 29 w 523"/>
                <a:gd name="T65" fmla="*/ 198 h 460"/>
                <a:gd name="T66" fmla="*/ 11 w 523"/>
                <a:gd name="T67" fmla="*/ 157 h 460"/>
                <a:gd name="T68" fmla="*/ 0 w 523"/>
                <a:gd name="T69" fmla="*/ 134 h 460"/>
                <a:gd name="T70" fmla="*/ 27 w 523"/>
                <a:gd name="T71" fmla="*/ 124 h 460"/>
                <a:gd name="T72" fmla="*/ 60 w 523"/>
                <a:gd name="T73" fmla="*/ 88 h 460"/>
                <a:gd name="T74" fmla="*/ 88 w 523"/>
                <a:gd name="T75" fmla="*/ 76 h 460"/>
                <a:gd name="T76" fmla="*/ 118 w 523"/>
                <a:gd name="T77" fmla="*/ 58 h 460"/>
                <a:gd name="T78" fmla="*/ 141 w 523"/>
                <a:gd name="T79" fmla="*/ 43 h 460"/>
                <a:gd name="T80" fmla="*/ 152 w 523"/>
                <a:gd name="T81" fmla="*/ 15 h 460"/>
                <a:gd name="T82" fmla="*/ 185 w 523"/>
                <a:gd name="T83" fmla="*/ 14 h 460"/>
                <a:gd name="T84" fmla="*/ 215 w 523"/>
                <a:gd name="T85" fmla="*/ 12 h 460"/>
                <a:gd name="T86" fmla="*/ 250 w 523"/>
                <a:gd name="T87" fmla="*/ 8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3" h="460">
                  <a:moveTo>
                    <a:pt x="250" y="8"/>
                  </a:moveTo>
                  <a:lnTo>
                    <a:pt x="264" y="27"/>
                  </a:lnTo>
                  <a:lnTo>
                    <a:pt x="277" y="21"/>
                  </a:lnTo>
                  <a:lnTo>
                    <a:pt x="290" y="24"/>
                  </a:lnTo>
                  <a:lnTo>
                    <a:pt x="293" y="31"/>
                  </a:lnTo>
                  <a:lnTo>
                    <a:pt x="309" y="34"/>
                  </a:lnTo>
                  <a:lnTo>
                    <a:pt x="333" y="54"/>
                  </a:lnTo>
                  <a:lnTo>
                    <a:pt x="359" y="78"/>
                  </a:lnTo>
                  <a:lnTo>
                    <a:pt x="370" y="105"/>
                  </a:lnTo>
                  <a:lnTo>
                    <a:pt x="395" y="103"/>
                  </a:lnTo>
                  <a:lnTo>
                    <a:pt x="404" y="109"/>
                  </a:lnTo>
                  <a:lnTo>
                    <a:pt x="394" y="114"/>
                  </a:lnTo>
                  <a:lnTo>
                    <a:pt x="376" y="148"/>
                  </a:lnTo>
                  <a:lnTo>
                    <a:pt x="385" y="173"/>
                  </a:lnTo>
                  <a:lnTo>
                    <a:pt x="387" y="181"/>
                  </a:lnTo>
                  <a:lnTo>
                    <a:pt x="396" y="185"/>
                  </a:lnTo>
                  <a:lnTo>
                    <a:pt x="412" y="200"/>
                  </a:lnTo>
                  <a:lnTo>
                    <a:pt x="417" y="212"/>
                  </a:lnTo>
                  <a:lnTo>
                    <a:pt x="426" y="215"/>
                  </a:lnTo>
                  <a:lnTo>
                    <a:pt x="434" y="221"/>
                  </a:lnTo>
                  <a:lnTo>
                    <a:pt x="444" y="226"/>
                  </a:lnTo>
                  <a:lnTo>
                    <a:pt x="440" y="235"/>
                  </a:lnTo>
                  <a:lnTo>
                    <a:pt x="447" y="242"/>
                  </a:lnTo>
                  <a:lnTo>
                    <a:pt x="446" y="271"/>
                  </a:lnTo>
                  <a:lnTo>
                    <a:pt x="474" y="288"/>
                  </a:lnTo>
                  <a:lnTo>
                    <a:pt x="480" y="304"/>
                  </a:lnTo>
                  <a:lnTo>
                    <a:pt x="485" y="306"/>
                  </a:lnTo>
                  <a:lnTo>
                    <a:pt x="487" y="306"/>
                  </a:lnTo>
                  <a:lnTo>
                    <a:pt x="521" y="328"/>
                  </a:lnTo>
                  <a:lnTo>
                    <a:pt x="523" y="338"/>
                  </a:lnTo>
                  <a:lnTo>
                    <a:pt x="502" y="359"/>
                  </a:lnTo>
                  <a:lnTo>
                    <a:pt x="481" y="348"/>
                  </a:lnTo>
                  <a:lnTo>
                    <a:pt x="455" y="363"/>
                  </a:lnTo>
                  <a:lnTo>
                    <a:pt x="445" y="372"/>
                  </a:lnTo>
                  <a:lnTo>
                    <a:pt x="428" y="373"/>
                  </a:lnTo>
                  <a:lnTo>
                    <a:pt x="426" y="366"/>
                  </a:lnTo>
                  <a:lnTo>
                    <a:pt x="417" y="367"/>
                  </a:lnTo>
                  <a:lnTo>
                    <a:pt x="387" y="374"/>
                  </a:lnTo>
                  <a:lnTo>
                    <a:pt x="365" y="385"/>
                  </a:lnTo>
                  <a:lnTo>
                    <a:pt x="363" y="404"/>
                  </a:lnTo>
                  <a:lnTo>
                    <a:pt x="370" y="414"/>
                  </a:lnTo>
                  <a:lnTo>
                    <a:pt x="353" y="414"/>
                  </a:lnTo>
                  <a:lnTo>
                    <a:pt x="351" y="455"/>
                  </a:lnTo>
                  <a:lnTo>
                    <a:pt x="320" y="460"/>
                  </a:lnTo>
                  <a:lnTo>
                    <a:pt x="314" y="451"/>
                  </a:lnTo>
                  <a:lnTo>
                    <a:pt x="275" y="460"/>
                  </a:lnTo>
                  <a:lnTo>
                    <a:pt x="264" y="453"/>
                  </a:lnTo>
                  <a:lnTo>
                    <a:pt x="242" y="435"/>
                  </a:lnTo>
                  <a:lnTo>
                    <a:pt x="219" y="436"/>
                  </a:lnTo>
                  <a:lnTo>
                    <a:pt x="216" y="427"/>
                  </a:lnTo>
                  <a:lnTo>
                    <a:pt x="196" y="426"/>
                  </a:lnTo>
                  <a:lnTo>
                    <a:pt x="187" y="416"/>
                  </a:lnTo>
                  <a:lnTo>
                    <a:pt x="157" y="396"/>
                  </a:lnTo>
                  <a:lnTo>
                    <a:pt x="144" y="347"/>
                  </a:lnTo>
                  <a:lnTo>
                    <a:pt x="98" y="338"/>
                  </a:lnTo>
                  <a:lnTo>
                    <a:pt x="98" y="309"/>
                  </a:lnTo>
                  <a:lnTo>
                    <a:pt x="113" y="286"/>
                  </a:lnTo>
                  <a:lnTo>
                    <a:pt x="106" y="283"/>
                  </a:lnTo>
                  <a:lnTo>
                    <a:pt x="104" y="264"/>
                  </a:lnTo>
                  <a:lnTo>
                    <a:pt x="95" y="257"/>
                  </a:lnTo>
                  <a:lnTo>
                    <a:pt x="93" y="247"/>
                  </a:lnTo>
                  <a:lnTo>
                    <a:pt x="74" y="241"/>
                  </a:lnTo>
                  <a:lnTo>
                    <a:pt x="57" y="255"/>
                  </a:lnTo>
                  <a:lnTo>
                    <a:pt x="45" y="228"/>
                  </a:lnTo>
                  <a:lnTo>
                    <a:pt x="14" y="218"/>
                  </a:lnTo>
                  <a:lnTo>
                    <a:pt x="29" y="198"/>
                  </a:lnTo>
                  <a:lnTo>
                    <a:pt x="6" y="174"/>
                  </a:lnTo>
                  <a:lnTo>
                    <a:pt x="11" y="157"/>
                  </a:lnTo>
                  <a:lnTo>
                    <a:pt x="4" y="154"/>
                  </a:lnTo>
                  <a:lnTo>
                    <a:pt x="0" y="134"/>
                  </a:lnTo>
                  <a:lnTo>
                    <a:pt x="17" y="118"/>
                  </a:lnTo>
                  <a:lnTo>
                    <a:pt x="27" y="124"/>
                  </a:lnTo>
                  <a:lnTo>
                    <a:pt x="52" y="117"/>
                  </a:lnTo>
                  <a:lnTo>
                    <a:pt x="60" y="88"/>
                  </a:lnTo>
                  <a:lnTo>
                    <a:pt x="75" y="79"/>
                  </a:lnTo>
                  <a:lnTo>
                    <a:pt x="88" y="76"/>
                  </a:lnTo>
                  <a:lnTo>
                    <a:pt x="102" y="58"/>
                  </a:lnTo>
                  <a:lnTo>
                    <a:pt x="118" y="58"/>
                  </a:lnTo>
                  <a:lnTo>
                    <a:pt x="120" y="49"/>
                  </a:lnTo>
                  <a:lnTo>
                    <a:pt x="141" y="43"/>
                  </a:lnTo>
                  <a:lnTo>
                    <a:pt x="149" y="36"/>
                  </a:lnTo>
                  <a:lnTo>
                    <a:pt x="152" y="15"/>
                  </a:lnTo>
                  <a:lnTo>
                    <a:pt x="174" y="4"/>
                  </a:lnTo>
                  <a:lnTo>
                    <a:pt x="185" y="14"/>
                  </a:lnTo>
                  <a:lnTo>
                    <a:pt x="196" y="7"/>
                  </a:lnTo>
                  <a:lnTo>
                    <a:pt x="215" y="12"/>
                  </a:lnTo>
                  <a:lnTo>
                    <a:pt x="226" y="0"/>
                  </a:lnTo>
                  <a:lnTo>
                    <a:pt x="250" y="8"/>
                  </a:lnTo>
                  <a:close/>
                </a:path>
              </a:pathLst>
            </a:custGeom>
            <a:pattFill prst="wdUpDiag">
              <a:fgClr>
                <a:srgbClr val="008080"/>
              </a:fgClr>
              <a:bgClr>
                <a:srgbClr val="BFDFDF"/>
              </a:bgClr>
            </a:patt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endParaRPr>
            </a:p>
          </p:txBody>
        </p:sp>
        <p:sp>
          <p:nvSpPr>
            <p:cNvPr id="68" name="Freeform 23"/>
            <p:cNvSpPr>
              <a:spLocks/>
            </p:cNvSpPr>
            <p:nvPr/>
          </p:nvSpPr>
          <p:spPr bwMode="auto">
            <a:xfrm>
              <a:off x="1245547" y="3888993"/>
              <a:ext cx="2570163" cy="1379538"/>
            </a:xfrm>
            <a:custGeom>
              <a:avLst/>
              <a:gdLst>
                <a:gd name="T0" fmla="*/ 309 w 1619"/>
                <a:gd name="T1" fmla="*/ 162 h 869"/>
                <a:gd name="T2" fmla="*/ 388 w 1619"/>
                <a:gd name="T3" fmla="*/ 143 h 869"/>
                <a:gd name="T4" fmla="*/ 439 w 1619"/>
                <a:gd name="T5" fmla="*/ 186 h 869"/>
                <a:gd name="T6" fmla="*/ 526 w 1619"/>
                <a:gd name="T7" fmla="*/ 186 h 869"/>
                <a:gd name="T8" fmla="*/ 535 w 1619"/>
                <a:gd name="T9" fmla="*/ 218 h 869"/>
                <a:gd name="T10" fmla="*/ 583 w 1619"/>
                <a:gd name="T11" fmla="*/ 298 h 869"/>
                <a:gd name="T12" fmla="*/ 701 w 1619"/>
                <a:gd name="T13" fmla="*/ 267 h 869"/>
                <a:gd name="T14" fmla="*/ 753 w 1619"/>
                <a:gd name="T15" fmla="*/ 274 h 869"/>
                <a:gd name="T16" fmla="*/ 810 w 1619"/>
                <a:gd name="T17" fmla="*/ 235 h 869"/>
                <a:gd name="T18" fmla="*/ 937 w 1619"/>
                <a:gd name="T19" fmla="*/ 190 h 869"/>
                <a:gd name="T20" fmla="*/ 968 w 1619"/>
                <a:gd name="T21" fmla="*/ 128 h 869"/>
                <a:gd name="T22" fmla="*/ 1127 w 1619"/>
                <a:gd name="T23" fmla="*/ 119 h 869"/>
                <a:gd name="T24" fmla="*/ 1242 w 1619"/>
                <a:gd name="T25" fmla="*/ 120 h 869"/>
                <a:gd name="T26" fmla="*/ 1314 w 1619"/>
                <a:gd name="T27" fmla="*/ 91 h 869"/>
                <a:gd name="T28" fmla="*/ 1351 w 1619"/>
                <a:gd name="T29" fmla="*/ 0 h 869"/>
                <a:gd name="T30" fmla="*/ 1400 w 1619"/>
                <a:gd name="T31" fmla="*/ 42 h 869"/>
                <a:gd name="T32" fmla="*/ 1477 w 1619"/>
                <a:gd name="T33" fmla="*/ 87 h 869"/>
                <a:gd name="T34" fmla="*/ 1543 w 1619"/>
                <a:gd name="T35" fmla="*/ 127 h 869"/>
                <a:gd name="T36" fmla="*/ 1595 w 1619"/>
                <a:gd name="T37" fmla="*/ 212 h 869"/>
                <a:gd name="T38" fmla="*/ 1578 w 1619"/>
                <a:gd name="T39" fmla="*/ 285 h 869"/>
                <a:gd name="T40" fmla="*/ 1500 w 1619"/>
                <a:gd name="T41" fmla="*/ 318 h 869"/>
                <a:gd name="T42" fmla="*/ 1459 w 1619"/>
                <a:gd name="T43" fmla="*/ 377 h 869"/>
                <a:gd name="T44" fmla="*/ 1370 w 1619"/>
                <a:gd name="T45" fmla="*/ 372 h 869"/>
                <a:gd name="T46" fmla="*/ 1322 w 1619"/>
                <a:gd name="T47" fmla="*/ 391 h 869"/>
                <a:gd name="T48" fmla="*/ 1235 w 1619"/>
                <a:gd name="T49" fmla="*/ 423 h 869"/>
                <a:gd name="T50" fmla="*/ 1253 w 1619"/>
                <a:gd name="T51" fmla="*/ 546 h 869"/>
                <a:gd name="T52" fmla="*/ 1210 w 1619"/>
                <a:gd name="T53" fmla="*/ 617 h 869"/>
                <a:gd name="T54" fmla="*/ 1130 w 1619"/>
                <a:gd name="T55" fmla="*/ 641 h 869"/>
                <a:gd name="T56" fmla="*/ 1025 w 1619"/>
                <a:gd name="T57" fmla="*/ 696 h 869"/>
                <a:gd name="T58" fmla="*/ 928 w 1619"/>
                <a:gd name="T59" fmla="*/ 661 h 869"/>
                <a:gd name="T60" fmla="*/ 843 w 1619"/>
                <a:gd name="T61" fmla="*/ 671 h 869"/>
                <a:gd name="T62" fmla="*/ 770 w 1619"/>
                <a:gd name="T63" fmla="*/ 675 h 869"/>
                <a:gd name="T64" fmla="*/ 689 w 1619"/>
                <a:gd name="T65" fmla="*/ 694 h 869"/>
                <a:gd name="T66" fmla="*/ 646 w 1619"/>
                <a:gd name="T67" fmla="*/ 725 h 869"/>
                <a:gd name="T68" fmla="*/ 602 w 1619"/>
                <a:gd name="T69" fmla="*/ 791 h 869"/>
                <a:gd name="T70" fmla="*/ 565 w 1619"/>
                <a:gd name="T71" fmla="*/ 863 h 869"/>
                <a:gd name="T72" fmla="*/ 440 w 1619"/>
                <a:gd name="T73" fmla="*/ 857 h 869"/>
                <a:gd name="T74" fmla="*/ 411 w 1619"/>
                <a:gd name="T75" fmla="*/ 812 h 869"/>
                <a:gd name="T76" fmla="*/ 342 w 1619"/>
                <a:gd name="T77" fmla="*/ 771 h 869"/>
                <a:gd name="T78" fmla="*/ 236 w 1619"/>
                <a:gd name="T79" fmla="*/ 774 h 869"/>
                <a:gd name="T80" fmla="*/ 224 w 1619"/>
                <a:gd name="T81" fmla="*/ 689 h 869"/>
                <a:gd name="T82" fmla="*/ 159 w 1619"/>
                <a:gd name="T83" fmla="*/ 651 h 869"/>
                <a:gd name="T84" fmla="*/ 90 w 1619"/>
                <a:gd name="T85" fmla="*/ 702 h 869"/>
                <a:gd name="T86" fmla="*/ 27 w 1619"/>
                <a:gd name="T87" fmla="*/ 773 h 869"/>
                <a:gd name="T88" fmla="*/ 32 w 1619"/>
                <a:gd name="T89" fmla="*/ 653 h 869"/>
                <a:gd name="T90" fmla="*/ 42 w 1619"/>
                <a:gd name="T91" fmla="*/ 593 h 869"/>
                <a:gd name="T92" fmla="*/ 62 w 1619"/>
                <a:gd name="T93" fmla="*/ 530 h 869"/>
                <a:gd name="T94" fmla="*/ 80 w 1619"/>
                <a:gd name="T95" fmla="*/ 497 h 869"/>
                <a:gd name="T96" fmla="*/ 74 w 1619"/>
                <a:gd name="T97" fmla="*/ 426 h 869"/>
                <a:gd name="T98" fmla="*/ 97 w 1619"/>
                <a:gd name="T99" fmla="*/ 395 h 869"/>
                <a:gd name="T100" fmla="*/ 170 w 1619"/>
                <a:gd name="T101" fmla="*/ 355 h 869"/>
                <a:gd name="T102" fmla="*/ 226 w 1619"/>
                <a:gd name="T103" fmla="*/ 272 h 869"/>
                <a:gd name="T104" fmla="*/ 229 w 1619"/>
                <a:gd name="T105" fmla="*/ 196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19" h="869">
                  <a:moveTo>
                    <a:pt x="243" y="142"/>
                  </a:moveTo>
                  <a:lnTo>
                    <a:pt x="263" y="157"/>
                  </a:lnTo>
                  <a:lnTo>
                    <a:pt x="269" y="158"/>
                  </a:lnTo>
                  <a:lnTo>
                    <a:pt x="285" y="162"/>
                  </a:lnTo>
                  <a:lnTo>
                    <a:pt x="309" y="162"/>
                  </a:lnTo>
                  <a:lnTo>
                    <a:pt x="315" y="165"/>
                  </a:lnTo>
                  <a:lnTo>
                    <a:pt x="319" y="145"/>
                  </a:lnTo>
                  <a:lnTo>
                    <a:pt x="331" y="132"/>
                  </a:lnTo>
                  <a:lnTo>
                    <a:pt x="380" y="147"/>
                  </a:lnTo>
                  <a:lnTo>
                    <a:pt x="388" y="143"/>
                  </a:lnTo>
                  <a:lnTo>
                    <a:pt x="390" y="157"/>
                  </a:lnTo>
                  <a:lnTo>
                    <a:pt x="418" y="164"/>
                  </a:lnTo>
                  <a:lnTo>
                    <a:pt x="429" y="168"/>
                  </a:lnTo>
                  <a:lnTo>
                    <a:pt x="431" y="181"/>
                  </a:lnTo>
                  <a:lnTo>
                    <a:pt x="439" y="186"/>
                  </a:lnTo>
                  <a:lnTo>
                    <a:pt x="461" y="181"/>
                  </a:lnTo>
                  <a:lnTo>
                    <a:pt x="462" y="176"/>
                  </a:lnTo>
                  <a:lnTo>
                    <a:pt x="509" y="167"/>
                  </a:lnTo>
                  <a:lnTo>
                    <a:pt x="518" y="185"/>
                  </a:lnTo>
                  <a:lnTo>
                    <a:pt x="526" y="186"/>
                  </a:lnTo>
                  <a:lnTo>
                    <a:pt x="497" y="202"/>
                  </a:lnTo>
                  <a:lnTo>
                    <a:pt x="496" y="218"/>
                  </a:lnTo>
                  <a:lnTo>
                    <a:pt x="505" y="220"/>
                  </a:lnTo>
                  <a:lnTo>
                    <a:pt x="521" y="215"/>
                  </a:lnTo>
                  <a:lnTo>
                    <a:pt x="535" y="218"/>
                  </a:lnTo>
                  <a:lnTo>
                    <a:pt x="534" y="231"/>
                  </a:lnTo>
                  <a:lnTo>
                    <a:pt x="564" y="267"/>
                  </a:lnTo>
                  <a:lnTo>
                    <a:pt x="555" y="290"/>
                  </a:lnTo>
                  <a:lnTo>
                    <a:pt x="568" y="297"/>
                  </a:lnTo>
                  <a:lnTo>
                    <a:pt x="583" y="298"/>
                  </a:lnTo>
                  <a:lnTo>
                    <a:pt x="607" y="299"/>
                  </a:lnTo>
                  <a:lnTo>
                    <a:pt x="644" y="300"/>
                  </a:lnTo>
                  <a:lnTo>
                    <a:pt x="653" y="285"/>
                  </a:lnTo>
                  <a:lnTo>
                    <a:pt x="670" y="278"/>
                  </a:lnTo>
                  <a:lnTo>
                    <a:pt x="701" y="267"/>
                  </a:lnTo>
                  <a:lnTo>
                    <a:pt x="727" y="269"/>
                  </a:lnTo>
                  <a:lnTo>
                    <a:pt x="730" y="274"/>
                  </a:lnTo>
                  <a:lnTo>
                    <a:pt x="710" y="301"/>
                  </a:lnTo>
                  <a:lnTo>
                    <a:pt x="746" y="298"/>
                  </a:lnTo>
                  <a:lnTo>
                    <a:pt x="753" y="274"/>
                  </a:lnTo>
                  <a:lnTo>
                    <a:pt x="777" y="265"/>
                  </a:lnTo>
                  <a:lnTo>
                    <a:pt x="782" y="255"/>
                  </a:lnTo>
                  <a:lnTo>
                    <a:pt x="833" y="261"/>
                  </a:lnTo>
                  <a:lnTo>
                    <a:pt x="826" y="240"/>
                  </a:lnTo>
                  <a:lnTo>
                    <a:pt x="810" y="235"/>
                  </a:lnTo>
                  <a:lnTo>
                    <a:pt x="844" y="196"/>
                  </a:lnTo>
                  <a:lnTo>
                    <a:pt x="852" y="204"/>
                  </a:lnTo>
                  <a:lnTo>
                    <a:pt x="886" y="208"/>
                  </a:lnTo>
                  <a:lnTo>
                    <a:pt x="928" y="199"/>
                  </a:lnTo>
                  <a:lnTo>
                    <a:pt x="937" y="190"/>
                  </a:lnTo>
                  <a:lnTo>
                    <a:pt x="938" y="163"/>
                  </a:lnTo>
                  <a:lnTo>
                    <a:pt x="946" y="152"/>
                  </a:lnTo>
                  <a:lnTo>
                    <a:pt x="950" y="139"/>
                  </a:lnTo>
                  <a:lnTo>
                    <a:pt x="967" y="140"/>
                  </a:lnTo>
                  <a:lnTo>
                    <a:pt x="968" y="128"/>
                  </a:lnTo>
                  <a:lnTo>
                    <a:pt x="983" y="138"/>
                  </a:lnTo>
                  <a:lnTo>
                    <a:pt x="1053" y="133"/>
                  </a:lnTo>
                  <a:lnTo>
                    <a:pt x="1096" y="143"/>
                  </a:lnTo>
                  <a:lnTo>
                    <a:pt x="1103" y="124"/>
                  </a:lnTo>
                  <a:lnTo>
                    <a:pt x="1127" y="119"/>
                  </a:lnTo>
                  <a:lnTo>
                    <a:pt x="1176" y="113"/>
                  </a:lnTo>
                  <a:lnTo>
                    <a:pt x="1197" y="105"/>
                  </a:lnTo>
                  <a:lnTo>
                    <a:pt x="1205" y="117"/>
                  </a:lnTo>
                  <a:lnTo>
                    <a:pt x="1228" y="112"/>
                  </a:lnTo>
                  <a:lnTo>
                    <a:pt x="1242" y="120"/>
                  </a:lnTo>
                  <a:lnTo>
                    <a:pt x="1283" y="121"/>
                  </a:lnTo>
                  <a:lnTo>
                    <a:pt x="1301" y="116"/>
                  </a:lnTo>
                  <a:lnTo>
                    <a:pt x="1301" y="128"/>
                  </a:lnTo>
                  <a:lnTo>
                    <a:pt x="1318" y="121"/>
                  </a:lnTo>
                  <a:lnTo>
                    <a:pt x="1314" y="91"/>
                  </a:lnTo>
                  <a:lnTo>
                    <a:pt x="1307" y="77"/>
                  </a:lnTo>
                  <a:lnTo>
                    <a:pt x="1292" y="37"/>
                  </a:lnTo>
                  <a:lnTo>
                    <a:pt x="1306" y="38"/>
                  </a:lnTo>
                  <a:lnTo>
                    <a:pt x="1322" y="29"/>
                  </a:lnTo>
                  <a:lnTo>
                    <a:pt x="1351" y="0"/>
                  </a:lnTo>
                  <a:lnTo>
                    <a:pt x="1356" y="10"/>
                  </a:lnTo>
                  <a:lnTo>
                    <a:pt x="1342" y="46"/>
                  </a:lnTo>
                  <a:lnTo>
                    <a:pt x="1350" y="58"/>
                  </a:lnTo>
                  <a:lnTo>
                    <a:pt x="1393" y="44"/>
                  </a:lnTo>
                  <a:lnTo>
                    <a:pt x="1400" y="42"/>
                  </a:lnTo>
                  <a:lnTo>
                    <a:pt x="1401" y="48"/>
                  </a:lnTo>
                  <a:lnTo>
                    <a:pt x="1416" y="55"/>
                  </a:lnTo>
                  <a:lnTo>
                    <a:pt x="1462" y="45"/>
                  </a:lnTo>
                  <a:lnTo>
                    <a:pt x="1461" y="62"/>
                  </a:lnTo>
                  <a:lnTo>
                    <a:pt x="1477" y="87"/>
                  </a:lnTo>
                  <a:lnTo>
                    <a:pt x="1498" y="109"/>
                  </a:lnTo>
                  <a:lnTo>
                    <a:pt x="1514" y="104"/>
                  </a:lnTo>
                  <a:lnTo>
                    <a:pt x="1520" y="99"/>
                  </a:lnTo>
                  <a:lnTo>
                    <a:pt x="1544" y="103"/>
                  </a:lnTo>
                  <a:lnTo>
                    <a:pt x="1543" y="127"/>
                  </a:lnTo>
                  <a:lnTo>
                    <a:pt x="1592" y="144"/>
                  </a:lnTo>
                  <a:lnTo>
                    <a:pt x="1600" y="152"/>
                  </a:lnTo>
                  <a:lnTo>
                    <a:pt x="1576" y="178"/>
                  </a:lnTo>
                  <a:lnTo>
                    <a:pt x="1592" y="190"/>
                  </a:lnTo>
                  <a:lnTo>
                    <a:pt x="1595" y="212"/>
                  </a:lnTo>
                  <a:lnTo>
                    <a:pt x="1601" y="216"/>
                  </a:lnTo>
                  <a:lnTo>
                    <a:pt x="1619" y="243"/>
                  </a:lnTo>
                  <a:lnTo>
                    <a:pt x="1598" y="255"/>
                  </a:lnTo>
                  <a:lnTo>
                    <a:pt x="1578" y="255"/>
                  </a:lnTo>
                  <a:lnTo>
                    <a:pt x="1578" y="285"/>
                  </a:lnTo>
                  <a:lnTo>
                    <a:pt x="1573" y="293"/>
                  </a:lnTo>
                  <a:lnTo>
                    <a:pt x="1544" y="320"/>
                  </a:lnTo>
                  <a:lnTo>
                    <a:pt x="1524" y="315"/>
                  </a:lnTo>
                  <a:lnTo>
                    <a:pt x="1512" y="321"/>
                  </a:lnTo>
                  <a:lnTo>
                    <a:pt x="1500" y="318"/>
                  </a:lnTo>
                  <a:lnTo>
                    <a:pt x="1482" y="341"/>
                  </a:lnTo>
                  <a:lnTo>
                    <a:pt x="1494" y="361"/>
                  </a:lnTo>
                  <a:lnTo>
                    <a:pt x="1492" y="369"/>
                  </a:lnTo>
                  <a:lnTo>
                    <a:pt x="1482" y="379"/>
                  </a:lnTo>
                  <a:lnTo>
                    <a:pt x="1459" y="377"/>
                  </a:lnTo>
                  <a:lnTo>
                    <a:pt x="1440" y="391"/>
                  </a:lnTo>
                  <a:lnTo>
                    <a:pt x="1418" y="392"/>
                  </a:lnTo>
                  <a:lnTo>
                    <a:pt x="1394" y="377"/>
                  </a:lnTo>
                  <a:lnTo>
                    <a:pt x="1382" y="379"/>
                  </a:lnTo>
                  <a:lnTo>
                    <a:pt x="1370" y="372"/>
                  </a:lnTo>
                  <a:lnTo>
                    <a:pt x="1350" y="400"/>
                  </a:lnTo>
                  <a:lnTo>
                    <a:pt x="1342" y="395"/>
                  </a:lnTo>
                  <a:lnTo>
                    <a:pt x="1333" y="401"/>
                  </a:lnTo>
                  <a:lnTo>
                    <a:pt x="1329" y="391"/>
                  </a:lnTo>
                  <a:lnTo>
                    <a:pt x="1322" y="391"/>
                  </a:lnTo>
                  <a:lnTo>
                    <a:pt x="1310" y="402"/>
                  </a:lnTo>
                  <a:lnTo>
                    <a:pt x="1288" y="400"/>
                  </a:lnTo>
                  <a:lnTo>
                    <a:pt x="1276" y="412"/>
                  </a:lnTo>
                  <a:lnTo>
                    <a:pt x="1257" y="395"/>
                  </a:lnTo>
                  <a:lnTo>
                    <a:pt x="1235" y="423"/>
                  </a:lnTo>
                  <a:lnTo>
                    <a:pt x="1254" y="454"/>
                  </a:lnTo>
                  <a:lnTo>
                    <a:pt x="1239" y="477"/>
                  </a:lnTo>
                  <a:lnTo>
                    <a:pt x="1236" y="496"/>
                  </a:lnTo>
                  <a:lnTo>
                    <a:pt x="1245" y="542"/>
                  </a:lnTo>
                  <a:lnTo>
                    <a:pt x="1253" y="546"/>
                  </a:lnTo>
                  <a:lnTo>
                    <a:pt x="1268" y="599"/>
                  </a:lnTo>
                  <a:lnTo>
                    <a:pt x="1257" y="606"/>
                  </a:lnTo>
                  <a:lnTo>
                    <a:pt x="1244" y="602"/>
                  </a:lnTo>
                  <a:lnTo>
                    <a:pt x="1231" y="619"/>
                  </a:lnTo>
                  <a:lnTo>
                    <a:pt x="1210" y="617"/>
                  </a:lnTo>
                  <a:lnTo>
                    <a:pt x="1196" y="630"/>
                  </a:lnTo>
                  <a:lnTo>
                    <a:pt x="1170" y="626"/>
                  </a:lnTo>
                  <a:lnTo>
                    <a:pt x="1149" y="641"/>
                  </a:lnTo>
                  <a:lnTo>
                    <a:pt x="1141" y="637"/>
                  </a:lnTo>
                  <a:lnTo>
                    <a:pt x="1130" y="641"/>
                  </a:lnTo>
                  <a:lnTo>
                    <a:pt x="1104" y="661"/>
                  </a:lnTo>
                  <a:lnTo>
                    <a:pt x="1080" y="676"/>
                  </a:lnTo>
                  <a:lnTo>
                    <a:pt x="1046" y="676"/>
                  </a:lnTo>
                  <a:lnTo>
                    <a:pt x="1036" y="693"/>
                  </a:lnTo>
                  <a:lnTo>
                    <a:pt x="1025" y="696"/>
                  </a:lnTo>
                  <a:lnTo>
                    <a:pt x="1013" y="693"/>
                  </a:lnTo>
                  <a:lnTo>
                    <a:pt x="1003" y="674"/>
                  </a:lnTo>
                  <a:lnTo>
                    <a:pt x="974" y="675"/>
                  </a:lnTo>
                  <a:lnTo>
                    <a:pt x="951" y="655"/>
                  </a:lnTo>
                  <a:lnTo>
                    <a:pt x="928" y="661"/>
                  </a:lnTo>
                  <a:lnTo>
                    <a:pt x="895" y="680"/>
                  </a:lnTo>
                  <a:lnTo>
                    <a:pt x="879" y="661"/>
                  </a:lnTo>
                  <a:lnTo>
                    <a:pt x="859" y="655"/>
                  </a:lnTo>
                  <a:lnTo>
                    <a:pt x="853" y="669"/>
                  </a:lnTo>
                  <a:lnTo>
                    <a:pt x="843" y="671"/>
                  </a:lnTo>
                  <a:lnTo>
                    <a:pt x="831" y="687"/>
                  </a:lnTo>
                  <a:lnTo>
                    <a:pt x="810" y="695"/>
                  </a:lnTo>
                  <a:lnTo>
                    <a:pt x="798" y="690"/>
                  </a:lnTo>
                  <a:lnTo>
                    <a:pt x="784" y="671"/>
                  </a:lnTo>
                  <a:lnTo>
                    <a:pt x="770" y="675"/>
                  </a:lnTo>
                  <a:lnTo>
                    <a:pt x="761" y="669"/>
                  </a:lnTo>
                  <a:lnTo>
                    <a:pt x="753" y="676"/>
                  </a:lnTo>
                  <a:lnTo>
                    <a:pt x="740" y="674"/>
                  </a:lnTo>
                  <a:lnTo>
                    <a:pt x="716" y="684"/>
                  </a:lnTo>
                  <a:lnTo>
                    <a:pt x="689" y="694"/>
                  </a:lnTo>
                  <a:lnTo>
                    <a:pt x="683" y="687"/>
                  </a:lnTo>
                  <a:lnTo>
                    <a:pt x="670" y="694"/>
                  </a:lnTo>
                  <a:lnTo>
                    <a:pt x="663" y="690"/>
                  </a:lnTo>
                  <a:lnTo>
                    <a:pt x="664" y="712"/>
                  </a:lnTo>
                  <a:lnTo>
                    <a:pt x="646" y="725"/>
                  </a:lnTo>
                  <a:lnTo>
                    <a:pt x="632" y="721"/>
                  </a:lnTo>
                  <a:lnTo>
                    <a:pt x="627" y="735"/>
                  </a:lnTo>
                  <a:lnTo>
                    <a:pt x="620" y="737"/>
                  </a:lnTo>
                  <a:lnTo>
                    <a:pt x="622" y="758"/>
                  </a:lnTo>
                  <a:lnTo>
                    <a:pt x="602" y="791"/>
                  </a:lnTo>
                  <a:lnTo>
                    <a:pt x="602" y="804"/>
                  </a:lnTo>
                  <a:lnTo>
                    <a:pt x="609" y="819"/>
                  </a:lnTo>
                  <a:lnTo>
                    <a:pt x="581" y="834"/>
                  </a:lnTo>
                  <a:lnTo>
                    <a:pt x="570" y="869"/>
                  </a:lnTo>
                  <a:lnTo>
                    <a:pt x="565" y="863"/>
                  </a:lnTo>
                  <a:lnTo>
                    <a:pt x="554" y="868"/>
                  </a:lnTo>
                  <a:lnTo>
                    <a:pt x="505" y="859"/>
                  </a:lnTo>
                  <a:lnTo>
                    <a:pt x="483" y="869"/>
                  </a:lnTo>
                  <a:lnTo>
                    <a:pt x="457" y="851"/>
                  </a:lnTo>
                  <a:lnTo>
                    <a:pt x="440" y="857"/>
                  </a:lnTo>
                  <a:lnTo>
                    <a:pt x="424" y="837"/>
                  </a:lnTo>
                  <a:lnTo>
                    <a:pt x="406" y="846"/>
                  </a:lnTo>
                  <a:lnTo>
                    <a:pt x="388" y="843"/>
                  </a:lnTo>
                  <a:lnTo>
                    <a:pt x="386" y="834"/>
                  </a:lnTo>
                  <a:lnTo>
                    <a:pt x="411" y="812"/>
                  </a:lnTo>
                  <a:lnTo>
                    <a:pt x="406" y="804"/>
                  </a:lnTo>
                  <a:lnTo>
                    <a:pt x="368" y="784"/>
                  </a:lnTo>
                  <a:lnTo>
                    <a:pt x="370" y="775"/>
                  </a:lnTo>
                  <a:lnTo>
                    <a:pt x="352" y="763"/>
                  </a:lnTo>
                  <a:lnTo>
                    <a:pt x="342" y="771"/>
                  </a:lnTo>
                  <a:lnTo>
                    <a:pt x="325" y="772"/>
                  </a:lnTo>
                  <a:lnTo>
                    <a:pt x="278" y="794"/>
                  </a:lnTo>
                  <a:lnTo>
                    <a:pt x="280" y="784"/>
                  </a:lnTo>
                  <a:lnTo>
                    <a:pt x="247" y="785"/>
                  </a:lnTo>
                  <a:lnTo>
                    <a:pt x="236" y="774"/>
                  </a:lnTo>
                  <a:lnTo>
                    <a:pt x="229" y="777"/>
                  </a:lnTo>
                  <a:lnTo>
                    <a:pt x="227" y="750"/>
                  </a:lnTo>
                  <a:lnTo>
                    <a:pt x="241" y="723"/>
                  </a:lnTo>
                  <a:lnTo>
                    <a:pt x="244" y="702"/>
                  </a:lnTo>
                  <a:lnTo>
                    <a:pt x="224" y="689"/>
                  </a:lnTo>
                  <a:lnTo>
                    <a:pt x="204" y="682"/>
                  </a:lnTo>
                  <a:lnTo>
                    <a:pt x="206" y="667"/>
                  </a:lnTo>
                  <a:lnTo>
                    <a:pt x="184" y="643"/>
                  </a:lnTo>
                  <a:lnTo>
                    <a:pt x="173" y="652"/>
                  </a:lnTo>
                  <a:lnTo>
                    <a:pt x="159" y="651"/>
                  </a:lnTo>
                  <a:lnTo>
                    <a:pt x="144" y="684"/>
                  </a:lnTo>
                  <a:lnTo>
                    <a:pt x="131" y="689"/>
                  </a:lnTo>
                  <a:lnTo>
                    <a:pt x="136" y="710"/>
                  </a:lnTo>
                  <a:lnTo>
                    <a:pt x="124" y="714"/>
                  </a:lnTo>
                  <a:lnTo>
                    <a:pt x="90" y="702"/>
                  </a:lnTo>
                  <a:lnTo>
                    <a:pt x="79" y="734"/>
                  </a:lnTo>
                  <a:lnTo>
                    <a:pt x="82" y="761"/>
                  </a:lnTo>
                  <a:lnTo>
                    <a:pt x="57" y="760"/>
                  </a:lnTo>
                  <a:lnTo>
                    <a:pt x="42" y="773"/>
                  </a:lnTo>
                  <a:lnTo>
                    <a:pt x="27" y="773"/>
                  </a:lnTo>
                  <a:lnTo>
                    <a:pt x="25" y="751"/>
                  </a:lnTo>
                  <a:lnTo>
                    <a:pt x="6" y="731"/>
                  </a:lnTo>
                  <a:lnTo>
                    <a:pt x="0" y="704"/>
                  </a:lnTo>
                  <a:lnTo>
                    <a:pt x="17" y="691"/>
                  </a:lnTo>
                  <a:lnTo>
                    <a:pt x="32" y="653"/>
                  </a:lnTo>
                  <a:lnTo>
                    <a:pt x="41" y="653"/>
                  </a:lnTo>
                  <a:lnTo>
                    <a:pt x="38" y="633"/>
                  </a:lnTo>
                  <a:lnTo>
                    <a:pt x="19" y="617"/>
                  </a:lnTo>
                  <a:lnTo>
                    <a:pt x="27" y="611"/>
                  </a:lnTo>
                  <a:lnTo>
                    <a:pt x="42" y="593"/>
                  </a:lnTo>
                  <a:lnTo>
                    <a:pt x="38" y="582"/>
                  </a:lnTo>
                  <a:lnTo>
                    <a:pt x="28" y="579"/>
                  </a:lnTo>
                  <a:lnTo>
                    <a:pt x="28" y="567"/>
                  </a:lnTo>
                  <a:lnTo>
                    <a:pt x="45" y="535"/>
                  </a:lnTo>
                  <a:lnTo>
                    <a:pt x="62" y="530"/>
                  </a:lnTo>
                  <a:lnTo>
                    <a:pt x="63" y="522"/>
                  </a:lnTo>
                  <a:lnTo>
                    <a:pt x="77" y="520"/>
                  </a:lnTo>
                  <a:lnTo>
                    <a:pt x="74" y="510"/>
                  </a:lnTo>
                  <a:lnTo>
                    <a:pt x="85" y="504"/>
                  </a:lnTo>
                  <a:lnTo>
                    <a:pt x="80" y="497"/>
                  </a:lnTo>
                  <a:lnTo>
                    <a:pt x="80" y="484"/>
                  </a:lnTo>
                  <a:lnTo>
                    <a:pt x="72" y="464"/>
                  </a:lnTo>
                  <a:lnTo>
                    <a:pt x="82" y="453"/>
                  </a:lnTo>
                  <a:lnTo>
                    <a:pt x="82" y="436"/>
                  </a:lnTo>
                  <a:lnTo>
                    <a:pt x="74" y="426"/>
                  </a:lnTo>
                  <a:lnTo>
                    <a:pt x="89" y="410"/>
                  </a:lnTo>
                  <a:lnTo>
                    <a:pt x="60" y="399"/>
                  </a:lnTo>
                  <a:lnTo>
                    <a:pt x="63" y="394"/>
                  </a:lnTo>
                  <a:lnTo>
                    <a:pt x="77" y="389"/>
                  </a:lnTo>
                  <a:lnTo>
                    <a:pt x="97" y="395"/>
                  </a:lnTo>
                  <a:lnTo>
                    <a:pt x="118" y="380"/>
                  </a:lnTo>
                  <a:lnTo>
                    <a:pt x="127" y="380"/>
                  </a:lnTo>
                  <a:lnTo>
                    <a:pt x="148" y="365"/>
                  </a:lnTo>
                  <a:lnTo>
                    <a:pt x="158" y="366"/>
                  </a:lnTo>
                  <a:lnTo>
                    <a:pt x="170" y="355"/>
                  </a:lnTo>
                  <a:lnTo>
                    <a:pt x="200" y="304"/>
                  </a:lnTo>
                  <a:lnTo>
                    <a:pt x="216" y="296"/>
                  </a:lnTo>
                  <a:lnTo>
                    <a:pt x="226" y="300"/>
                  </a:lnTo>
                  <a:lnTo>
                    <a:pt x="222" y="290"/>
                  </a:lnTo>
                  <a:lnTo>
                    <a:pt x="226" y="272"/>
                  </a:lnTo>
                  <a:lnTo>
                    <a:pt x="250" y="254"/>
                  </a:lnTo>
                  <a:lnTo>
                    <a:pt x="250" y="244"/>
                  </a:lnTo>
                  <a:lnTo>
                    <a:pt x="246" y="208"/>
                  </a:lnTo>
                  <a:lnTo>
                    <a:pt x="234" y="207"/>
                  </a:lnTo>
                  <a:lnTo>
                    <a:pt x="229" y="196"/>
                  </a:lnTo>
                  <a:lnTo>
                    <a:pt x="227" y="188"/>
                  </a:lnTo>
                  <a:lnTo>
                    <a:pt x="243" y="142"/>
                  </a:lnTo>
                  <a:close/>
                </a:path>
              </a:pathLst>
            </a:custGeom>
            <a:pattFill prst="wdUpDiag">
              <a:fgClr>
                <a:srgbClr val="008080"/>
              </a:fgClr>
              <a:bgClr>
                <a:srgbClr val="BFDFDF"/>
              </a:bgClr>
            </a:patt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endParaRPr>
            </a:p>
          </p:txBody>
        </p:sp>
      </p:grpSp>
      <p:sp>
        <p:nvSpPr>
          <p:cNvPr id="63" name="Rechteck 62"/>
          <p:cNvSpPr/>
          <p:nvPr/>
        </p:nvSpPr>
        <p:spPr>
          <a:xfrm>
            <a:off x="285298" y="2328725"/>
            <a:ext cx="447849" cy="216024"/>
          </a:xfrm>
          <a:prstGeom prst="rect">
            <a:avLst/>
          </a:prstGeom>
          <a:pattFill prst="wdUpDiag">
            <a:fgClr>
              <a:srgbClr val="008080"/>
            </a:fgClr>
            <a:bgClr>
              <a:srgbClr val="BFDFDF"/>
            </a:bgClr>
          </a:pattFill>
          <a:ln w="63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endParaRPr>
          </a:p>
        </p:txBody>
      </p:sp>
      <p:sp>
        <p:nvSpPr>
          <p:cNvPr id="64" name="Textfeld 63"/>
          <p:cNvSpPr txBox="1"/>
          <p:nvPr/>
        </p:nvSpPr>
        <p:spPr>
          <a:xfrm>
            <a:off x="792923" y="2235650"/>
            <a:ext cx="3673599" cy="4154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solidFill>
                <a:effectLst/>
                <a:uLnTx/>
                <a:uFillTx/>
              </a:rPr>
              <a:t>Integrated mitigation and adaptation strategy adopted</a:t>
            </a:r>
          </a:p>
        </p:txBody>
      </p:sp>
      <p:sp>
        <p:nvSpPr>
          <p:cNvPr id="65" name="Freeform 21"/>
          <p:cNvSpPr>
            <a:spLocks/>
          </p:cNvSpPr>
          <p:nvPr/>
        </p:nvSpPr>
        <p:spPr bwMode="auto">
          <a:xfrm>
            <a:off x="3636260" y="4803903"/>
            <a:ext cx="830263" cy="730250"/>
          </a:xfrm>
          <a:custGeom>
            <a:avLst/>
            <a:gdLst>
              <a:gd name="T0" fmla="*/ 264 w 523"/>
              <a:gd name="T1" fmla="*/ 27 h 460"/>
              <a:gd name="T2" fmla="*/ 290 w 523"/>
              <a:gd name="T3" fmla="*/ 24 h 460"/>
              <a:gd name="T4" fmla="*/ 309 w 523"/>
              <a:gd name="T5" fmla="*/ 34 h 460"/>
              <a:gd name="T6" fmla="*/ 359 w 523"/>
              <a:gd name="T7" fmla="*/ 78 h 460"/>
              <a:gd name="T8" fmla="*/ 395 w 523"/>
              <a:gd name="T9" fmla="*/ 103 h 460"/>
              <a:gd name="T10" fmla="*/ 394 w 523"/>
              <a:gd name="T11" fmla="*/ 114 h 460"/>
              <a:gd name="T12" fmla="*/ 385 w 523"/>
              <a:gd name="T13" fmla="*/ 173 h 460"/>
              <a:gd name="T14" fmla="*/ 396 w 523"/>
              <a:gd name="T15" fmla="*/ 185 h 460"/>
              <a:gd name="T16" fmla="*/ 417 w 523"/>
              <a:gd name="T17" fmla="*/ 212 h 460"/>
              <a:gd name="T18" fmla="*/ 434 w 523"/>
              <a:gd name="T19" fmla="*/ 221 h 460"/>
              <a:gd name="T20" fmla="*/ 440 w 523"/>
              <a:gd name="T21" fmla="*/ 235 h 460"/>
              <a:gd name="T22" fmla="*/ 446 w 523"/>
              <a:gd name="T23" fmla="*/ 271 h 460"/>
              <a:gd name="T24" fmla="*/ 480 w 523"/>
              <a:gd name="T25" fmla="*/ 304 h 460"/>
              <a:gd name="T26" fmla="*/ 487 w 523"/>
              <a:gd name="T27" fmla="*/ 306 h 460"/>
              <a:gd name="T28" fmla="*/ 523 w 523"/>
              <a:gd name="T29" fmla="*/ 338 h 460"/>
              <a:gd name="T30" fmla="*/ 481 w 523"/>
              <a:gd name="T31" fmla="*/ 348 h 460"/>
              <a:gd name="T32" fmla="*/ 445 w 523"/>
              <a:gd name="T33" fmla="*/ 372 h 460"/>
              <a:gd name="T34" fmla="*/ 426 w 523"/>
              <a:gd name="T35" fmla="*/ 366 h 460"/>
              <a:gd name="T36" fmla="*/ 387 w 523"/>
              <a:gd name="T37" fmla="*/ 374 h 460"/>
              <a:gd name="T38" fmla="*/ 363 w 523"/>
              <a:gd name="T39" fmla="*/ 404 h 460"/>
              <a:gd name="T40" fmla="*/ 353 w 523"/>
              <a:gd name="T41" fmla="*/ 414 h 460"/>
              <a:gd name="T42" fmla="*/ 320 w 523"/>
              <a:gd name="T43" fmla="*/ 460 h 460"/>
              <a:gd name="T44" fmla="*/ 275 w 523"/>
              <a:gd name="T45" fmla="*/ 460 h 460"/>
              <a:gd name="T46" fmla="*/ 242 w 523"/>
              <a:gd name="T47" fmla="*/ 435 h 460"/>
              <a:gd name="T48" fmla="*/ 216 w 523"/>
              <a:gd name="T49" fmla="*/ 427 h 460"/>
              <a:gd name="T50" fmla="*/ 187 w 523"/>
              <a:gd name="T51" fmla="*/ 416 h 460"/>
              <a:gd name="T52" fmla="*/ 144 w 523"/>
              <a:gd name="T53" fmla="*/ 347 h 460"/>
              <a:gd name="T54" fmla="*/ 98 w 523"/>
              <a:gd name="T55" fmla="*/ 309 h 460"/>
              <a:gd name="T56" fmla="*/ 106 w 523"/>
              <a:gd name="T57" fmla="*/ 283 h 460"/>
              <a:gd name="T58" fmla="*/ 95 w 523"/>
              <a:gd name="T59" fmla="*/ 257 h 460"/>
              <a:gd name="T60" fmla="*/ 74 w 523"/>
              <a:gd name="T61" fmla="*/ 241 h 460"/>
              <a:gd name="T62" fmla="*/ 45 w 523"/>
              <a:gd name="T63" fmla="*/ 228 h 460"/>
              <a:gd name="T64" fmla="*/ 29 w 523"/>
              <a:gd name="T65" fmla="*/ 198 h 460"/>
              <a:gd name="T66" fmla="*/ 11 w 523"/>
              <a:gd name="T67" fmla="*/ 157 h 460"/>
              <a:gd name="T68" fmla="*/ 0 w 523"/>
              <a:gd name="T69" fmla="*/ 134 h 460"/>
              <a:gd name="T70" fmla="*/ 27 w 523"/>
              <a:gd name="T71" fmla="*/ 124 h 460"/>
              <a:gd name="T72" fmla="*/ 60 w 523"/>
              <a:gd name="T73" fmla="*/ 88 h 460"/>
              <a:gd name="T74" fmla="*/ 88 w 523"/>
              <a:gd name="T75" fmla="*/ 76 h 460"/>
              <a:gd name="T76" fmla="*/ 118 w 523"/>
              <a:gd name="T77" fmla="*/ 58 h 460"/>
              <a:gd name="T78" fmla="*/ 141 w 523"/>
              <a:gd name="T79" fmla="*/ 43 h 460"/>
              <a:gd name="T80" fmla="*/ 152 w 523"/>
              <a:gd name="T81" fmla="*/ 15 h 460"/>
              <a:gd name="T82" fmla="*/ 185 w 523"/>
              <a:gd name="T83" fmla="*/ 14 h 460"/>
              <a:gd name="T84" fmla="*/ 215 w 523"/>
              <a:gd name="T85" fmla="*/ 12 h 460"/>
              <a:gd name="T86" fmla="*/ 250 w 523"/>
              <a:gd name="T87" fmla="*/ 8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3" h="460">
                <a:moveTo>
                  <a:pt x="250" y="8"/>
                </a:moveTo>
                <a:lnTo>
                  <a:pt x="264" y="27"/>
                </a:lnTo>
                <a:lnTo>
                  <a:pt x="277" y="21"/>
                </a:lnTo>
                <a:lnTo>
                  <a:pt x="290" y="24"/>
                </a:lnTo>
                <a:lnTo>
                  <a:pt x="293" y="31"/>
                </a:lnTo>
                <a:lnTo>
                  <a:pt x="309" y="34"/>
                </a:lnTo>
                <a:lnTo>
                  <a:pt x="333" y="54"/>
                </a:lnTo>
                <a:lnTo>
                  <a:pt x="359" y="78"/>
                </a:lnTo>
                <a:lnTo>
                  <a:pt x="370" y="105"/>
                </a:lnTo>
                <a:lnTo>
                  <a:pt x="395" y="103"/>
                </a:lnTo>
                <a:lnTo>
                  <a:pt x="404" y="109"/>
                </a:lnTo>
                <a:lnTo>
                  <a:pt x="394" y="114"/>
                </a:lnTo>
                <a:lnTo>
                  <a:pt x="376" y="148"/>
                </a:lnTo>
                <a:lnTo>
                  <a:pt x="385" y="173"/>
                </a:lnTo>
                <a:lnTo>
                  <a:pt x="387" y="181"/>
                </a:lnTo>
                <a:lnTo>
                  <a:pt x="396" y="185"/>
                </a:lnTo>
                <a:lnTo>
                  <a:pt x="412" y="200"/>
                </a:lnTo>
                <a:lnTo>
                  <a:pt x="417" y="212"/>
                </a:lnTo>
                <a:lnTo>
                  <a:pt x="426" y="215"/>
                </a:lnTo>
                <a:lnTo>
                  <a:pt x="434" y="221"/>
                </a:lnTo>
                <a:lnTo>
                  <a:pt x="444" y="226"/>
                </a:lnTo>
                <a:lnTo>
                  <a:pt x="440" y="235"/>
                </a:lnTo>
                <a:lnTo>
                  <a:pt x="447" y="242"/>
                </a:lnTo>
                <a:lnTo>
                  <a:pt x="446" y="271"/>
                </a:lnTo>
                <a:lnTo>
                  <a:pt x="474" y="288"/>
                </a:lnTo>
                <a:lnTo>
                  <a:pt x="480" y="304"/>
                </a:lnTo>
                <a:lnTo>
                  <a:pt x="485" y="306"/>
                </a:lnTo>
                <a:lnTo>
                  <a:pt x="487" y="306"/>
                </a:lnTo>
                <a:lnTo>
                  <a:pt x="521" y="328"/>
                </a:lnTo>
                <a:lnTo>
                  <a:pt x="523" y="338"/>
                </a:lnTo>
                <a:lnTo>
                  <a:pt x="502" y="359"/>
                </a:lnTo>
                <a:lnTo>
                  <a:pt x="481" y="348"/>
                </a:lnTo>
                <a:lnTo>
                  <a:pt x="455" y="363"/>
                </a:lnTo>
                <a:lnTo>
                  <a:pt x="445" y="372"/>
                </a:lnTo>
                <a:lnTo>
                  <a:pt x="428" y="373"/>
                </a:lnTo>
                <a:lnTo>
                  <a:pt x="426" y="366"/>
                </a:lnTo>
                <a:lnTo>
                  <a:pt x="417" y="367"/>
                </a:lnTo>
                <a:lnTo>
                  <a:pt x="387" y="374"/>
                </a:lnTo>
                <a:lnTo>
                  <a:pt x="365" y="385"/>
                </a:lnTo>
                <a:lnTo>
                  <a:pt x="363" y="404"/>
                </a:lnTo>
                <a:lnTo>
                  <a:pt x="370" y="414"/>
                </a:lnTo>
                <a:lnTo>
                  <a:pt x="353" y="414"/>
                </a:lnTo>
                <a:lnTo>
                  <a:pt x="351" y="455"/>
                </a:lnTo>
                <a:lnTo>
                  <a:pt x="320" y="460"/>
                </a:lnTo>
                <a:lnTo>
                  <a:pt x="314" y="451"/>
                </a:lnTo>
                <a:lnTo>
                  <a:pt x="275" y="460"/>
                </a:lnTo>
                <a:lnTo>
                  <a:pt x="264" y="453"/>
                </a:lnTo>
                <a:lnTo>
                  <a:pt x="242" y="435"/>
                </a:lnTo>
                <a:lnTo>
                  <a:pt x="219" y="436"/>
                </a:lnTo>
                <a:lnTo>
                  <a:pt x="216" y="427"/>
                </a:lnTo>
                <a:lnTo>
                  <a:pt x="196" y="426"/>
                </a:lnTo>
                <a:lnTo>
                  <a:pt x="187" y="416"/>
                </a:lnTo>
                <a:lnTo>
                  <a:pt x="157" y="396"/>
                </a:lnTo>
                <a:lnTo>
                  <a:pt x="144" y="347"/>
                </a:lnTo>
                <a:lnTo>
                  <a:pt x="98" y="338"/>
                </a:lnTo>
                <a:lnTo>
                  <a:pt x="98" y="309"/>
                </a:lnTo>
                <a:lnTo>
                  <a:pt x="113" y="286"/>
                </a:lnTo>
                <a:lnTo>
                  <a:pt x="106" y="283"/>
                </a:lnTo>
                <a:lnTo>
                  <a:pt x="104" y="264"/>
                </a:lnTo>
                <a:lnTo>
                  <a:pt x="95" y="257"/>
                </a:lnTo>
                <a:lnTo>
                  <a:pt x="93" y="247"/>
                </a:lnTo>
                <a:lnTo>
                  <a:pt x="74" y="241"/>
                </a:lnTo>
                <a:lnTo>
                  <a:pt x="57" y="255"/>
                </a:lnTo>
                <a:lnTo>
                  <a:pt x="45" y="228"/>
                </a:lnTo>
                <a:lnTo>
                  <a:pt x="14" y="218"/>
                </a:lnTo>
                <a:lnTo>
                  <a:pt x="29" y="198"/>
                </a:lnTo>
                <a:lnTo>
                  <a:pt x="6" y="174"/>
                </a:lnTo>
                <a:lnTo>
                  <a:pt x="11" y="157"/>
                </a:lnTo>
                <a:lnTo>
                  <a:pt x="4" y="154"/>
                </a:lnTo>
                <a:lnTo>
                  <a:pt x="0" y="134"/>
                </a:lnTo>
                <a:lnTo>
                  <a:pt x="17" y="118"/>
                </a:lnTo>
                <a:lnTo>
                  <a:pt x="27" y="124"/>
                </a:lnTo>
                <a:lnTo>
                  <a:pt x="52" y="117"/>
                </a:lnTo>
                <a:lnTo>
                  <a:pt x="60" y="88"/>
                </a:lnTo>
                <a:lnTo>
                  <a:pt x="75" y="79"/>
                </a:lnTo>
                <a:lnTo>
                  <a:pt x="88" y="76"/>
                </a:lnTo>
                <a:lnTo>
                  <a:pt x="102" y="58"/>
                </a:lnTo>
                <a:lnTo>
                  <a:pt x="118" y="58"/>
                </a:lnTo>
                <a:lnTo>
                  <a:pt x="120" y="49"/>
                </a:lnTo>
                <a:lnTo>
                  <a:pt x="141" y="43"/>
                </a:lnTo>
                <a:lnTo>
                  <a:pt x="149" y="36"/>
                </a:lnTo>
                <a:lnTo>
                  <a:pt x="152" y="15"/>
                </a:lnTo>
                <a:lnTo>
                  <a:pt x="174" y="4"/>
                </a:lnTo>
                <a:lnTo>
                  <a:pt x="185" y="14"/>
                </a:lnTo>
                <a:lnTo>
                  <a:pt x="196" y="7"/>
                </a:lnTo>
                <a:lnTo>
                  <a:pt x="215" y="12"/>
                </a:lnTo>
                <a:lnTo>
                  <a:pt x="226" y="0"/>
                </a:lnTo>
                <a:lnTo>
                  <a:pt x="250" y="8"/>
                </a:lnTo>
                <a:close/>
              </a:path>
            </a:pathLst>
          </a:custGeom>
          <a:pattFill prst="wdUpDiag">
            <a:fgClr>
              <a:srgbClr val="008080"/>
            </a:fgClr>
            <a:bgClr>
              <a:srgbClr val="BFDFDF"/>
            </a:bgClr>
          </a:patt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endParaRPr>
          </a:p>
        </p:txBody>
      </p:sp>
      <p:sp>
        <p:nvSpPr>
          <p:cNvPr id="66" name="Textfeld 65"/>
          <p:cNvSpPr txBox="1"/>
          <p:nvPr/>
        </p:nvSpPr>
        <p:spPr>
          <a:xfrm>
            <a:off x="2593893" y="4085700"/>
            <a:ext cx="1170020" cy="1361222"/>
          </a:xfrm>
          <a:prstGeom prst="roundRect">
            <a:avLst>
              <a:gd name="adj" fmla="val 31710"/>
            </a:avLst>
          </a:prstGeom>
          <a:solidFill>
            <a:srgbClr val="FFFFFF">
              <a:lumMod val="95000"/>
              <a:alpha val="75000"/>
            </a:srgbClr>
          </a:solidFill>
        </p:spPr>
        <p:txBody>
          <a:bodyPr wrap="square" lIns="36000" tIns="36000" rIns="36000" bIns="3600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3333CC">
                    <a:lumMod val="50000"/>
                  </a:srgbClr>
                </a:solidFill>
                <a:effectLst/>
                <a:uLnTx/>
                <a:uFillTx/>
                <a:latin typeface="Arial" pitchFamily="34" charset="0"/>
              </a:rPr>
              <a:t>Tyrol:</a:t>
            </a:r>
            <a:r>
              <a:rPr kumimoji="0" lang="en-US" sz="1000" b="0" i="0" u="none" strike="noStrike" kern="0" cap="none" spc="0" normalizeH="0" baseline="0" noProof="0" dirty="0" smtClean="0">
                <a:ln>
                  <a:noFill/>
                </a:ln>
                <a:solidFill>
                  <a:srgbClr val="000000"/>
                </a:solidFill>
                <a:effectLst/>
                <a:uLnTx/>
                <a:uFillTx/>
                <a:latin typeface="Arial" pitchFamily="34" charset="0"/>
              </a:rPr>
              <a:t> Integrated mitigation &amp; adaptation program adopted in 2015</a:t>
            </a:r>
          </a:p>
        </p:txBody>
      </p:sp>
      <p:sp>
        <p:nvSpPr>
          <p:cNvPr id="77" name="Freeform 15"/>
          <p:cNvSpPr>
            <a:spLocks/>
          </p:cNvSpPr>
          <p:nvPr/>
        </p:nvSpPr>
        <p:spPr bwMode="auto">
          <a:xfrm>
            <a:off x="7613150" y="3369256"/>
            <a:ext cx="1073150" cy="1893888"/>
          </a:xfrm>
          <a:custGeom>
            <a:avLst/>
            <a:gdLst>
              <a:gd name="T0" fmla="*/ 629 w 676"/>
              <a:gd name="T1" fmla="*/ 48 h 1193"/>
              <a:gd name="T2" fmla="*/ 633 w 676"/>
              <a:gd name="T3" fmla="*/ 89 h 1193"/>
              <a:gd name="T4" fmla="*/ 636 w 676"/>
              <a:gd name="T5" fmla="*/ 166 h 1193"/>
              <a:gd name="T6" fmla="*/ 631 w 676"/>
              <a:gd name="T7" fmla="*/ 218 h 1193"/>
              <a:gd name="T8" fmla="*/ 615 w 676"/>
              <a:gd name="T9" fmla="*/ 263 h 1193"/>
              <a:gd name="T10" fmla="*/ 648 w 676"/>
              <a:gd name="T11" fmla="*/ 371 h 1193"/>
              <a:gd name="T12" fmla="*/ 509 w 676"/>
              <a:gd name="T13" fmla="*/ 365 h 1193"/>
              <a:gd name="T14" fmla="*/ 419 w 676"/>
              <a:gd name="T15" fmla="*/ 356 h 1193"/>
              <a:gd name="T16" fmla="*/ 314 w 676"/>
              <a:gd name="T17" fmla="*/ 346 h 1193"/>
              <a:gd name="T18" fmla="*/ 311 w 676"/>
              <a:gd name="T19" fmla="*/ 381 h 1193"/>
              <a:gd name="T20" fmla="*/ 239 w 676"/>
              <a:gd name="T21" fmla="*/ 428 h 1193"/>
              <a:gd name="T22" fmla="*/ 345 w 676"/>
              <a:gd name="T23" fmla="*/ 467 h 1193"/>
              <a:gd name="T24" fmla="*/ 391 w 676"/>
              <a:gd name="T25" fmla="*/ 484 h 1193"/>
              <a:gd name="T26" fmla="*/ 397 w 676"/>
              <a:gd name="T27" fmla="*/ 568 h 1193"/>
              <a:gd name="T28" fmla="*/ 364 w 676"/>
              <a:gd name="T29" fmla="*/ 635 h 1193"/>
              <a:gd name="T30" fmla="*/ 287 w 676"/>
              <a:gd name="T31" fmla="*/ 668 h 1193"/>
              <a:gd name="T32" fmla="*/ 258 w 676"/>
              <a:gd name="T33" fmla="*/ 711 h 1193"/>
              <a:gd name="T34" fmla="*/ 282 w 676"/>
              <a:gd name="T35" fmla="*/ 800 h 1193"/>
              <a:gd name="T36" fmla="*/ 253 w 676"/>
              <a:gd name="T37" fmla="*/ 845 h 1193"/>
              <a:gd name="T38" fmla="*/ 275 w 676"/>
              <a:gd name="T39" fmla="*/ 892 h 1193"/>
              <a:gd name="T40" fmla="*/ 308 w 676"/>
              <a:gd name="T41" fmla="*/ 929 h 1193"/>
              <a:gd name="T42" fmla="*/ 292 w 676"/>
              <a:gd name="T43" fmla="*/ 961 h 1193"/>
              <a:gd name="T44" fmla="*/ 273 w 676"/>
              <a:gd name="T45" fmla="*/ 1003 h 1193"/>
              <a:gd name="T46" fmla="*/ 280 w 676"/>
              <a:gd name="T47" fmla="*/ 1027 h 1193"/>
              <a:gd name="T48" fmla="*/ 219 w 676"/>
              <a:gd name="T49" fmla="*/ 1023 h 1193"/>
              <a:gd name="T50" fmla="*/ 181 w 676"/>
              <a:gd name="T51" fmla="*/ 1021 h 1193"/>
              <a:gd name="T52" fmla="*/ 141 w 676"/>
              <a:gd name="T53" fmla="*/ 1093 h 1193"/>
              <a:gd name="T54" fmla="*/ 89 w 676"/>
              <a:gd name="T55" fmla="*/ 1150 h 1193"/>
              <a:gd name="T56" fmla="*/ 24 w 676"/>
              <a:gd name="T57" fmla="*/ 1183 h 1193"/>
              <a:gd name="T58" fmla="*/ 20 w 676"/>
              <a:gd name="T59" fmla="*/ 1141 h 1193"/>
              <a:gd name="T60" fmla="*/ 63 w 676"/>
              <a:gd name="T61" fmla="*/ 1097 h 1193"/>
              <a:gd name="T62" fmla="*/ 92 w 676"/>
              <a:gd name="T63" fmla="*/ 1038 h 1193"/>
              <a:gd name="T64" fmla="*/ 61 w 676"/>
              <a:gd name="T65" fmla="*/ 983 h 1193"/>
              <a:gd name="T66" fmla="*/ 69 w 676"/>
              <a:gd name="T67" fmla="*/ 917 h 1193"/>
              <a:gd name="T68" fmla="*/ 47 w 676"/>
              <a:gd name="T69" fmla="*/ 828 h 1193"/>
              <a:gd name="T70" fmla="*/ 29 w 676"/>
              <a:gd name="T71" fmla="*/ 754 h 1193"/>
              <a:gd name="T72" fmla="*/ 9 w 676"/>
              <a:gd name="T73" fmla="*/ 696 h 1193"/>
              <a:gd name="T74" fmla="*/ 40 w 676"/>
              <a:gd name="T75" fmla="*/ 678 h 1193"/>
              <a:gd name="T76" fmla="*/ 76 w 676"/>
              <a:gd name="T77" fmla="*/ 659 h 1193"/>
              <a:gd name="T78" fmla="*/ 160 w 676"/>
              <a:gd name="T79" fmla="*/ 621 h 1193"/>
              <a:gd name="T80" fmla="*/ 194 w 676"/>
              <a:gd name="T81" fmla="*/ 565 h 1193"/>
              <a:gd name="T82" fmla="*/ 185 w 676"/>
              <a:gd name="T83" fmla="*/ 491 h 1193"/>
              <a:gd name="T84" fmla="*/ 210 w 676"/>
              <a:gd name="T85" fmla="*/ 449 h 1193"/>
              <a:gd name="T86" fmla="*/ 169 w 676"/>
              <a:gd name="T87" fmla="*/ 403 h 1193"/>
              <a:gd name="T88" fmla="*/ 141 w 676"/>
              <a:gd name="T89" fmla="*/ 317 h 1193"/>
              <a:gd name="T90" fmla="*/ 189 w 676"/>
              <a:gd name="T91" fmla="*/ 303 h 1193"/>
              <a:gd name="T92" fmla="*/ 212 w 676"/>
              <a:gd name="T93" fmla="*/ 268 h 1193"/>
              <a:gd name="T94" fmla="*/ 219 w 676"/>
              <a:gd name="T95" fmla="*/ 237 h 1193"/>
              <a:gd name="T96" fmla="*/ 233 w 676"/>
              <a:gd name="T97" fmla="*/ 198 h 1193"/>
              <a:gd name="T98" fmla="*/ 328 w 676"/>
              <a:gd name="T99" fmla="*/ 222 h 1193"/>
              <a:gd name="T100" fmla="*/ 362 w 676"/>
              <a:gd name="T101" fmla="*/ 168 h 1193"/>
              <a:gd name="T102" fmla="*/ 397 w 676"/>
              <a:gd name="T103" fmla="*/ 106 h 1193"/>
              <a:gd name="T104" fmla="*/ 479 w 676"/>
              <a:gd name="T105" fmla="*/ 84 h 1193"/>
              <a:gd name="T106" fmla="*/ 527 w 676"/>
              <a:gd name="T107" fmla="*/ 53 h 1193"/>
              <a:gd name="T108" fmla="*/ 573 w 676"/>
              <a:gd name="T109" fmla="*/ 68 h 1193"/>
              <a:gd name="T110" fmla="*/ 573 w 676"/>
              <a:gd name="T111" fmla="*/ 10 h 1193"/>
              <a:gd name="T112" fmla="*/ 597 w 676"/>
              <a:gd name="T113" fmla="*/ 32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76" h="1193">
                <a:moveTo>
                  <a:pt x="631" y="16"/>
                </a:moveTo>
                <a:lnTo>
                  <a:pt x="619" y="34"/>
                </a:lnTo>
                <a:lnTo>
                  <a:pt x="623" y="36"/>
                </a:lnTo>
                <a:lnTo>
                  <a:pt x="620" y="43"/>
                </a:lnTo>
                <a:lnTo>
                  <a:pt x="629" y="48"/>
                </a:lnTo>
                <a:lnTo>
                  <a:pt x="619" y="56"/>
                </a:lnTo>
                <a:lnTo>
                  <a:pt x="630" y="66"/>
                </a:lnTo>
                <a:lnTo>
                  <a:pt x="618" y="79"/>
                </a:lnTo>
                <a:lnTo>
                  <a:pt x="624" y="82"/>
                </a:lnTo>
                <a:lnTo>
                  <a:pt x="633" y="89"/>
                </a:lnTo>
                <a:lnTo>
                  <a:pt x="645" y="78"/>
                </a:lnTo>
                <a:lnTo>
                  <a:pt x="676" y="98"/>
                </a:lnTo>
                <a:lnTo>
                  <a:pt x="638" y="133"/>
                </a:lnTo>
                <a:lnTo>
                  <a:pt x="652" y="141"/>
                </a:lnTo>
                <a:lnTo>
                  <a:pt x="636" y="166"/>
                </a:lnTo>
                <a:lnTo>
                  <a:pt x="650" y="172"/>
                </a:lnTo>
                <a:lnTo>
                  <a:pt x="641" y="193"/>
                </a:lnTo>
                <a:lnTo>
                  <a:pt x="647" y="197"/>
                </a:lnTo>
                <a:lnTo>
                  <a:pt x="636" y="220"/>
                </a:lnTo>
                <a:lnTo>
                  <a:pt x="631" y="218"/>
                </a:lnTo>
                <a:lnTo>
                  <a:pt x="609" y="229"/>
                </a:lnTo>
                <a:lnTo>
                  <a:pt x="595" y="228"/>
                </a:lnTo>
                <a:lnTo>
                  <a:pt x="591" y="237"/>
                </a:lnTo>
                <a:lnTo>
                  <a:pt x="617" y="254"/>
                </a:lnTo>
                <a:lnTo>
                  <a:pt x="615" y="263"/>
                </a:lnTo>
                <a:lnTo>
                  <a:pt x="631" y="279"/>
                </a:lnTo>
                <a:lnTo>
                  <a:pt x="619" y="295"/>
                </a:lnTo>
                <a:lnTo>
                  <a:pt x="630" y="317"/>
                </a:lnTo>
                <a:lnTo>
                  <a:pt x="633" y="354"/>
                </a:lnTo>
                <a:lnTo>
                  <a:pt x="648" y="371"/>
                </a:lnTo>
                <a:lnTo>
                  <a:pt x="635" y="373"/>
                </a:lnTo>
                <a:lnTo>
                  <a:pt x="616" y="375"/>
                </a:lnTo>
                <a:lnTo>
                  <a:pt x="567" y="388"/>
                </a:lnTo>
                <a:lnTo>
                  <a:pt x="516" y="395"/>
                </a:lnTo>
                <a:lnTo>
                  <a:pt x="509" y="365"/>
                </a:lnTo>
                <a:lnTo>
                  <a:pt x="493" y="381"/>
                </a:lnTo>
                <a:lnTo>
                  <a:pt x="487" y="401"/>
                </a:lnTo>
                <a:lnTo>
                  <a:pt x="439" y="405"/>
                </a:lnTo>
                <a:lnTo>
                  <a:pt x="433" y="393"/>
                </a:lnTo>
                <a:lnTo>
                  <a:pt x="419" y="356"/>
                </a:lnTo>
                <a:lnTo>
                  <a:pt x="379" y="352"/>
                </a:lnTo>
                <a:lnTo>
                  <a:pt x="366" y="337"/>
                </a:lnTo>
                <a:lnTo>
                  <a:pt x="358" y="339"/>
                </a:lnTo>
                <a:lnTo>
                  <a:pt x="339" y="339"/>
                </a:lnTo>
                <a:lnTo>
                  <a:pt x="314" y="346"/>
                </a:lnTo>
                <a:lnTo>
                  <a:pt x="310" y="355"/>
                </a:lnTo>
                <a:lnTo>
                  <a:pt x="307" y="357"/>
                </a:lnTo>
                <a:lnTo>
                  <a:pt x="307" y="360"/>
                </a:lnTo>
                <a:lnTo>
                  <a:pt x="317" y="373"/>
                </a:lnTo>
                <a:lnTo>
                  <a:pt x="311" y="381"/>
                </a:lnTo>
                <a:lnTo>
                  <a:pt x="286" y="390"/>
                </a:lnTo>
                <a:lnTo>
                  <a:pt x="271" y="412"/>
                </a:lnTo>
                <a:lnTo>
                  <a:pt x="254" y="399"/>
                </a:lnTo>
                <a:lnTo>
                  <a:pt x="252" y="419"/>
                </a:lnTo>
                <a:lnTo>
                  <a:pt x="239" y="428"/>
                </a:lnTo>
                <a:lnTo>
                  <a:pt x="239" y="428"/>
                </a:lnTo>
                <a:lnTo>
                  <a:pt x="257" y="435"/>
                </a:lnTo>
                <a:lnTo>
                  <a:pt x="287" y="449"/>
                </a:lnTo>
                <a:lnTo>
                  <a:pt x="299" y="444"/>
                </a:lnTo>
                <a:lnTo>
                  <a:pt x="345" y="467"/>
                </a:lnTo>
                <a:lnTo>
                  <a:pt x="368" y="456"/>
                </a:lnTo>
                <a:lnTo>
                  <a:pt x="382" y="460"/>
                </a:lnTo>
                <a:lnTo>
                  <a:pt x="387" y="475"/>
                </a:lnTo>
                <a:lnTo>
                  <a:pt x="396" y="476"/>
                </a:lnTo>
                <a:lnTo>
                  <a:pt x="391" y="484"/>
                </a:lnTo>
                <a:lnTo>
                  <a:pt x="397" y="499"/>
                </a:lnTo>
                <a:lnTo>
                  <a:pt x="391" y="509"/>
                </a:lnTo>
                <a:lnTo>
                  <a:pt x="423" y="534"/>
                </a:lnTo>
                <a:lnTo>
                  <a:pt x="410" y="561"/>
                </a:lnTo>
                <a:lnTo>
                  <a:pt x="397" y="568"/>
                </a:lnTo>
                <a:lnTo>
                  <a:pt x="393" y="563"/>
                </a:lnTo>
                <a:lnTo>
                  <a:pt x="387" y="571"/>
                </a:lnTo>
                <a:lnTo>
                  <a:pt x="399" y="594"/>
                </a:lnTo>
                <a:lnTo>
                  <a:pt x="394" y="612"/>
                </a:lnTo>
                <a:lnTo>
                  <a:pt x="364" y="635"/>
                </a:lnTo>
                <a:lnTo>
                  <a:pt x="350" y="643"/>
                </a:lnTo>
                <a:lnTo>
                  <a:pt x="343" y="659"/>
                </a:lnTo>
                <a:lnTo>
                  <a:pt x="308" y="657"/>
                </a:lnTo>
                <a:lnTo>
                  <a:pt x="295" y="676"/>
                </a:lnTo>
                <a:lnTo>
                  <a:pt x="287" y="668"/>
                </a:lnTo>
                <a:lnTo>
                  <a:pt x="288" y="658"/>
                </a:lnTo>
                <a:lnTo>
                  <a:pt x="271" y="655"/>
                </a:lnTo>
                <a:lnTo>
                  <a:pt x="263" y="661"/>
                </a:lnTo>
                <a:lnTo>
                  <a:pt x="272" y="697"/>
                </a:lnTo>
                <a:lnTo>
                  <a:pt x="258" y="711"/>
                </a:lnTo>
                <a:lnTo>
                  <a:pt x="278" y="727"/>
                </a:lnTo>
                <a:lnTo>
                  <a:pt x="295" y="775"/>
                </a:lnTo>
                <a:lnTo>
                  <a:pt x="288" y="780"/>
                </a:lnTo>
                <a:lnTo>
                  <a:pt x="290" y="791"/>
                </a:lnTo>
                <a:lnTo>
                  <a:pt x="282" y="800"/>
                </a:lnTo>
                <a:lnTo>
                  <a:pt x="260" y="803"/>
                </a:lnTo>
                <a:lnTo>
                  <a:pt x="260" y="803"/>
                </a:lnTo>
                <a:lnTo>
                  <a:pt x="267" y="805"/>
                </a:lnTo>
                <a:lnTo>
                  <a:pt x="266" y="833"/>
                </a:lnTo>
                <a:lnTo>
                  <a:pt x="253" y="845"/>
                </a:lnTo>
                <a:lnTo>
                  <a:pt x="256" y="852"/>
                </a:lnTo>
                <a:lnTo>
                  <a:pt x="261" y="863"/>
                </a:lnTo>
                <a:lnTo>
                  <a:pt x="277" y="860"/>
                </a:lnTo>
                <a:lnTo>
                  <a:pt x="283" y="882"/>
                </a:lnTo>
                <a:lnTo>
                  <a:pt x="275" y="892"/>
                </a:lnTo>
                <a:lnTo>
                  <a:pt x="278" y="901"/>
                </a:lnTo>
                <a:lnTo>
                  <a:pt x="317" y="893"/>
                </a:lnTo>
                <a:lnTo>
                  <a:pt x="325" y="912"/>
                </a:lnTo>
                <a:lnTo>
                  <a:pt x="307" y="917"/>
                </a:lnTo>
                <a:lnTo>
                  <a:pt x="308" y="929"/>
                </a:lnTo>
                <a:lnTo>
                  <a:pt x="297" y="930"/>
                </a:lnTo>
                <a:lnTo>
                  <a:pt x="299" y="936"/>
                </a:lnTo>
                <a:lnTo>
                  <a:pt x="286" y="943"/>
                </a:lnTo>
                <a:lnTo>
                  <a:pt x="293" y="952"/>
                </a:lnTo>
                <a:lnTo>
                  <a:pt x="292" y="961"/>
                </a:lnTo>
                <a:lnTo>
                  <a:pt x="301" y="966"/>
                </a:lnTo>
                <a:lnTo>
                  <a:pt x="315" y="968"/>
                </a:lnTo>
                <a:lnTo>
                  <a:pt x="322" y="977"/>
                </a:lnTo>
                <a:lnTo>
                  <a:pt x="280" y="994"/>
                </a:lnTo>
                <a:lnTo>
                  <a:pt x="273" y="1003"/>
                </a:lnTo>
                <a:lnTo>
                  <a:pt x="279" y="1009"/>
                </a:lnTo>
                <a:lnTo>
                  <a:pt x="288" y="1000"/>
                </a:lnTo>
                <a:lnTo>
                  <a:pt x="319" y="1027"/>
                </a:lnTo>
                <a:lnTo>
                  <a:pt x="299" y="1034"/>
                </a:lnTo>
                <a:lnTo>
                  <a:pt x="280" y="1027"/>
                </a:lnTo>
                <a:lnTo>
                  <a:pt x="278" y="1036"/>
                </a:lnTo>
                <a:lnTo>
                  <a:pt x="270" y="1037"/>
                </a:lnTo>
                <a:lnTo>
                  <a:pt x="257" y="1027"/>
                </a:lnTo>
                <a:lnTo>
                  <a:pt x="242" y="1031"/>
                </a:lnTo>
                <a:lnTo>
                  <a:pt x="219" y="1023"/>
                </a:lnTo>
                <a:lnTo>
                  <a:pt x="215" y="1034"/>
                </a:lnTo>
                <a:lnTo>
                  <a:pt x="202" y="1030"/>
                </a:lnTo>
                <a:lnTo>
                  <a:pt x="189" y="1035"/>
                </a:lnTo>
                <a:lnTo>
                  <a:pt x="187" y="1028"/>
                </a:lnTo>
                <a:lnTo>
                  <a:pt x="181" y="1021"/>
                </a:lnTo>
                <a:lnTo>
                  <a:pt x="175" y="1067"/>
                </a:lnTo>
                <a:lnTo>
                  <a:pt x="161" y="1066"/>
                </a:lnTo>
                <a:lnTo>
                  <a:pt x="153" y="1074"/>
                </a:lnTo>
                <a:lnTo>
                  <a:pt x="155" y="1083"/>
                </a:lnTo>
                <a:lnTo>
                  <a:pt x="141" y="1093"/>
                </a:lnTo>
                <a:lnTo>
                  <a:pt x="134" y="1087"/>
                </a:lnTo>
                <a:lnTo>
                  <a:pt x="126" y="1090"/>
                </a:lnTo>
                <a:lnTo>
                  <a:pt x="116" y="1121"/>
                </a:lnTo>
                <a:lnTo>
                  <a:pt x="106" y="1123"/>
                </a:lnTo>
                <a:lnTo>
                  <a:pt x="89" y="1150"/>
                </a:lnTo>
                <a:lnTo>
                  <a:pt x="63" y="1160"/>
                </a:lnTo>
                <a:lnTo>
                  <a:pt x="48" y="1174"/>
                </a:lnTo>
                <a:lnTo>
                  <a:pt x="43" y="1185"/>
                </a:lnTo>
                <a:lnTo>
                  <a:pt x="27" y="1191"/>
                </a:lnTo>
                <a:lnTo>
                  <a:pt x="24" y="1183"/>
                </a:lnTo>
                <a:lnTo>
                  <a:pt x="12" y="1193"/>
                </a:lnTo>
                <a:lnTo>
                  <a:pt x="5" y="1189"/>
                </a:lnTo>
                <a:lnTo>
                  <a:pt x="9" y="1179"/>
                </a:lnTo>
                <a:lnTo>
                  <a:pt x="12" y="1151"/>
                </a:lnTo>
                <a:lnTo>
                  <a:pt x="20" y="1141"/>
                </a:lnTo>
                <a:lnTo>
                  <a:pt x="27" y="1137"/>
                </a:lnTo>
                <a:lnTo>
                  <a:pt x="28" y="1126"/>
                </a:lnTo>
                <a:lnTo>
                  <a:pt x="38" y="1120"/>
                </a:lnTo>
                <a:lnTo>
                  <a:pt x="47" y="1098"/>
                </a:lnTo>
                <a:lnTo>
                  <a:pt x="63" y="1097"/>
                </a:lnTo>
                <a:lnTo>
                  <a:pt x="63" y="1080"/>
                </a:lnTo>
                <a:lnTo>
                  <a:pt x="70" y="1070"/>
                </a:lnTo>
                <a:lnTo>
                  <a:pt x="82" y="1041"/>
                </a:lnTo>
                <a:lnTo>
                  <a:pt x="98" y="1045"/>
                </a:lnTo>
                <a:lnTo>
                  <a:pt x="92" y="1038"/>
                </a:lnTo>
                <a:lnTo>
                  <a:pt x="82" y="1026"/>
                </a:lnTo>
                <a:lnTo>
                  <a:pt x="73" y="1012"/>
                </a:lnTo>
                <a:lnTo>
                  <a:pt x="72" y="1010"/>
                </a:lnTo>
                <a:lnTo>
                  <a:pt x="76" y="997"/>
                </a:lnTo>
                <a:lnTo>
                  <a:pt x="61" y="983"/>
                </a:lnTo>
                <a:lnTo>
                  <a:pt x="55" y="973"/>
                </a:lnTo>
                <a:lnTo>
                  <a:pt x="53" y="959"/>
                </a:lnTo>
                <a:lnTo>
                  <a:pt x="57" y="936"/>
                </a:lnTo>
                <a:lnTo>
                  <a:pt x="62" y="936"/>
                </a:lnTo>
                <a:lnTo>
                  <a:pt x="69" y="917"/>
                </a:lnTo>
                <a:lnTo>
                  <a:pt x="64" y="886"/>
                </a:lnTo>
                <a:lnTo>
                  <a:pt x="60" y="871"/>
                </a:lnTo>
                <a:lnTo>
                  <a:pt x="52" y="859"/>
                </a:lnTo>
                <a:lnTo>
                  <a:pt x="53" y="857"/>
                </a:lnTo>
                <a:lnTo>
                  <a:pt x="47" y="828"/>
                </a:lnTo>
                <a:lnTo>
                  <a:pt x="48" y="827"/>
                </a:lnTo>
                <a:lnTo>
                  <a:pt x="40" y="793"/>
                </a:lnTo>
                <a:lnTo>
                  <a:pt x="40" y="789"/>
                </a:lnTo>
                <a:lnTo>
                  <a:pt x="28" y="758"/>
                </a:lnTo>
                <a:lnTo>
                  <a:pt x="29" y="754"/>
                </a:lnTo>
                <a:lnTo>
                  <a:pt x="12" y="717"/>
                </a:lnTo>
                <a:lnTo>
                  <a:pt x="0" y="707"/>
                </a:lnTo>
                <a:lnTo>
                  <a:pt x="9" y="703"/>
                </a:lnTo>
                <a:lnTo>
                  <a:pt x="12" y="702"/>
                </a:lnTo>
                <a:lnTo>
                  <a:pt x="9" y="696"/>
                </a:lnTo>
                <a:lnTo>
                  <a:pt x="26" y="691"/>
                </a:lnTo>
                <a:lnTo>
                  <a:pt x="28" y="690"/>
                </a:lnTo>
                <a:lnTo>
                  <a:pt x="41" y="668"/>
                </a:lnTo>
                <a:lnTo>
                  <a:pt x="49" y="669"/>
                </a:lnTo>
                <a:lnTo>
                  <a:pt x="40" y="678"/>
                </a:lnTo>
                <a:lnTo>
                  <a:pt x="47" y="685"/>
                </a:lnTo>
                <a:lnTo>
                  <a:pt x="55" y="680"/>
                </a:lnTo>
                <a:lnTo>
                  <a:pt x="51" y="662"/>
                </a:lnTo>
                <a:lnTo>
                  <a:pt x="60" y="662"/>
                </a:lnTo>
                <a:lnTo>
                  <a:pt x="76" y="659"/>
                </a:lnTo>
                <a:lnTo>
                  <a:pt x="90" y="655"/>
                </a:lnTo>
                <a:lnTo>
                  <a:pt x="94" y="654"/>
                </a:lnTo>
                <a:lnTo>
                  <a:pt x="116" y="651"/>
                </a:lnTo>
                <a:lnTo>
                  <a:pt x="144" y="628"/>
                </a:lnTo>
                <a:lnTo>
                  <a:pt x="160" y="621"/>
                </a:lnTo>
                <a:lnTo>
                  <a:pt x="174" y="608"/>
                </a:lnTo>
                <a:lnTo>
                  <a:pt x="170" y="600"/>
                </a:lnTo>
                <a:lnTo>
                  <a:pt x="178" y="597"/>
                </a:lnTo>
                <a:lnTo>
                  <a:pt x="184" y="585"/>
                </a:lnTo>
                <a:lnTo>
                  <a:pt x="194" y="565"/>
                </a:lnTo>
                <a:lnTo>
                  <a:pt x="179" y="542"/>
                </a:lnTo>
                <a:lnTo>
                  <a:pt x="178" y="541"/>
                </a:lnTo>
                <a:lnTo>
                  <a:pt x="177" y="521"/>
                </a:lnTo>
                <a:lnTo>
                  <a:pt x="186" y="498"/>
                </a:lnTo>
                <a:lnTo>
                  <a:pt x="185" y="491"/>
                </a:lnTo>
                <a:lnTo>
                  <a:pt x="194" y="486"/>
                </a:lnTo>
                <a:lnTo>
                  <a:pt x="200" y="480"/>
                </a:lnTo>
                <a:lnTo>
                  <a:pt x="196" y="474"/>
                </a:lnTo>
                <a:lnTo>
                  <a:pt x="210" y="467"/>
                </a:lnTo>
                <a:lnTo>
                  <a:pt x="210" y="449"/>
                </a:lnTo>
                <a:lnTo>
                  <a:pt x="196" y="424"/>
                </a:lnTo>
                <a:lnTo>
                  <a:pt x="199" y="416"/>
                </a:lnTo>
                <a:lnTo>
                  <a:pt x="179" y="414"/>
                </a:lnTo>
                <a:lnTo>
                  <a:pt x="169" y="411"/>
                </a:lnTo>
                <a:lnTo>
                  <a:pt x="169" y="403"/>
                </a:lnTo>
                <a:lnTo>
                  <a:pt x="160" y="385"/>
                </a:lnTo>
                <a:lnTo>
                  <a:pt x="160" y="361"/>
                </a:lnTo>
                <a:lnTo>
                  <a:pt x="161" y="344"/>
                </a:lnTo>
                <a:lnTo>
                  <a:pt x="163" y="322"/>
                </a:lnTo>
                <a:lnTo>
                  <a:pt x="141" y="317"/>
                </a:lnTo>
                <a:lnTo>
                  <a:pt x="152" y="299"/>
                </a:lnTo>
                <a:lnTo>
                  <a:pt x="169" y="304"/>
                </a:lnTo>
                <a:lnTo>
                  <a:pt x="165" y="316"/>
                </a:lnTo>
                <a:lnTo>
                  <a:pt x="170" y="322"/>
                </a:lnTo>
                <a:lnTo>
                  <a:pt x="189" y="303"/>
                </a:lnTo>
                <a:lnTo>
                  <a:pt x="193" y="288"/>
                </a:lnTo>
                <a:lnTo>
                  <a:pt x="198" y="286"/>
                </a:lnTo>
                <a:lnTo>
                  <a:pt x="206" y="282"/>
                </a:lnTo>
                <a:lnTo>
                  <a:pt x="203" y="279"/>
                </a:lnTo>
                <a:lnTo>
                  <a:pt x="212" y="268"/>
                </a:lnTo>
                <a:lnTo>
                  <a:pt x="204" y="259"/>
                </a:lnTo>
                <a:lnTo>
                  <a:pt x="187" y="246"/>
                </a:lnTo>
                <a:lnTo>
                  <a:pt x="208" y="237"/>
                </a:lnTo>
                <a:lnTo>
                  <a:pt x="212" y="232"/>
                </a:lnTo>
                <a:lnTo>
                  <a:pt x="219" y="237"/>
                </a:lnTo>
                <a:lnTo>
                  <a:pt x="226" y="232"/>
                </a:lnTo>
                <a:lnTo>
                  <a:pt x="228" y="224"/>
                </a:lnTo>
                <a:lnTo>
                  <a:pt x="224" y="222"/>
                </a:lnTo>
                <a:lnTo>
                  <a:pt x="231" y="213"/>
                </a:lnTo>
                <a:lnTo>
                  <a:pt x="233" y="198"/>
                </a:lnTo>
                <a:lnTo>
                  <a:pt x="248" y="183"/>
                </a:lnTo>
                <a:lnTo>
                  <a:pt x="288" y="173"/>
                </a:lnTo>
                <a:lnTo>
                  <a:pt x="303" y="194"/>
                </a:lnTo>
                <a:lnTo>
                  <a:pt x="324" y="224"/>
                </a:lnTo>
                <a:lnTo>
                  <a:pt x="328" y="222"/>
                </a:lnTo>
                <a:lnTo>
                  <a:pt x="337" y="207"/>
                </a:lnTo>
                <a:lnTo>
                  <a:pt x="344" y="199"/>
                </a:lnTo>
                <a:lnTo>
                  <a:pt x="358" y="180"/>
                </a:lnTo>
                <a:lnTo>
                  <a:pt x="357" y="179"/>
                </a:lnTo>
                <a:lnTo>
                  <a:pt x="362" y="168"/>
                </a:lnTo>
                <a:lnTo>
                  <a:pt x="373" y="154"/>
                </a:lnTo>
                <a:lnTo>
                  <a:pt x="377" y="158"/>
                </a:lnTo>
                <a:lnTo>
                  <a:pt x="397" y="149"/>
                </a:lnTo>
                <a:lnTo>
                  <a:pt x="399" y="141"/>
                </a:lnTo>
                <a:lnTo>
                  <a:pt x="397" y="106"/>
                </a:lnTo>
                <a:lnTo>
                  <a:pt x="429" y="105"/>
                </a:lnTo>
                <a:lnTo>
                  <a:pt x="456" y="89"/>
                </a:lnTo>
                <a:lnTo>
                  <a:pt x="472" y="88"/>
                </a:lnTo>
                <a:lnTo>
                  <a:pt x="473" y="88"/>
                </a:lnTo>
                <a:lnTo>
                  <a:pt x="479" y="84"/>
                </a:lnTo>
                <a:lnTo>
                  <a:pt x="474" y="76"/>
                </a:lnTo>
                <a:lnTo>
                  <a:pt x="498" y="47"/>
                </a:lnTo>
                <a:lnTo>
                  <a:pt x="502" y="49"/>
                </a:lnTo>
                <a:lnTo>
                  <a:pt x="518" y="47"/>
                </a:lnTo>
                <a:lnTo>
                  <a:pt x="527" y="53"/>
                </a:lnTo>
                <a:lnTo>
                  <a:pt x="525" y="60"/>
                </a:lnTo>
                <a:lnTo>
                  <a:pt x="559" y="74"/>
                </a:lnTo>
                <a:lnTo>
                  <a:pt x="559" y="86"/>
                </a:lnTo>
                <a:lnTo>
                  <a:pt x="568" y="86"/>
                </a:lnTo>
                <a:lnTo>
                  <a:pt x="573" y="68"/>
                </a:lnTo>
                <a:lnTo>
                  <a:pt x="585" y="42"/>
                </a:lnTo>
                <a:lnTo>
                  <a:pt x="575" y="33"/>
                </a:lnTo>
                <a:lnTo>
                  <a:pt x="557" y="19"/>
                </a:lnTo>
                <a:lnTo>
                  <a:pt x="566" y="8"/>
                </a:lnTo>
                <a:lnTo>
                  <a:pt x="573" y="10"/>
                </a:lnTo>
                <a:lnTo>
                  <a:pt x="577" y="19"/>
                </a:lnTo>
                <a:lnTo>
                  <a:pt x="586" y="13"/>
                </a:lnTo>
                <a:lnTo>
                  <a:pt x="592" y="18"/>
                </a:lnTo>
                <a:lnTo>
                  <a:pt x="579" y="26"/>
                </a:lnTo>
                <a:lnTo>
                  <a:pt x="597" y="32"/>
                </a:lnTo>
                <a:lnTo>
                  <a:pt x="600" y="16"/>
                </a:lnTo>
                <a:lnTo>
                  <a:pt x="613" y="8"/>
                </a:lnTo>
                <a:lnTo>
                  <a:pt x="614" y="0"/>
                </a:lnTo>
                <a:lnTo>
                  <a:pt x="631" y="16"/>
                </a:lnTo>
                <a:close/>
              </a:path>
            </a:pathLst>
          </a:custGeom>
          <a:solidFill>
            <a:srgbClr val="722635"/>
          </a:solidFill>
          <a:ln w="5" cap="sq">
            <a:solidFill>
              <a:srgbClr val="722635">
                <a:lumMod val="20000"/>
                <a:lumOff val="80000"/>
              </a:srgbClr>
            </a:solidFill>
            <a:prstDash val="solid"/>
            <a:bevel/>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p:sp>
        <p:nvSpPr>
          <p:cNvPr id="79" name="Rechteck 78"/>
          <p:cNvSpPr/>
          <p:nvPr/>
        </p:nvSpPr>
        <p:spPr>
          <a:xfrm>
            <a:off x="290840" y="3314295"/>
            <a:ext cx="447849" cy="216024"/>
          </a:xfrm>
          <a:prstGeom prst="rect">
            <a:avLst/>
          </a:prstGeom>
          <a:solidFill>
            <a:srgbClr val="722635"/>
          </a:solidFill>
          <a:ln w="5" cap="sq">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p:sp>
        <p:nvSpPr>
          <p:cNvPr id="80" name="Textfeld 79"/>
          <p:cNvSpPr txBox="1"/>
          <p:nvPr/>
        </p:nvSpPr>
        <p:spPr>
          <a:xfrm>
            <a:off x="793157" y="3289933"/>
            <a:ext cx="3934275" cy="57708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solidFill>
                <a:effectLst/>
                <a:uLnTx/>
                <a:uFillTx/>
              </a:rPr>
              <a:t>No separate adaptation strategy available or planned, but adaptation measures incorporated in </a:t>
            </a:r>
            <a:endParaRPr kumimoji="0" lang="en-US" sz="105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solidFill>
                <a:effectLst/>
                <a:uLnTx/>
                <a:uFillTx/>
              </a:rPr>
              <a:t>sector </a:t>
            </a:r>
            <a:r>
              <a:rPr kumimoji="0" lang="en-US" sz="1050" b="0" i="0" u="none" strike="noStrike" kern="0" cap="none" spc="0" normalizeH="0" baseline="0" noProof="0" dirty="0" smtClean="0">
                <a:ln>
                  <a:noFill/>
                </a:ln>
                <a:solidFill>
                  <a:prstClr val="black"/>
                </a:solidFill>
                <a:effectLst/>
                <a:uLnTx/>
                <a:uFillTx/>
              </a:rPr>
              <a:t>policies</a:t>
            </a:r>
          </a:p>
        </p:txBody>
      </p:sp>
      <p:sp>
        <p:nvSpPr>
          <p:cNvPr id="82" name="Textfeld 81"/>
          <p:cNvSpPr txBox="1"/>
          <p:nvPr/>
        </p:nvSpPr>
        <p:spPr>
          <a:xfrm>
            <a:off x="7893864" y="4540126"/>
            <a:ext cx="1170020" cy="1207955"/>
          </a:xfrm>
          <a:prstGeom prst="roundRect">
            <a:avLst>
              <a:gd name="adj" fmla="val 31710"/>
            </a:avLst>
          </a:prstGeom>
          <a:solidFill>
            <a:srgbClr val="FFFFFF">
              <a:lumMod val="95000"/>
              <a:alpha val="75000"/>
            </a:srgbClr>
          </a:solidFill>
        </p:spPr>
        <p:txBody>
          <a:bodyPr wrap="square" lIns="36000" tIns="36000" rIns="36000" bIns="3600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3333CC">
                    <a:lumMod val="50000"/>
                  </a:srgbClr>
                </a:solidFill>
                <a:effectLst/>
                <a:uLnTx/>
                <a:uFillTx/>
                <a:latin typeface="Arial" pitchFamily="34" charset="0"/>
              </a:rPr>
              <a:t>Burgenland:</a:t>
            </a:r>
            <a:r>
              <a:rPr kumimoji="0" lang="en-US" sz="1000" b="0" i="0" u="none" strike="noStrike" kern="0" cap="none" spc="0" normalizeH="0" baseline="0" noProof="0" dirty="0" smtClean="0">
                <a:ln>
                  <a:noFill/>
                </a:ln>
                <a:solidFill>
                  <a:srgbClr val="000000"/>
                </a:solidFill>
                <a:effectLst/>
                <a:uLnTx/>
                <a:uFillTx/>
                <a:latin typeface="Arial" pitchFamily="34" charset="0"/>
              </a:rPr>
              <a:t> no own adaptation strategy, sectorial approach</a:t>
            </a:r>
          </a:p>
        </p:txBody>
      </p:sp>
      <p:grpSp>
        <p:nvGrpSpPr>
          <p:cNvPr id="83" name="Gruppieren 82"/>
          <p:cNvGrpSpPr/>
          <p:nvPr/>
        </p:nvGrpSpPr>
        <p:grpSpPr>
          <a:xfrm>
            <a:off x="281340" y="2775424"/>
            <a:ext cx="4373068" cy="415498"/>
            <a:chOff x="281340" y="3243510"/>
            <a:chExt cx="4373068" cy="415498"/>
          </a:xfrm>
        </p:grpSpPr>
        <p:sp>
          <p:nvSpPr>
            <p:cNvPr id="71" name="Rechteck 70"/>
            <p:cNvSpPr/>
            <p:nvPr/>
          </p:nvSpPr>
          <p:spPr>
            <a:xfrm>
              <a:off x="281340" y="3292269"/>
              <a:ext cx="447849" cy="216024"/>
            </a:xfrm>
            <a:prstGeom prst="rect">
              <a:avLst/>
            </a:prstGeom>
            <a:solidFill>
              <a:srgbClr val="722635">
                <a:lumMod val="40000"/>
                <a:lumOff val="60000"/>
              </a:srgbClr>
            </a:solidFill>
            <a:ln w="63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endParaRPr>
            </a:p>
          </p:txBody>
        </p:sp>
        <p:sp>
          <p:nvSpPr>
            <p:cNvPr id="72" name="Textfeld 71"/>
            <p:cNvSpPr txBox="1"/>
            <p:nvPr/>
          </p:nvSpPr>
          <p:spPr>
            <a:xfrm>
              <a:off x="802353" y="3243510"/>
              <a:ext cx="3852055" cy="4154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solidFill>
                  <a:effectLst/>
                  <a:uLnTx/>
                  <a:uFillTx/>
                </a:rPr>
                <a:t>Work program of adaptation measures planned, preparation phase has started </a:t>
              </a:r>
            </a:p>
          </p:txBody>
        </p:sp>
      </p:grpSp>
      <p:sp>
        <p:nvSpPr>
          <p:cNvPr id="78" name="Freeform 24"/>
          <p:cNvSpPr>
            <a:spLocks/>
          </p:cNvSpPr>
          <p:nvPr/>
        </p:nvSpPr>
        <p:spPr bwMode="auto">
          <a:xfrm>
            <a:off x="1295258" y="4171623"/>
            <a:ext cx="696913" cy="1100138"/>
          </a:xfrm>
          <a:custGeom>
            <a:avLst/>
            <a:gdLst>
              <a:gd name="T0" fmla="*/ 227 w 439"/>
              <a:gd name="T1" fmla="*/ 46 h 693"/>
              <a:gd name="T2" fmla="*/ 262 w 439"/>
              <a:gd name="T3" fmla="*/ 58 h 693"/>
              <a:gd name="T4" fmla="*/ 278 w 439"/>
              <a:gd name="T5" fmla="*/ 71 h 693"/>
              <a:gd name="T6" fmla="*/ 297 w 439"/>
              <a:gd name="T7" fmla="*/ 109 h 693"/>
              <a:gd name="T8" fmla="*/ 339 w 439"/>
              <a:gd name="T9" fmla="*/ 135 h 693"/>
              <a:gd name="T10" fmla="*/ 353 w 439"/>
              <a:gd name="T11" fmla="*/ 170 h 693"/>
              <a:gd name="T12" fmla="*/ 353 w 439"/>
              <a:gd name="T13" fmla="*/ 223 h 693"/>
              <a:gd name="T14" fmla="*/ 380 w 439"/>
              <a:gd name="T15" fmla="*/ 217 h 693"/>
              <a:gd name="T16" fmla="*/ 408 w 439"/>
              <a:gd name="T17" fmla="*/ 197 h 693"/>
              <a:gd name="T18" fmla="*/ 439 w 439"/>
              <a:gd name="T19" fmla="*/ 206 h 693"/>
              <a:gd name="T20" fmla="*/ 420 w 439"/>
              <a:gd name="T21" fmla="*/ 274 h 693"/>
              <a:gd name="T22" fmla="*/ 396 w 439"/>
              <a:gd name="T23" fmla="*/ 297 h 693"/>
              <a:gd name="T24" fmla="*/ 425 w 439"/>
              <a:gd name="T25" fmla="*/ 322 h 693"/>
              <a:gd name="T26" fmla="*/ 418 w 439"/>
              <a:gd name="T27" fmla="*/ 365 h 693"/>
              <a:gd name="T28" fmla="*/ 416 w 439"/>
              <a:gd name="T29" fmla="*/ 409 h 693"/>
              <a:gd name="T30" fmla="*/ 413 w 439"/>
              <a:gd name="T31" fmla="*/ 432 h 693"/>
              <a:gd name="T32" fmla="*/ 381 w 439"/>
              <a:gd name="T33" fmla="*/ 447 h 693"/>
              <a:gd name="T34" fmla="*/ 374 w 439"/>
              <a:gd name="T35" fmla="*/ 494 h 693"/>
              <a:gd name="T36" fmla="*/ 355 w 439"/>
              <a:gd name="T37" fmla="*/ 529 h 693"/>
              <a:gd name="T38" fmla="*/ 368 w 439"/>
              <a:gd name="T39" fmla="*/ 565 h 693"/>
              <a:gd name="T40" fmla="*/ 342 w 439"/>
              <a:gd name="T41" fmla="*/ 643 h 693"/>
              <a:gd name="T42" fmla="*/ 338 w 439"/>
              <a:gd name="T43" fmla="*/ 693 h 693"/>
              <a:gd name="T44" fmla="*/ 305 w 439"/>
              <a:gd name="T45" fmla="*/ 659 h 693"/>
              <a:gd name="T46" fmla="*/ 262 w 439"/>
              <a:gd name="T47" fmla="*/ 622 h 693"/>
              <a:gd name="T48" fmla="*/ 202 w 439"/>
              <a:gd name="T49" fmla="*/ 582 h 693"/>
              <a:gd name="T50" fmla="*/ 210 w 439"/>
              <a:gd name="T51" fmla="*/ 542 h 693"/>
              <a:gd name="T52" fmla="*/ 178 w 439"/>
              <a:gd name="T53" fmla="*/ 529 h 693"/>
              <a:gd name="T54" fmla="*/ 107 w 439"/>
              <a:gd name="T55" fmla="*/ 498 h 693"/>
              <a:gd name="T56" fmla="*/ 61 w 439"/>
              <a:gd name="T57" fmla="*/ 482 h 693"/>
              <a:gd name="T58" fmla="*/ 41 w 439"/>
              <a:gd name="T59" fmla="*/ 464 h 693"/>
              <a:gd name="T60" fmla="*/ 48 w 439"/>
              <a:gd name="T61" fmla="*/ 435 h 693"/>
              <a:gd name="T62" fmla="*/ 41 w 439"/>
              <a:gd name="T63" fmla="*/ 400 h 693"/>
              <a:gd name="T64" fmla="*/ 30 w 439"/>
              <a:gd name="T65" fmla="*/ 349 h 693"/>
              <a:gd name="T66" fmla="*/ 0 w 439"/>
              <a:gd name="T67" fmla="*/ 288 h 693"/>
              <a:gd name="T68" fmla="*/ 43 w 439"/>
              <a:gd name="T69" fmla="*/ 229 h 693"/>
              <a:gd name="T70" fmla="*/ 91 w 439"/>
              <a:gd name="T71" fmla="*/ 194 h 693"/>
              <a:gd name="T72" fmla="*/ 77 w 439"/>
              <a:gd name="T73" fmla="*/ 144 h 693"/>
              <a:gd name="T74" fmla="*/ 56 w 439"/>
              <a:gd name="T75" fmla="*/ 109 h 693"/>
              <a:gd name="T76" fmla="*/ 41 w 439"/>
              <a:gd name="T77" fmla="*/ 77 h 693"/>
              <a:gd name="T78" fmla="*/ 96 w 439"/>
              <a:gd name="T79" fmla="*/ 64 h 693"/>
              <a:gd name="T80" fmla="*/ 158 w 439"/>
              <a:gd name="T81" fmla="*/ 6 h 693"/>
              <a:gd name="T82" fmla="*/ 192 w 439"/>
              <a:gd name="T83" fmla="*/ 9 h 693"/>
              <a:gd name="T84" fmla="*/ 195 w 439"/>
              <a:gd name="T85" fmla="*/ 48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9" h="693">
                <a:moveTo>
                  <a:pt x="195" y="48"/>
                </a:moveTo>
                <a:lnTo>
                  <a:pt x="222" y="64"/>
                </a:lnTo>
                <a:lnTo>
                  <a:pt x="227" y="46"/>
                </a:lnTo>
                <a:lnTo>
                  <a:pt x="243" y="52"/>
                </a:lnTo>
                <a:lnTo>
                  <a:pt x="252" y="64"/>
                </a:lnTo>
                <a:lnTo>
                  <a:pt x="262" y="58"/>
                </a:lnTo>
                <a:lnTo>
                  <a:pt x="277" y="60"/>
                </a:lnTo>
                <a:lnTo>
                  <a:pt x="280" y="50"/>
                </a:lnTo>
                <a:lnTo>
                  <a:pt x="278" y="71"/>
                </a:lnTo>
                <a:lnTo>
                  <a:pt x="295" y="90"/>
                </a:lnTo>
                <a:lnTo>
                  <a:pt x="290" y="94"/>
                </a:lnTo>
                <a:lnTo>
                  <a:pt x="297" y="109"/>
                </a:lnTo>
                <a:lnTo>
                  <a:pt x="326" y="107"/>
                </a:lnTo>
                <a:lnTo>
                  <a:pt x="330" y="124"/>
                </a:lnTo>
                <a:lnTo>
                  <a:pt x="339" y="135"/>
                </a:lnTo>
                <a:lnTo>
                  <a:pt x="352" y="133"/>
                </a:lnTo>
                <a:lnTo>
                  <a:pt x="359" y="159"/>
                </a:lnTo>
                <a:lnTo>
                  <a:pt x="353" y="170"/>
                </a:lnTo>
                <a:lnTo>
                  <a:pt x="337" y="177"/>
                </a:lnTo>
                <a:lnTo>
                  <a:pt x="347" y="186"/>
                </a:lnTo>
                <a:lnTo>
                  <a:pt x="353" y="223"/>
                </a:lnTo>
                <a:lnTo>
                  <a:pt x="354" y="227"/>
                </a:lnTo>
                <a:lnTo>
                  <a:pt x="367" y="209"/>
                </a:lnTo>
                <a:lnTo>
                  <a:pt x="380" y="217"/>
                </a:lnTo>
                <a:lnTo>
                  <a:pt x="395" y="216"/>
                </a:lnTo>
                <a:lnTo>
                  <a:pt x="398" y="201"/>
                </a:lnTo>
                <a:lnTo>
                  <a:pt x="408" y="197"/>
                </a:lnTo>
                <a:lnTo>
                  <a:pt x="424" y="207"/>
                </a:lnTo>
                <a:lnTo>
                  <a:pt x="433" y="199"/>
                </a:lnTo>
                <a:lnTo>
                  <a:pt x="439" y="206"/>
                </a:lnTo>
                <a:lnTo>
                  <a:pt x="414" y="255"/>
                </a:lnTo>
                <a:lnTo>
                  <a:pt x="421" y="262"/>
                </a:lnTo>
                <a:lnTo>
                  <a:pt x="420" y="274"/>
                </a:lnTo>
                <a:lnTo>
                  <a:pt x="407" y="284"/>
                </a:lnTo>
                <a:lnTo>
                  <a:pt x="401" y="282"/>
                </a:lnTo>
                <a:lnTo>
                  <a:pt x="396" y="297"/>
                </a:lnTo>
                <a:lnTo>
                  <a:pt x="399" y="306"/>
                </a:lnTo>
                <a:lnTo>
                  <a:pt x="396" y="311"/>
                </a:lnTo>
                <a:lnTo>
                  <a:pt x="425" y="322"/>
                </a:lnTo>
                <a:lnTo>
                  <a:pt x="410" y="338"/>
                </a:lnTo>
                <a:lnTo>
                  <a:pt x="418" y="348"/>
                </a:lnTo>
                <a:lnTo>
                  <a:pt x="418" y="365"/>
                </a:lnTo>
                <a:lnTo>
                  <a:pt x="408" y="376"/>
                </a:lnTo>
                <a:lnTo>
                  <a:pt x="416" y="396"/>
                </a:lnTo>
                <a:lnTo>
                  <a:pt x="416" y="409"/>
                </a:lnTo>
                <a:lnTo>
                  <a:pt x="421" y="416"/>
                </a:lnTo>
                <a:lnTo>
                  <a:pt x="410" y="422"/>
                </a:lnTo>
                <a:lnTo>
                  <a:pt x="413" y="432"/>
                </a:lnTo>
                <a:lnTo>
                  <a:pt x="399" y="434"/>
                </a:lnTo>
                <a:lnTo>
                  <a:pt x="398" y="442"/>
                </a:lnTo>
                <a:lnTo>
                  <a:pt x="381" y="447"/>
                </a:lnTo>
                <a:lnTo>
                  <a:pt x="364" y="479"/>
                </a:lnTo>
                <a:lnTo>
                  <a:pt x="364" y="491"/>
                </a:lnTo>
                <a:lnTo>
                  <a:pt x="374" y="494"/>
                </a:lnTo>
                <a:lnTo>
                  <a:pt x="378" y="505"/>
                </a:lnTo>
                <a:lnTo>
                  <a:pt x="363" y="523"/>
                </a:lnTo>
                <a:lnTo>
                  <a:pt x="355" y="529"/>
                </a:lnTo>
                <a:lnTo>
                  <a:pt x="374" y="545"/>
                </a:lnTo>
                <a:lnTo>
                  <a:pt x="377" y="565"/>
                </a:lnTo>
                <a:lnTo>
                  <a:pt x="368" y="565"/>
                </a:lnTo>
                <a:lnTo>
                  <a:pt x="353" y="603"/>
                </a:lnTo>
                <a:lnTo>
                  <a:pt x="336" y="616"/>
                </a:lnTo>
                <a:lnTo>
                  <a:pt x="342" y="643"/>
                </a:lnTo>
                <a:lnTo>
                  <a:pt x="361" y="663"/>
                </a:lnTo>
                <a:lnTo>
                  <a:pt x="363" y="685"/>
                </a:lnTo>
                <a:lnTo>
                  <a:pt x="338" y="693"/>
                </a:lnTo>
                <a:lnTo>
                  <a:pt x="330" y="676"/>
                </a:lnTo>
                <a:lnTo>
                  <a:pt x="307" y="673"/>
                </a:lnTo>
                <a:lnTo>
                  <a:pt x="305" y="659"/>
                </a:lnTo>
                <a:lnTo>
                  <a:pt x="291" y="641"/>
                </a:lnTo>
                <a:lnTo>
                  <a:pt x="269" y="634"/>
                </a:lnTo>
                <a:lnTo>
                  <a:pt x="262" y="622"/>
                </a:lnTo>
                <a:lnTo>
                  <a:pt x="237" y="623"/>
                </a:lnTo>
                <a:lnTo>
                  <a:pt x="199" y="602"/>
                </a:lnTo>
                <a:lnTo>
                  <a:pt x="202" y="582"/>
                </a:lnTo>
                <a:lnTo>
                  <a:pt x="197" y="576"/>
                </a:lnTo>
                <a:lnTo>
                  <a:pt x="211" y="553"/>
                </a:lnTo>
                <a:lnTo>
                  <a:pt x="210" y="542"/>
                </a:lnTo>
                <a:lnTo>
                  <a:pt x="199" y="533"/>
                </a:lnTo>
                <a:lnTo>
                  <a:pt x="204" y="523"/>
                </a:lnTo>
                <a:lnTo>
                  <a:pt x="178" y="529"/>
                </a:lnTo>
                <a:lnTo>
                  <a:pt x="152" y="512"/>
                </a:lnTo>
                <a:lnTo>
                  <a:pt x="147" y="505"/>
                </a:lnTo>
                <a:lnTo>
                  <a:pt x="107" y="498"/>
                </a:lnTo>
                <a:lnTo>
                  <a:pt x="100" y="489"/>
                </a:lnTo>
                <a:lnTo>
                  <a:pt x="81" y="481"/>
                </a:lnTo>
                <a:lnTo>
                  <a:pt x="61" y="482"/>
                </a:lnTo>
                <a:lnTo>
                  <a:pt x="53" y="489"/>
                </a:lnTo>
                <a:lnTo>
                  <a:pt x="38" y="480"/>
                </a:lnTo>
                <a:lnTo>
                  <a:pt x="41" y="464"/>
                </a:lnTo>
                <a:lnTo>
                  <a:pt x="55" y="460"/>
                </a:lnTo>
                <a:lnTo>
                  <a:pt x="57" y="454"/>
                </a:lnTo>
                <a:lnTo>
                  <a:pt x="48" y="435"/>
                </a:lnTo>
                <a:lnTo>
                  <a:pt x="58" y="420"/>
                </a:lnTo>
                <a:lnTo>
                  <a:pt x="50" y="398"/>
                </a:lnTo>
                <a:lnTo>
                  <a:pt x="41" y="400"/>
                </a:lnTo>
                <a:lnTo>
                  <a:pt x="36" y="387"/>
                </a:lnTo>
                <a:lnTo>
                  <a:pt x="16" y="379"/>
                </a:lnTo>
                <a:lnTo>
                  <a:pt x="30" y="349"/>
                </a:lnTo>
                <a:lnTo>
                  <a:pt x="11" y="331"/>
                </a:lnTo>
                <a:lnTo>
                  <a:pt x="21" y="315"/>
                </a:lnTo>
                <a:lnTo>
                  <a:pt x="0" y="288"/>
                </a:lnTo>
                <a:lnTo>
                  <a:pt x="16" y="264"/>
                </a:lnTo>
                <a:lnTo>
                  <a:pt x="38" y="246"/>
                </a:lnTo>
                <a:lnTo>
                  <a:pt x="43" y="229"/>
                </a:lnTo>
                <a:lnTo>
                  <a:pt x="58" y="207"/>
                </a:lnTo>
                <a:lnTo>
                  <a:pt x="77" y="203"/>
                </a:lnTo>
                <a:lnTo>
                  <a:pt x="91" y="194"/>
                </a:lnTo>
                <a:lnTo>
                  <a:pt x="93" y="183"/>
                </a:lnTo>
                <a:lnTo>
                  <a:pt x="80" y="170"/>
                </a:lnTo>
                <a:lnTo>
                  <a:pt x="77" y="144"/>
                </a:lnTo>
                <a:lnTo>
                  <a:pt x="87" y="128"/>
                </a:lnTo>
                <a:lnTo>
                  <a:pt x="65" y="121"/>
                </a:lnTo>
                <a:lnTo>
                  <a:pt x="56" y="109"/>
                </a:lnTo>
                <a:lnTo>
                  <a:pt x="49" y="116"/>
                </a:lnTo>
                <a:lnTo>
                  <a:pt x="29" y="79"/>
                </a:lnTo>
                <a:lnTo>
                  <a:pt x="41" y="77"/>
                </a:lnTo>
                <a:lnTo>
                  <a:pt x="64" y="71"/>
                </a:lnTo>
                <a:lnTo>
                  <a:pt x="79" y="68"/>
                </a:lnTo>
                <a:lnTo>
                  <a:pt x="96" y="64"/>
                </a:lnTo>
                <a:lnTo>
                  <a:pt x="135" y="55"/>
                </a:lnTo>
                <a:lnTo>
                  <a:pt x="151" y="21"/>
                </a:lnTo>
                <a:lnTo>
                  <a:pt x="158" y="6"/>
                </a:lnTo>
                <a:lnTo>
                  <a:pt x="167" y="2"/>
                </a:lnTo>
                <a:lnTo>
                  <a:pt x="179" y="0"/>
                </a:lnTo>
                <a:lnTo>
                  <a:pt x="192" y="9"/>
                </a:lnTo>
                <a:lnTo>
                  <a:pt x="194" y="34"/>
                </a:lnTo>
                <a:lnTo>
                  <a:pt x="186" y="43"/>
                </a:lnTo>
                <a:lnTo>
                  <a:pt x="195" y="48"/>
                </a:lnTo>
                <a:close/>
              </a:path>
            </a:pathLst>
          </a:custGeom>
          <a:solidFill>
            <a:srgbClr val="006666"/>
          </a:solidFill>
          <a:ln w="5" cap="sq">
            <a:solidFill>
              <a:srgbClr val="722635">
                <a:lumMod val="20000"/>
                <a:lumOff val="80000"/>
              </a:srgbClr>
            </a:solidFill>
            <a:prstDash val="solid"/>
            <a:bevel/>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p:sp>
        <p:nvSpPr>
          <p:cNvPr id="81" name="Textfeld 80"/>
          <p:cNvSpPr txBox="1"/>
          <p:nvPr/>
        </p:nvSpPr>
        <p:spPr>
          <a:xfrm>
            <a:off x="658638" y="4359742"/>
            <a:ext cx="1170020" cy="465113"/>
          </a:xfrm>
          <a:prstGeom prst="roundRect">
            <a:avLst>
              <a:gd name="adj" fmla="val 31710"/>
            </a:avLst>
          </a:prstGeom>
          <a:solidFill>
            <a:srgbClr val="FFFFFF">
              <a:lumMod val="95000"/>
              <a:alpha val="75000"/>
            </a:srgbClr>
          </a:solidFill>
        </p:spPr>
        <p:txBody>
          <a:bodyPr wrap="square" lIns="36000" tIns="36000" rIns="36000" bIns="3600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3333CC">
                    <a:lumMod val="50000"/>
                  </a:srgbClr>
                </a:solidFill>
                <a:effectLst/>
                <a:uLnTx/>
                <a:uFillTx/>
                <a:latin typeface="Arial" pitchFamily="34" charset="0"/>
              </a:rPr>
              <a:t>Vorarlberg:</a:t>
            </a:r>
            <a:r>
              <a:rPr kumimoji="0" lang="en-US" sz="1000" b="0" i="0" u="none" strike="noStrike" kern="0" cap="none" spc="0" normalizeH="0" baseline="0" noProof="0" dirty="0" smtClean="0">
                <a:ln>
                  <a:noFill/>
                </a:ln>
                <a:solidFill>
                  <a:srgbClr val="000000"/>
                </a:solidFill>
                <a:effectLst/>
                <a:uLnTx/>
                <a:uFillTx/>
                <a:latin typeface="Arial" pitchFamily="34" charset="0"/>
              </a:rPr>
              <a:t> adopted in 2016</a:t>
            </a:r>
          </a:p>
        </p:txBody>
      </p:sp>
      <p:grpSp>
        <p:nvGrpSpPr>
          <p:cNvPr id="87" name="Gruppieren 86"/>
          <p:cNvGrpSpPr/>
          <p:nvPr/>
        </p:nvGrpSpPr>
        <p:grpSpPr>
          <a:xfrm>
            <a:off x="3789221" y="3615998"/>
            <a:ext cx="2944812" cy="2505459"/>
            <a:chOff x="3789221" y="3822832"/>
            <a:chExt cx="2944812" cy="2505459"/>
          </a:xfrm>
        </p:grpSpPr>
        <p:sp>
          <p:nvSpPr>
            <p:cNvPr id="73" name="Freeform 16"/>
            <p:cNvSpPr>
              <a:spLocks/>
            </p:cNvSpPr>
            <p:nvPr/>
          </p:nvSpPr>
          <p:spPr bwMode="auto">
            <a:xfrm>
              <a:off x="4352783" y="5120133"/>
              <a:ext cx="2381250" cy="1082675"/>
            </a:xfrm>
            <a:custGeom>
              <a:avLst/>
              <a:gdLst>
                <a:gd name="T0" fmla="*/ 78 w 1500"/>
                <a:gd name="T1" fmla="*/ 35 h 682"/>
                <a:gd name="T2" fmla="*/ 173 w 1500"/>
                <a:gd name="T3" fmla="*/ 49 h 682"/>
                <a:gd name="T4" fmla="*/ 225 w 1500"/>
                <a:gd name="T5" fmla="*/ 84 h 682"/>
                <a:gd name="T6" fmla="*/ 291 w 1500"/>
                <a:gd name="T7" fmla="*/ 95 h 682"/>
                <a:gd name="T8" fmla="*/ 367 w 1500"/>
                <a:gd name="T9" fmla="*/ 39 h 682"/>
                <a:gd name="T10" fmla="*/ 448 w 1500"/>
                <a:gd name="T11" fmla="*/ 36 h 682"/>
                <a:gd name="T12" fmla="*/ 497 w 1500"/>
                <a:gd name="T13" fmla="*/ 47 h 682"/>
                <a:gd name="T14" fmla="*/ 614 w 1500"/>
                <a:gd name="T15" fmla="*/ 83 h 682"/>
                <a:gd name="T16" fmla="*/ 646 w 1500"/>
                <a:gd name="T17" fmla="*/ 116 h 682"/>
                <a:gd name="T18" fmla="*/ 718 w 1500"/>
                <a:gd name="T19" fmla="*/ 192 h 682"/>
                <a:gd name="T20" fmla="*/ 770 w 1500"/>
                <a:gd name="T21" fmla="*/ 178 h 682"/>
                <a:gd name="T22" fmla="*/ 813 w 1500"/>
                <a:gd name="T23" fmla="*/ 151 h 682"/>
                <a:gd name="T24" fmla="*/ 863 w 1500"/>
                <a:gd name="T25" fmla="*/ 114 h 682"/>
                <a:gd name="T26" fmla="*/ 914 w 1500"/>
                <a:gd name="T27" fmla="*/ 61 h 682"/>
                <a:gd name="T28" fmla="*/ 979 w 1500"/>
                <a:gd name="T29" fmla="*/ 91 h 682"/>
                <a:gd name="T30" fmla="*/ 1058 w 1500"/>
                <a:gd name="T31" fmla="*/ 93 h 682"/>
                <a:gd name="T32" fmla="*/ 1099 w 1500"/>
                <a:gd name="T33" fmla="*/ 114 h 682"/>
                <a:gd name="T34" fmla="*/ 1128 w 1500"/>
                <a:gd name="T35" fmla="*/ 97 h 682"/>
                <a:gd name="T36" fmla="*/ 1200 w 1500"/>
                <a:gd name="T37" fmla="*/ 111 h 682"/>
                <a:gd name="T38" fmla="*/ 1285 w 1500"/>
                <a:gd name="T39" fmla="*/ 89 h 682"/>
                <a:gd name="T40" fmla="*/ 1355 w 1500"/>
                <a:gd name="T41" fmla="*/ 67 h 682"/>
                <a:gd name="T42" fmla="*/ 1420 w 1500"/>
                <a:gd name="T43" fmla="*/ 115 h 682"/>
                <a:gd name="T44" fmla="*/ 1471 w 1500"/>
                <a:gd name="T45" fmla="*/ 193 h 682"/>
                <a:gd name="T46" fmla="*/ 1467 w 1500"/>
                <a:gd name="T47" fmla="*/ 249 h 682"/>
                <a:gd name="T48" fmla="*/ 1442 w 1500"/>
                <a:gd name="T49" fmla="*/ 304 h 682"/>
                <a:gd name="T50" fmla="*/ 1485 w 1500"/>
                <a:gd name="T51" fmla="*/ 349 h 682"/>
                <a:gd name="T52" fmla="*/ 1481 w 1500"/>
                <a:gd name="T53" fmla="*/ 410 h 682"/>
                <a:gd name="T54" fmla="*/ 1470 w 1500"/>
                <a:gd name="T55" fmla="*/ 434 h 682"/>
                <a:gd name="T56" fmla="*/ 1417 w 1500"/>
                <a:gd name="T57" fmla="*/ 458 h 682"/>
                <a:gd name="T58" fmla="*/ 1361 w 1500"/>
                <a:gd name="T59" fmla="*/ 498 h 682"/>
                <a:gd name="T60" fmla="*/ 1311 w 1500"/>
                <a:gd name="T61" fmla="*/ 561 h 682"/>
                <a:gd name="T62" fmla="*/ 1274 w 1500"/>
                <a:gd name="T63" fmla="*/ 598 h 682"/>
                <a:gd name="T64" fmla="*/ 1202 w 1500"/>
                <a:gd name="T65" fmla="*/ 641 h 682"/>
                <a:gd name="T66" fmla="*/ 1137 w 1500"/>
                <a:gd name="T67" fmla="*/ 646 h 682"/>
                <a:gd name="T68" fmla="*/ 1109 w 1500"/>
                <a:gd name="T69" fmla="*/ 620 h 682"/>
                <a:gd name="T70" fmla="*/ 985 w 1500"/>
                <a:gd name="T71" fmla="*/ 630 h 682"/>
                <a:gd name="T72" fmla="*/ 933 w 1500"/>
                <a:gd name="T73" fmla="*/ 628 h 682"/>
                <a:gd name="T74" fmla="*/ 840 w 1500"/>
                <a:gd name="T75" fmla="*/ 588 h 682"/>
                <a:gd name="T76" fmla="*/ 731 w 1500"/>
                <a:gd name="T77" fmla="*/ 555 h 682"/>
                <a:gd name="T78" fmla="*/ 631 w 1500"/>
                <a:gd name="T79" fmla="*/ 551 h 682"/>
                <a:gd name="T80" fmla="*/ 563 w 1500"/>
                <a:gd name="T81" fmla="*/ 526 h 682"/>
                <a:gd name="T82" fmla="*/ 475 w 1500"/>
                <a:gd name="T83" fmla="*/ 519 h 682"/>
                <a:gd name="T84" fmla="*/ 442 w 1500"/>
                <a:gd name="T85" fmla="*/ 512 h 682"/>
                <a:gd name="T86" fmla="*/ 359 w 1500"/>
                <a:gd name="T87" fmla="*/ 525 h 682"/>
                <a:gd name="T88" fmla="*/ 265 w 1500"/>
                <a:gd name="T89" fmla="*/ 481 h 682"/>
                <a:gd name="T90" fmla="*/ 142 w 1500"/>
                <a:gd name="T91" fmla="*/ 475 h 682"/>
                <a:gd name="T92" fmla="*/ 70 w 1500"/>
                <a:gd name="T93" fmla="*/ 438 h 682"/>
                <a:gd name="T94" fmla="*/ 18 w 1500"/>
                <a:gd name="T95" fmla="*/ 428 h 682"/>
                <a:gd name="T96" fmla="*/ 32 w 1500"/>
                <a:gd name="T97" fmla="*/ 358 h 682"/>
                <a:gd name="T98" fmla="*/ 95 w 1500"/>
                <a:gd name="T99" fmla="*/ 346 h 682"/>
                <a:gd name="T100" fmla="*/ 169 w 1500"/>
                <a:gd name="T101" fmla="*/ 332 h 682"/>
                <a:gd name="T102" fmla="*/ 152 w 1500"/>
                <a:gd name="T103" fmla="*/ 279 h 682"/>
                <a:gd name="T104" fmla="*/ 114 w 1500"/>
                <a:gd name="T105" fmla="*/ 215 h 682"/>
                <a:gd name="T106" fmla="*/ 93 w 1500"/>
                <a:gd name="T107" fmla="*/ 188 h 682"/>
                <a:gd name="T108" fmla="*/ 54 w 1500"/>
                <a:gd name="T109" fmla="*/ 154 h 682"/>
                <a:gd name="T110" fmla="*/ 71 w 1500"/>
                <a:gd name="T111" fmla="*/ 82 h 682"/>
                <a:gd name="T112" fmla="*/ 0 w 1500"/>
                <a:gd name="T113" fmla="*/ 27 h 682"/>
                <a:gd name="T114" fmla="*/ 46 w 1500"/>
                <a:gd name="T115" fmla="*/ 0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0" h="682">
                  <a:moveTo>
                    <a:pt x="46" y="0"/>
                  </a:moveTo>
                  <a:lnTo>
                    <a:pt x="51" y="28"/>
                  </a:lnTo>
                  <a:lnTo>
                    <a:pt x="71" y="26"/>
                  </a:lnTo>
                  <a:lnTo>
                    <a:pt x="78" y="35"/>
                  </a:lnTo>
                  <a:lnTo>
                    <a:pt x="101" y="30"/>
                  </a:lnTo>
                  <a:lnTo>
                    <a:pt x="111" y="43"/>
                  </a:lnTo>
                  <a:lnTo>
                    <a:pt x="132" y="40"/>
                  </a:lnTo>
                  <a:lnTo>
                    <a:pt x="173" y="49"/>
                  </a:lnTo>
                  <a:lnTo>
                    <a:pt x="183" y="74"/>
                  </a:lnTo>
                  <a:lnTo>
                    <a:pt x="203" y="87"/>
                  </a:lnTo>
                  <a:lnTo>
                    <a:pt x="214" y="79"/>
                  </a:lnTo>
                  <a:lnTo>
                    <a:pt x="225" y="84"/>
                  </a:lnTo>
                  <a:lnTo>
                    <a:pt x="225" y="92"/>
                  </a:lnTo>
                  <a:lnTo>
                    <a:pt x="257" y="107"/>
                  </a:lnTo>
                  <a:lnTo>
                    <a:pt x="261" y="96"/>
                  </a:lnTo>
                  <a:lnTo>
                    <a:pt x="291" y="95"/>
                  </a:lnTo>
                  <a:lnTo>
                    <a:pt x="299" y="87"/>
                  </a:lnTo>
                  <a:lnTo>
                    <a:pt x="366" y="74"/>
                  </a:lnTo>
                  <a:lnTo>
                    <a:pt x="361" y="54"/>
                  </a:lnTo>
                  <a:lnTo>
                    <a:pt x="367" y="39"/>
                  </a:lnTo>
                  <a:lnTo>
                    <a:pt x="384" y="33"/>
                  </a:lnTo>
                  <a:lnTo>
                    <a:pt x="401" y="42"/>
                  </a:lnTo>
                  <a:lnTo>
                    <a:pt x="432" y="31"/>
                  </a:lnTo>
                  <a:lnTo>
                    <a:pt x="448" y="36"/>
                  </a:lnTo>
                  <a:lnTo>
                    <a:pt x="449" y="46"/>
                  </a:lnTo>
                  <a:lnTo>
                    <a:pt x="464" y="57"/>
                  </a:lnTo>
                  <a:lnTo>
                    <a:pt x="477" y="46"/>
                  </a:lnTo>
                  <a:lnTo>
                    <a:pt x="497" y="47"/>
                  </a:lnTo>
                  <a:lnTo>
                    <a:pt x="571" y="72"/>
                  </a:lnTo>
                  <a:lnTo>
                    <a:pt x="580" y="68"/>
                  </a:lnTo>
                  <a:lnTo>
                    <a:pt x="607" y="69"/>
                  </a:lnTo>
                  <a:lnTo>
                    <a:pt x="614" y="83"/>
                  </a:lnTo>
                  <a:lnTo>
                    <a:pt x="638" y="82"/>
                  </a:lnTo>
                  <a:lnTo>
                    <a:pt x="643" y="86"/>
                  </a:lnTo>
                  <a:lnTo>
                    <a:pt x="640" y="106"/>
                  </a:lnTo>
                  <a:lnTo>
                    <a:pt x="646" y="116"/>
                  </a:lnTo>
                  <a:lnTo>
                    <a:pt x="659" y="126"/>
                  </a:lnTo>
                  <a:lnTo>
                    <a:pt x="682" y="129"/>
                  </a:lnTo>
                  <a:lnTo>
                    <a:pt x="699" y="169"/>
                  </a:lnTo>
                  <a:lnTo>
                    <a:pt x="718" y="192"/>
                  </a:lnTo>
                  <a:lnTo>
                    <a:pt x="739" y="201"/>
                  </a:lnTo>
                  <a:lnTo>
                    <a:pt x="744" y="193"/>
                  </a:lnTo>
                  <a:lnTo>
                    <a:pt x="759" y="193"/>
                  </a:lnTo>
                  <a:lnTo>
                    <a:pt x="770" y="178"/>
                  </a:lnTo>
                  <a:lnTo>
                    <a:pt x="792" y="168"/>
                  </a:lnTo>
                  <a:lnTo>
                    <a:pt x="799" y="172"/>
                  </a:lnTo>
                  <a:lnTo>
                    <a:pt x="802" y="156"/>
                  </a:lnTo>
                  <a:lnTo>
                    <a:pt x="813" y="151"/>
                  </a:lnTo>
                  <a:lnTo>
                    <a:pt x="833" y="143"/>
                  </a:lnTo>
                  <a:lnTo>
                    <a:pt x="843" y="128"/>
                  </a:lnTo>
                  <a:lnTo>
                    <a:pt x="841" y="114"/>
                  </a:lnTo>
                  <a:lnTo>
                    <a:pt x="863" y="114"/>
                  </a:lnTo>
                  <a:lnTo>
                    <a:pt x="881" y="97"/>
                  </a:lnTo>
                  <a:lnTo>
                    <a:pt x="896" y="82"/>
                  </a:lnTo>
                  <a:lnTo>
                    <a:pt x="908" y="78"/>
                  </a:lnTo>
                  <a:lnTo>
                    <a:pt x="914" y="61"/>
                  </a:lnTo>
                  <a:lnTo>
                    <a:pt x="932" y="69"/>
                  </a:lnTo>
                  <a:lnTo>
                    <a:pt x="957" y="47"/>
                  </a:lnTo>
                  <a:lnTo>
                    <a:pt x="977" y="93"/>
                  </a:lnTo>
                  <a:lnTo>
                    <a:pt x="979" y="91"/>
                  </a:lnTo>
                  <a:lnTo>
                    <a:pt x="987" y="85"/>
                  </a:lnTo>
                  <a:lnTo>
                    <a:pt x="996" y="92"/>
                  </a:lnTo>
                  <a:lnTo>
                    <a:pt x="1036" y="89"/>
                  </a:lnTo>
                  <a:lnTo>
                    <a:pt x="1058" y="93"/>
                  </a:lnTo>
                  <a:lnTo>
                    <a:pt x="1069" y="103"/>
                  </a:lnTo>
                  <a:lnTo>
                    <a:pt x="1066" y="120"/>
                  </a:lnTo>
                  <a:lnTo>
                    <a:pt x="1072" y="133"/>
                  </a:lnTo>
                  <a:lnTo>
                    <a:pt x="1099" y="114"/>
                  </a:lnTo>
                  <a:lnTo>
                    <a:pt x="1112" y="119"/>
                  </a:lnTo>
                  <a:lnTo>
                    <a:pt x="1117" y="103"/>
                  </a:lnTo>
                  <a:lnTo>
                    <a:pt x="1125" y="107"/>
                  </a:lnTo>
                  <a:lnTo>
                    <a:pt x="1128" y="97"/>
                  </a:lnTo>
                  <a:lnTo>
                    <a:pt x="1144" y="90"/>
                  </a:lnTo>
                  <a:lnTo>
                    <a:pt x="1152" y="105"/>
                  </a:lnTo>
                  <a:lnTo>
                    <a:pt x="1195" y="102"/>
                  </a:lnTo>
                  <a:lnTo>
                    <a:pt x="1200" y="111"/>
                  </a:lnTo>
                  <a:lnTo>
                    <a:pt x="1214" y="114"/>
                  </a:lnTo>
                  <a:lnTo>
                    <a:pt x="1221" y="100"/>
                  </a:lnTo>
                  <a:lnTo>
                    <a:pt x="1281" y="94"/>
                  </a:lnTo>
                  <a:lnTo>
                    <a:pt x="1285" y="89"/>
                  </a:lnTo>
                  <a:lnTo>
                    <a:pt x="1310" y="75"/>
                  </a:lnTo>
                  <a:lnTo>
                    <a:pt x="1332" y="76"/>
                  </a:lnTo>
                  <a:lnTo>
                    <a:pt x="1346" y="66"/>
                  </a:lnTo>
                  <a:lnTo>
                    <a:pt x="1355" y="67"/>
                  </a:lnTo>
                  <a:lnTo>
                    <a:pt x="1357" y="80"/>
                  </a:lnTo>
                  <a:lnTo>
                    <a:pt x="1381" y="100"/>
                  </a:lnTo>
                  <a:lnTo>
                    <a:pt x="1395" y="110"/>
                  </a:lnTo>
                  <a:lnTo>
                    <a:pt x="1420" y="115"/>
                  </a:lnTo>
                  <a:lnTo>
                    <a:pt x="1432" y="125"/>
                  </a:lnTo>
                  <a:lnTo>
                    <a:pt x="1449" y="164"/>
                  </a:lnTo>
                  <a:lnTo>
                    <a:pt x="1471" y="189"/>
                  </a:lnTo>
                  <a:lnTo>
                    <a:pt x="1471" y="193"/>
                  </a:lnTo>
                  <a:lnTo>
                    <a:pt x="1464" y="215"/>
                  </a:lnTo>
                  <a:lnTo>
                    <a:pt x="1460" y="217"/>
                  </a:lnTo>
                  <a:lnTo>
                    <a:pt x="1461" y="239"/>
                  </a:lnTo>
                  <a:lnTo>
                    <a:pt x="1467" y="249"/>
                  </a:lnTo>
                  <a:lnTo>
                    <a:pt x="1464" y="260"/>
                  </a:lnTo>
                  <a:lnTo>
                    <a:pt x="1453" y="264"/>
                  </a:lnTo>
                  <a:lnTo>
                    <a:pt x="1448" y="281"/>
                  </a:lnTo>
                  <a:lnTo>
                    <a:pt x="1442" y="304"/>
                  </a:lnTo>
                  <a:lnTo>
                    <a:pt x="1454" y="307"/>
                  </a:lnTo>
                  <a:lnTo>
                    <a:pt x="1475" y="316"/>
                  </a:lnTo>
                  <a:lnTo>
                    <a:pt x="1477" y="338"/>
                  </a:lnTo>
                  <a:lnTo>
                    <a:pt x="1485" y="349"/>
                  </a:lnTo>
                  <a:lnTo>
                    <a:pt x="1480" y="354"/>
                  </a:lnTo>
                  <a:lnTo>
                    <a:pt x="1484" y="360"/>
                  </a:lnTo>
                  <a:lnTo>
                    <a:pt x="1472" y="406"/>
                  </a:lnTo>
                  <a:lnTo>
                    <a:pt x="1481" y="410"/>
                  </a:lnTo>
                  <a:lnTo>
                    <a:pt x="1490" y="406"/>
                  </a:lnTo>
                  <a:lnTo>
                    <a:pt x="1500" y="423"/>
                  </a:lnTo>
                  <a:lnTo>
                    <a:pt x="1485" y="423"/>
                  </a:lnTo>
                  <a:lnTo>
                    <a:pt x="1470" y="434"/>
                  </a:lnTo>
                  <a:lnTo>
                    <a:pt x="1447" y="469"/>
                  </a:lnTo>
                  <a:lnTo>
                    <a:pt x="1441" y="449"/>
                  </a:lnTo>
                  <a:lnTo>
                    <a:pt x="1432" y="442"/>
                  </a:lnTo>
                  <a:lnTo>
                    <a:pt x="1417" y="458"/>
                  </a:lnTo>
                  <a:lnTo>
                    <a:pt x="1412" y="453"/>
                  </a:lnTo>
                  <a:lnTo>
                    <a:pt x="1409" y="469"/>
                  </a:lnTo>
                  <a:lnTo>
                    <a:pt x="1385" y="462"/>
                  </a:lnTo>
                  <a:lnTo>
                    <a:pt x="1361" y="498"/>
                  </a:lnTo>
                  <a:lnTo>
                    <a:pt x="1350" y="532"/>
                  </a:lnTo>
                  <a:lnTo>
                    <a:pt x="1348" y="556"/>
                  </a:lnTo>
                  <a:lnTo>
                    <a:pt x="1327" y="565"/>
                  </a:lnTo>
                  <a:lnTo>
                    <a:pt x="1311" y="561"/>
                  </a:lnTo>
                  <a:lnTo>
                    <a:pt x="1300" y="560"/>
                  </a:lnTo>
                  <a:lnTo>
                    <a:pt x="1292" y="573"/>
                  </a:lnTo>
                  <a:lnTo>
                    <a:pt x="1283" y="565"/>
                  </a:lnTo>
                  <a:lnTo>
                    <a:pt x="1274" y="598"/>
                  </a:lnTo>
                  <a:lnTo>
                    <a:pt x="1264" y="594"/>
                  </a:lnTo>
                  <a:lnTo>
                    <a:pt x="1250" y="616"/>
                  </a:lnTo>
                  <a:lnTo>
                    <a:pt x="1210" y="623"/>
                  </a:lnTo>
                  <a:lnTo>
                    <a:pt x="1202" y="641"/>
                  </a:lnTo>
                  <a:lnTo>
                    <a:pt x="1202" y="674"/>
                  </a:lnTo>
                  <a:lnTo>
                    <a:pt x="1192" y="682"/>
                  </a:lnTo>
                  <a:lnTo>
                    <a:pt x="1164" y="635"/>
                  </a:lnTo>
                  <a:lnTo>
                    <a:pt x="1137" y="646"/>
                  </a:lnTo>
                  <a:lnTo>
                    <a:pt x="1135" y="640"/>
                  </a:lnTo>
                  <a:lnTo>
                    <a:pt x="1114" y="637"/>
                  </a:lnTo>
                  <a:lnTo>
                    <a:pt x="1106" y="625"/>
                  </a:lnTo>
                  <a:lnTo>
                    <a:pt x="1109" y="620"/>
                  </a:lnTo>
                  <a:lnTo>
                    <a:pt x="1088" y="618"/>
                  </a:lnTo>
                  <a:lnTo>
                    <a:pt x="1031" y="632"/>
                  </a:lnTo>
                  <a:lnTo>
                    <a:pt x="1014" y="620"/>
                  </a:lnTo>
                  <a:lnTo>
                    <a:pt x="985" y="630"/>
                  </a:lnTo>
                  <a:lnTo>
                    <a:pt x="973" y="621"/>
                  </a:lnTo>
                  <a:lnTo>
                    <a:pt x="956" y="621"/>
                  </a:lnTo>
                  <a:lnTo>
                    <a:pt x="947" y="630"/>
                  </a:lnTo>
                  <a:lnTo>
                    <a:pt x="933" y="628"/>
                  </a:lnTo>
                  <a:lnTo>
                    <a:pt x="912" y="591"/>
                  </a:lnTo>
                  <a:lnTo>
                    <a:pt x="906" y="589"/>
                  </a:lnTo>
                  <a:lnTo>
                    <a:pt x="861" y="577"/>
                  </a:lnTo>
                  <a:lnTo>
                    <a:pt x="840" y="588"/>
                  </a:lnTo>
                  <a:lnTo>
                    <a:pt x="821" y="573"/>
                  </a:lnTo>
                  <a:lnTo>
                    <a:pt x="780" y="552"/>
                  </a:lnTo>
                  <a:lnTo>
                    <a:pt x="746" y="559"/>
                  </a:lnTo>
                  <a:lnTo>
                    <a:pt x="731" y="555"/>
                  </a:lnTo>
                  <a:lnTo>
                    <a:pt x="720" y="565"/>
                  </a:lnTo>
                  <a:lnTo>
                    <a:pt x="710" y="566"/>
                  </a:lnTo>
                  <a:lnTo>
                    <a:pt x="696" y="556"/>
                  </a:lnTo>
                  <a:lnTo>
                    <a:pt x="631" y="551"/>
                  </a:lnTo>
                  <a:lnTo>
                    <a:pt x="599" y="534"/>
                  </a:lnTo>
                  <a:lnTo>
                    <a:pt x="581" y="531"/>
                  </a:lnTo>
                  <a:lnTo>
                    <a:pt x="571" y="538"/>
                  </a:lnTo>
                  <a:lnTo>
                    <a:pt x="563" y="526"/>
                  </a:lnTo>
                  <a:lnTo>
                    <a:pt x="532" y="528"/>
                  </a:lnTo>
                  <a:lnTo>
                    <a:pt x="526" y="512"/>
                  </a:lnTo>
                  <a:lnTo>
                    <a:pt x="507" y="521"/>
                  </a:lnTo>
                  <a:lnTo>
                    <a:pt x="475" y="519"/>
                  </a:lnTo>
                  <a:lnTo>
                    <a:pt x="465" y="517"/>
                  </a:lnTo>
                  <a:lnTo>
                    <a:pt x="465" y="507"/>
                  </a:lnTo>
                  <a:lnTo>
                    <a:pt x="443" y="501"/>
                  </a:lnTo>
                  <a:lnTo>
                    <a:pt x="442" y="512"/>
                  </a:lnTo>
                  <a:lnTo>
                    <a:pt x="426" y="510"/>
                  </a:lnTo>
                  <a:lnTo>
                    <a:pt x="411" y="525"/>
                  </a:lnTo>
                  <a:lnTo>
                    <a:pt x="379" y="517"/>
                  </a:lnTo>
                  <a:lnTo>
                    <a:pt x="359" y="525"/>
                  </a:lnTo>
                  <a:lnTo>
                    <a:pt x="347" y="509"/>
                  </a:lnTo>
                  <a:lnTo>
                    <a:pt x="331" y="507"/>
                  </a:lnTo>
                  <a:lnTo>
                    <a:pt x="316" y="492"/>
                  </a:lnTo>
                  <a:lnTo>
                    <a:pt x="265" y="481"/>
                  </a:lnTo>
                  <a:lnTo>
                    <a:pt x="256" y="483"/>
                  </a:lnTo>
                  <a:lnTo>
                    <a:pt x="203" y="482"/>
                  </a:lnTo>
                  <a:lnTo>
                    <a:pt x="166" y="472"/>
                  </a:lnTo>
                  <a:lnTo>
                    <a:pt x="142" y="475"/>
                  </a:lnTo>
                  <a:lnTo>
                    <a:pt x="109" y="474"/>
                  </a:lnTo>
                  <a:lnTo>
                    <a:pt x="109" y="456"/>
                  </a:lnTo>
                  <a:lnTo>
                    <a:pt x="91" y="453"/>
                  </a:lnTo>
                  <a:lnTo>
                    <a:pt x="70" y="438"/>
                  </a:lnTo>
                  <a:lnTo>
                    <a:pt x="59" y="438"/>
                  </a:lnTo>
                  <a:lnTo>
                    <a:pt x="43" y="449"/>
                  </a:lnTo>
                  <a:lnTo>
                    <a:pt x="33" y="436"/>
                  </a:lnTo>
                  <a:lnTo>
                    <a:pt x="18" y="428"/>
                  </a:lnTo>
                  <a:lnTo>
                    <a:pt x="20" y="387"/>
                  </a:lnTo>
                  <a:lnTo>
                    <a:pt x="37" y="387"/>
                  </a:lnTo>
                  <a:lnTo>
                    <a:pt x="30" y="377"/>
                  </a:lnTo>
                  <a:lnTo>
                    <a:pt x="32" y="358"/>
                  </a:lnTo>
                  <a:lnTo>
                    <a:pt x="54" y="347"/>
                  </a:lnTo>
                  <a:lnTo>
                    <a:pt x="84" y="340"/>
                  </a:lnTo>
                  <a:lnTo>
                    <a:pt x="93" y="339"/>
                  </a:lnTo>
                  <a:lnTo>
                    <a:pt x="95" y="346"/>
                  </a:lnTo>
                  <a:lnTo>
                    <a:pt x="112" y="345"/>
                  </a:lnTo>
                  <a:lnTo>
                    <a:pt x="122" y="336"/>
                  </a:lnTo>
                  <a:lnTo>
                    <a:pt x="148" y="321"/>
                  </a:lnTo>
                  <a:lnTo>
                    <a:pt x="169" y="332"/>
                  </a:lnTo>
                  <a:lnTo>
                    <a:pt x="190" y="311"/>
                  </a:lnTo>
                  <a:lnTo>
                    <a:pt x="188" y="301"/>
                  </a:lnTo>
                  <a:lnTo>
                    <a:pt x="154" y="279"/>
                  </a:lnTo>
                  <a:lnTo>
                    <a:pt x="152" y="279"/>
                  </a:lnTo>
                  <a:lnTo>
                    <a:pt x="147" y="277"/>
                  </a:lnTo>
                  <a:lnTo>
                    <a:pt x="141" y="261"/>
                  </a:lnTo>
                  <a:lnTo>
                    <a:pt x="113" y="244"/>
                  </a:lnTo>
                  <a:lnTo>
                    <a:pt x="114" y="215"/>
                  </a:lnTo>
                  <a:lnTo>
                    <a:pt x="107" y="208"/>
                  </a:lnTo>
                  <a:lnTo>
                    <a:pt x="111" y="199"/>
                  </a:lnTo>
                  <a:lnTo>
                    <a:pt x="101" y="194"/>
                  </a:lnTo>
                  <a:lnTo>
                    <a:pt x="93" y="188"/>
                  </a:lnTo>
                  <a:lnTo>
                    <a:pt x="84" y="185"/>
                  </a:lnTo>
                  <a:lnTo>
                    <a:pt x="79" y="173"/>
                  </a:lnTo>
                  <a:lnTo>
                    <a:pt x="63" y="158"/>
                  </a:lnTo>
                  <a:lnTo>
                    <a:pt x="54" y="154"/>
                  </a:lnTo>
                  <a:lnTo>
                    <a:pt x="52" y="146"/>
                  </a:lnTo>
                  <a:lnTo>
                    <a:pt x="43" y="121"/>
                  </a:lnTo>
                  <a:lnTo>
                    <a:pt x="61" y="87"/>
                  </a:lnTo>
                  <a:lnTo>
                    <a:pt x="71" y="82"/>
                  </a:lnTo>
                  <a:lnTo>
                    <a:pt x="62" y="76"/>
                  </a:lnTo>
                  <a:lnTo>
                    <a:pt x="37" y="78"/>
                  </a:lnTo>
                  <a:lnTo>
                    <a:pt x="26" y="51"/>
                  </a:lnTo>
                  <a:lnTo>
                    <a:pt x="0" y="27"/>
                  </a:lnTo>
                  <a:lnTo>
                    <a:pt x="10" y="19"/>
                  </a:lnTo>
                  <a:lnTo>
                    <a:pt x="6" y="6"/>
                  </a:lnTo>
                  <a:lnTo>
                    <a:pt x="29" y="8"/>
                  </a:lnTo>
                  <a:lnTo>
                    <a:pt x="46" y="0"/>
                  </a:lnTo>
                  <a:close/>
                </a:path>
              </a:pathLst>
            </a:custGeom>
            <a:solidFill>
              <a:srgbClr val="722635">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endParaRPr>
            </a:p>
          </p:txBody>
        </p:sp>
        <p:grpSp>
          <p:nvGrpSpPr>
            <p:cNvPr id="86" name="Gruppieren 85"/>
            <p:cNvGrpSpPr/>
            <p:nvPr/>
          </p:nvGrpSpPr>
          <p:grpSpPr>
            <a:xfrm>
              <a:off x="3789221" y="3822832"/>
              <a:ext cx="1876425" cy="1618304"/>
              <a:chOff x="3789221" y="3822832"/>
              <a:chExt cx="1876425" cy="1618304"/>
            </a:xfrm>
          </p:grpSpPr>
          <p:sp>
            <p:nvSpPr>
              <p:cNvPr id="70" name="Freeform 19"/>
              <p:cNvSpPr>
                <a:spLocks/>
              </p:cNvSpPr>
              <p:nvPr/>
            </p:nvSpPr>
            <p:spPr bwMode="auto">
              <a:xfrm>
                <a:off x="3789221" y="3822832"/>
                <a:ext cx="1876425" cy="1571625"/>
              </a:xfrm>
              <a:custGeom>
                <a:avLst/>
                <a:gdLst>
                  <a:gd name="T0" fmla="*/ 616 w 1182"/>
                  <a:gd name="T1" fmla="*/ 19 h 990"/>
                  <a:gd name="T2" fmla="*/ 651 w 1182"/>
                  <a:gd name="T3" fmla="*/ 44 h 990"/>
                  <a:gd name="T4" fmla="*/ 699 w 1182"/>
                  <a:gd name="T5" fmla="*/ 53 h 990"/>
                  <a:gd name="T6" fmla="*/ 754 w 1182"/>
                  <a:gd name="T7" fmla="*/ 38 h 990"/>
                  <a:gd name="T8" fmla="*/ 741 w 1182"/>
                  <a:gd name="T9" fmla="*/ 75 h 990"/>
                  <a:gd name="T10" fmla="*/ 759 w 1182"/>
                  <a:gd name="T11" fmla="*/ 195 h 990"/>
                  <a:gd name="T12" fmla="*/ 845 w 1182"/>
                  <a:gd name="T13" fmla="*/ 211 h 990"/>
                  <a:gd name="T14" fmla="*/ 885 w 1182"/>
                  <a:gd name="T15" fmla="*/ 240 h 990"/>
                  <a:gd name="T16" fmla="*/ 907 w 1182"/>
                  <a:gd name="T17" fmla="*/ 293 h 990"/>
                  <a:gd name="T18" fmla="*/ 870 w 1182"/>
                  <a:gd name="T19" fmla="*/ 369 h 990"/>
                  <a:gd name="T20" fmla="*/ 865 w 1182"/>
                  <a:gd name="T21" fmla="*/ 431 h 990"/>
                  <a:gd name="T22" fmla="*/ 916 w 1182"/>
                  <a:gd name="T23" fmla="*/ 561 h 990"/>
                  <a:gd name="T24" fmla="*/ 944 w 1182"/>
                  <a:gd name="T25" fmla="*/ 683 h 990"/>
                  <a:gd name="T26" fmla="*/ 1015 w 1182"/>
                  <a:gd name="T27" fmla="*/ 687 h 990"/>
                  <a:gd name="T28" fmla="*/ 1077 w 1182"/>
                  <a:gd name="T29" fmla="*/ 673 h 990"/>
                  <a:gd name="T30" fmla="*/ 1102 w 1182"/>
                  <a:gd name="T31" fmla="*/ 740 h 990"/>
                  <a:gd name="T32" fmla="*/ 1151 w 1182"/>
                  <a:gd name="T33" fmla="*/ 788 h 990"/>
                  <a:gd name="T34" fmla="*/ 1114 w 1182"/>
                  <a:gd name="T35" fmla="*/ 840 h 990"/>
                  <a:gd name="T36" fmla="*/ 1090 w 1182"/>
                  <a:gd name="T37" fmla="*/ 951 h 990"/>
                  <a:gd name="T38" fmla="*/ 1014 w 1182"/>
                  <a:gd name="T39" fmla="*/ 947 h 990"/>
                  <a:gd name="T40" fmla="*/ 969 w 1182"/>
                  <a:gd name="T41" fmla="*/ 904 h 990"/>
                  <a:gd name="T42" fmla="*/ 832 w 1182"/>
                  <a:gd name="T43" fmla="*/ 867 h 990"/>
                  <a:gd name="T44" fmla="*/ 756 w 1182"/>
                  <a:gd name="T45" fmla="*/ 863 h 990"/>
                  <a:gd name="T46" fmla="*/ 654 w 1182"/>
                  <a:gd name="T47" fmla="*/ 908 h 990"/>
                  <a:gd name="T48" fmla="*/ 580 w 1182"/>
                  <a:gd name="T49" fmla="*/ 905 h 990"/>
                  <a:gd name="T50" fmla="*/ 487 w 1182"/>
                  <a:gd name="T51" fmla="*/ 861 h 990"/>
                  <a:gd name="T52" fmla="*/ 406 w 1182"/>
                  <a:gd name="T53" fmla="*/ 849 h 990"/>
                  <a:gd name="T54" fmla="*/ 355 w 1182"/>
                  <a:gd name="T55" fmla="*/ 848 h 990"/>
                  <a:gd name="T56" fmla="*/ 286 w 1182"/>
                  <a:gd name="T57" fmla="*/ 821 h 990"/>
                  <a:gd name="T58" fmla="*/ 207 w 1182"/>
                  <a:gd name="T59" fmla="*/ 808 h 990"/>
                  <a:gd name="T60" fmla="*/ 142 w 1182"/>
                  <a:gd name="T61" fmla="*/ 843 h 990"/>
                  <a:gd name="T62" fmla="*/ 89 w 1182"/>
                  <a:gd name="T63" fmla="*/ 861 h 990"/>
                  <a:gd name="T64" fmla="*/ 10 w 1182"/>
                  <a:gd name="T65" fmla="*/ 804 h 990"/>
                  <a:gd name="T66" fmla="*/ 22 w 1182"/>
                  <a:gd name="T67" fmla="*/ 657 h 990"/>
                  <a:gd name="T68" fmla="*/ 94 w 1182"/>
                  <a:gd name="T69" fmla="*/ 653 h 990"/>
                  <a:gd name="T70" fmla="*/ 147 w 1182"/>
                  <a:gd name="T71" fmla="*/ 641 h 990"/>
                  <a:gd name="T72" fmla="*/ 247 w 1182"/>
                  <a:gd name="T73" fmla="*/ 641 h 990"/>
                  <a:gd name="T74" fmla="*/ 277 w 1182"/>
                  <a:gd name="T75" fmla="*/ 583 h 990"/>
                  <a:gd name="T76" fmla="*/ 343 w 1182"/>
                  <a:gd name="T77" fmla="*/ 517 h 990"/>
                  <a:gd name="T78" fmla="*/ 357 w 1182"/>
                  <a:gd name="T79" fmla="*/ 452 h 990"/>
                  <a:gd name="T80" fmla="*/ 309 w 1182"/>
                  <a:gd name="T81" fmla="*/ 365 h 990"/>
                  <a:gd name="T82" fmla="*/ 384 w 1182"/>
                  <a:gd name="T83" fmla="*/ 320 h 990"/>
                  <a:gd name="T84" fmla="*/ 462 w 1182"/>
                  <a:gd name="T85" fmla="*/ 384 h 990"/>
                  <a:gd name="T86" fmla="*/ 452 w 1182"/>
                  <a:gd name="T87" fmla="*/ 443 h 990"/>
                  <a:gd name="T88" fmla="*/ 527 w 1182"/>
                  <a:gd name="T89" fmla="*/ 498 h 990"/>
                  <a:gd name="T90" fmla="*/ 580 w 1182"/>
                  <a:gd name="T91" fmla="*/ 510 h 990"/>
                  <a:gd name="T92" fmla="*/ 604 w 1182"/>
                  <a:gd name="T93" fmla="*/ 432 h 990"/>
                  <a:gd name="T94" fmla="*/ 617 w 1182"/>
                  <a:gd name="T95" fmla="*/ 334 h 990"/>
                  <a:gd name="T96" fmla="*/ 524 w 1182"/>
                  <a:gd name="T97" fmla="*/ 296 h 990"/>
                  <a:gd name="T98" fmla="*/ 564 w 1182"/>
                  <a:gd name="T99" fmla="*/ 186 h 990"/>
                  <a:gd name="T100" fmla="*/ 534 w 1182"/>
                  <a:gd name="T101" fmla="*/ 90 h 990"/>
                  <a:gd name="T102" fmla="*/ 486 w 1182"/>
                  <a:gd name="T103" fmla="*/ 36 h 990"/>
                  <a:gd name="T104" fmla="*/ 535 w 1182"/>
                  <a:gd name="T105" fmla="*/ 0 h 990"/>
                  <a:gd name="T106" fmla="*/ 600 w 1182"/>
                  <a:gd name="T107" fmla="*/ 0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2" h="990">
                    <a:moveTo>
                      <a:pt x="600" y="0"/>
                    </a:moveTo>
                    <a:lnTo>
                      <a:pt x="600" y="9"/>
                    </a:lnTo>
                    <a:lnTo>
                      <a:pt x="606" y="6"/>
                    </a:lnTo>
                    <a:lnTo>
                      <a:pt x="606" y="21"/>
                    </a:lnTo>
                    <a:lnTo>
                      <a:pt x="616" y="19"/>
                    </a:lnTo>
                    <a:lnTo>
                      <a:pt x="618" y="29"/>
                    </a:lnTo>
                    <a:lnTo>
                      <a:pt x="633" y="36"/>
                    </a:lnTo>
                    <a:lnTo>
                      <a:pt x="646" y="37"/>
                    </a:lnTo>
                    <a:lnTo>
                      <a:pt x="645" y="43"/>
                    </a:lnTo>
                    <a:lnTo>
                      <a:pt x="651" y="44"/>
                    </a:lnTo>
                    <a:lnTo>
                      <a:pt x="662" y="38"/>
                    </a:lnTo>
                    <a:lnTo>
                      <a:pt x="657" y="47"/>
                    </a:lnTo>
                    <a:lnTo>
                      <a:pt x="659" y="57"/>
                    </a:lnTo>
                    <a:lnTo>
                      <a:pt x="692" y="57"/>
                    </a:lnTo>
                    <a:lnTo>
                      <a:pt x="699" y="53"/>
                    </a:lnTo>
                    <a:lnTo>
                      <a:pt x="700" y="50"/>
                    </a:lnTo>
                    <a:lnTo>
                      <a:pt x="742" y="36"/>
                    </a:lnTo>
                    <a:lnTo>
                      <a:pt x="747" y="25"/>
                    </a:lnTo>
                    <a:lnTo>
                      <a:pt x="755" y="25"/>
                    </a:lnTo>
                    <a:lnTo>
                      <a:pt x="754" y="38"/>
                    </a:lnTo>
                    <a:lnTo>
                      <a:pt x="797" y="59"/>
                    </a:lnTo>
                    <a:lnTo>
                      <a:pt x="793" y="83"/>
                    </a:lnTo>
                    <a:lnTo>
                      <a:pt x="789" y="88"/>
                    </a:lnTo>
                    <a:lnTo>
                      <a:pt x="758" y="66"/>
                    </a:lnTo>
                    <a:lnTo>
                      <a:pt x="741" y="75"/>
                    </a:lnTo>
                    <a:lnTo>
                      <a:pt x="742" y="120"/>
                    </a:lnTo>
                    <a:lnTo>
                      <a:pt x="735" y="132"/>
                    </a:lnTo>
                    <a:lnTo>
                      <a:pt x="749" y="157"/>
                    </a:lnTo>
                    <a:lnTo>
                      <a:pt x="745" y="187"/>
                    </a:lnTo>
                    <a:lnTo>
                      <a:pt x="759" y="195"/>
                    </a:lnTo>
                    <a:lnTo>
                      <a:pt x="761" y="204"/>
                    </a:lnTo>
                    <a:lnTo>
                      <a:pt x="784" y="206"/>
                    </a:lnTo>
                    <a:lnTo>
                      <a:pt x="808" y="220"/>
                    </a:lnTo>
                    <a:lnTo>
                      <a:pt x="813" y="217"/>
                    </a:lnTo>
                    <a:lnTo>
                      <a:pt x="845" y="211"/>
                    </a:lnTo>
                    <a:lnTo>
                      <a:pt x="865" y="213"/>
                    </a:lnTo>
                    <a:lnTo>
                      <a:pt x="869" y="224"/>
                    </a:lnTo>
                    <a:lnTo>
                      <a:pt x="894" y="217"/>
                    </a:lnTo>
                    <a:lnTo>
                      <a:pt x="897" y="236"/>
                    </a:lnTo>
                    <a:lnTo>
                      <a:pt x="885" y="240"/>
                    </a:lnTo>
                    <a:lnTo>
                      <a:pt x="854" y="227"/>
                    </a:lnTo>
                    <a:lnTo>
                      <a:pt x="843" y="241"/>
                    </a:lnTo>
                    <a:lnTo>
                      <a:pt x="837" y="271"/>
                    </a:lnTo>
                    <a:lnTo>
                      <a:pt x="863" y="284"/>
                    </a:lnTo>
                    <a:lnTo>
                      <a:pt x="907" y="293"/>
                    </a:lnTo>
                    <a:lnTo>
                      <a:pt x="896" y="322"/>
                    </a:lnTo>
                    <a:lnTo>
                      <a:pt x="886" y="328"/>
                    </a:lnTo>
                    <a:lnTo>
                      <a:pt x="875" y="335"/>
                    </a:lnTo>
                    <a:lnTo>
                      <a:pt x="866" y="359"/>
                    </a:lnTo>
                    <a:lnTo>
                      <a:pt x="870" y="369"/>
                    </a:lnTo>
                    <a:lnTo>
                      <a:pt x="884" y="367"/>
                    </a:lnTo>
                    <a:lnTo>
                      <a:pt x="889" y="375"/>
                    </a:lnTo>
                    <a:lnTo>
                      <a:pt x="879" y="413"/>
                    </a:lnTo>
                    <a:lnTo>
                      <a:pt x="863" y="425"/>
                    </a:lnTo>
                    <a:lnTo>
                      <a:pt x="865" y="431"/>
                    </a:lnTo>
                    <a:lnTo>
                      <a:pt x="862" y="459"/>
                    </a:lnTo>
                    <a:lnTo>
                      <a:pt x="886" y="491"/>
                    </a:lnTo>
                    <a:lnTo>
                      <a:pt x="929" y="510"/>
                    </a:lnTo>
                    <a:lnTo>
                      <a:pt x="933" y="523"/>
                    </a:lnTo>
                    <a:lnTo>
                      <a:pt x="916" y="561"/>
                    </a:lnTo>
                    <a:lnTo>
                      <a:pt x="916" y="563"/>
                    </a:lnTo>
                    <a:lnTo>
                      <a:pt x="920" y="584"/>
                    </a:lnTo>
                    <a:lnTo>
                      <a:pt x="940" y="640"/>
                    </a:lnTo>
                    <a:lnTo>
                      <a:pt x="937" y="674"/>
                    </a:lnTo>
                    <a:lnTo>
                      <a:pt x="944" y="683"/>
                    </a:lnTo>
                    <a:lnTo>
                      <a:pt x="963" y="691"/>
                    </a:lnTo>
                    <a:lnTo>
                      <a:pt x="984" y="691"/>
                    </a:lnTo>
                    <a:lnTo>
                      <a:pt x="998" y="704"/>
                    </a:lnTo>
                    <a:lnTo>
                      <a:pt x="1007" y="705"/>
                    </a:lnTo>
                    <a:lnTo>
                      <a:pt x="1015" y="687"/>
                    </a:lnTo>
                    <a:lnTo>
                      <a:pt x="1029" y="688"/>
                    </a:lnTo>
                    <a:lnTo>
                      <a:pt x="1037" y="698"/>
                    </a:lnTo>
                    <a:lnTo>
                      <a:pt x="1052" y="690"/>
                    </a:lnTo>
                    <a:lnTo>
                      <a:pt x="1056" y="678"/>
                    </a:lnTo>
                    <a:lnTo>
                      <a:pt x="1077" y="673"/>
                    </a:lnTo>
                    <a:lnTo>
                      <a:pt x="1076" y="698"/>
                    </a:lnTo>
                    <a:lnTo>
                      <a:pt x="1102" y="711"/>
                    </a:lnTo>
                    <a:lnTo>
                      <a:pt x="1104" y="720"/>
                    </a:lnTo>
                    <a:lnTo>
                      <a:pt x="1093" y="731"/>
                    </a:lnTo>
                    <a:lnTo>
                      <a:pt x="1102" y="740"/>
                    </a:lnTo>
                    <a:lnTo>
                      <a:pt x="1126" y="763"/>
                    </a:lnTo>
                    <a:lnTo>
                      <a:pt x="1122" y="769"/>
                    </a:lnTo>
                    <a:lnTo>
                      <a:pt x="1130" y="772"/>
                    </a:lnTo>
                    <a:lnTo>
                      <a:pt x="1135" y="783"/>
                    </a:lnTo>
                    <a:lnTo>
                      <a:pt x="1151" y="788"/>
                    </a:lnTo>
                    <a:lnTo>
                      <a:pt x="1182" y="810"/>
                    </a:lnTo>
                    <a:lnTo>
                      <a:pt x="1178" y="823"/>
                    </a:lnTo>
                    <a:lnTo>
                      <a:pt x="1160" y="826"/>
                    </a:lnTo>
                    <a:lnTo>
                      <a:pt x="1149" y="815"/>
                    </a:lnTo>
                    <a:lnTo>
                      <a:pt x="1114" y="840"/>
                    </a:lnTo>
                    <a:lnTo>
                      <a:pt x="1112" y="848"/>
                    </a:lnTo>
                    <a:lnTo>
                      <a:pt x="1127" y="880"/>
                    </a:lnTo>
                    <a:lnTo>
                      <a:pt x="1103" y="921"/>
                    </a:lnTo>
                    <a:lnTo>
                      <a:pt x="1103" y="943"/>
                    </a:lnTo>
                    <a:lnTo>
                      <a:pt x="1090" y="951"/>
                    </a:lnTo>
                    <a:lnTo>
                      <a:pt x="1080" y="974"/>
                    </a:lnTo>
                    <a:lnTo>
                      <a:pt x="1064" y="984"/>
                    </a:lnTo>
                    <a:lnTo>
                      <a:pt x="1054" y="990"/>
                    </a:lnTo>
                    <a:lnTo>
                      <a:pt x="1037" y="950"/>
                    </a:lnTo>
                    <a:lnTo>
                      <a:pt x="1014" y="947"/>
                    </a:lnTo>
                    <a:lnTo>
                      <a:pt x="1001" y="937"/>
                    </a:lnTo>
                    <a:lnTo>
                      <a:pt x="995" y="927"/>
                    </a:lnTo>
                    <a:lnTo>
                      <a:pt x="998" y="907"/>
                    </a:lnTo>
                    <a:lnTo>
                      <a:pt x="993" y="903"/>
                    </a:lnTo>
                    <a:lnTo>
                      <a:pt x="969" y="904"/>
                    </a:lnTo>
                    <a:lnTo>
                      <a:pt x="962" y="890"/>
                    </a:lnTo>
                    <a:lnTo>
                      <a:pt x="935" y="889"/>
                    </a:lnTo>
                    <a:lnTo>
                      <a:pt x="926" y="893"/>
                    </a:lnTo>
                    <a:lnTo>
                      <a:pt x="852" y="868"/>
                    </a:lnTo>
                    <a:lnTo>
                      <a:pt x="832" y="867"/>
                    </a:lnTo>
                    <a:lnTo>
                      <a:pt x="819" y="878"/>
                    </a:lnTo>
                    <a:lnTo>
                      <a:pt x="804" y="867"/>
                    </a:lnTo>
                    <a:lnTo>
                      <a:pt x="803" y="857"/>
                    </a:lnTo>
                    <a:lnTo>
                      <a:pt x="787" y="852"/>
                    </a:lnTo>
                    <a:lnTo>
                      <a:pt x="756" y="863"/>
                    </a:lnTo>
                    <a:lnTo>
                      <a:pt x="739" y="854"/>
                    </a:lnTo>
                    <a:lnTo>
                      <a:pt x="722" y="860"/>
                    </a:lnTo>
                    <a:lnTo>
                      <a:pt x="716" y="875"/>
                    </a:lnTo>
                    <a:lnTo>
                      <a:pt x="721" y="895"/>
                    </a:lnTo>
                    <a:lnTo>
                      <a:pt x="654" y="908"/>
                    </a:lnTo>
                    <a:lnTo>
                      <a:pt x="646" y="916"/>
                    </a:lnTo>
                    <a:lnTo>
                      <a:pt x="616" y="917"/>
                    </a:lnTo>
                    <a:lnTo>
                      <a:pt x="612" y="928"/>
                    </a:lnTo>
                    <a:lnTo>
                      <a:pt x="580" y="913"/>
                    </a:lnTo>
                    <a:lnTo>
                      <a:pt x="580" y="905"/>
                    </a:lnTo>
                    <a:lnTo>
                      <a:pt x="569" y="900"/>
                    </a:lnTo>
                    <a:lnTo>
                      <a:pt x="558" y="908"/>
                    </a:lnTo>
                    <a:lnTo>
                      <a:pt x="538" y="895"/>
                    </a:lnTo>
                    <a:lnTo>
                      <a:pt x="528" y="870"/>
                    </a:lnTo>
                    <a:lnTo>
                      <a:pt x="487" y="861"/>
                    </a:lnTo>
                    <a:lnTo>
                      <a:pt x="466" y="864"/>
                    </a:lnTo>
                    <a:lnTo>
                      <a:pt x="456" y="851"/>
                    </a:lnTo>
                    <a:lnTo>
                      <a:pt x="433" y="856"/>
                    </a:lnTo>
                    <a:lnTo>
                      <a:pt x="426" y="847"/>
                    </a:lnTo>
                    <a:lnTo>
                      <a:pt x="406" y="849"/>
                    </a:lnTo>
                    <a:lnTo>
                      <a:pt x="401" y="821"/>
                    </a:lnTo>
                    <a:lnTo>
                      <a:pt x="384" y="829"/>
                    </a:lnTo>
                    <a:lnTo>
                      <a:pt x="361" y="827"/>
                    </a:lnTo>
                    <a:lnTo>
                      <a:pt x="365" y="840"/>
                    </a:lnTo>
                    <a:lnTo>
                      <a:pt x="355" y="848"/>
                    </a:lnTo>
                    <a:lnTo>
                      <a:pt x="331" y="828"/>
                    </a:lnTo>
                    <a:lnTo>
                      <a:pt x="315" y="825"/>
                    </a:lnTo>
                    <a:lnTo>
                      <a:pt x="312" y="818"/>
                    </a:lnTo>
                    <a:lnTo>
                      <a:pt x="299" y="815"/>
                    </a:lnTo>
                    <a:lnTo>
                      <a:pt x="286" y="821"/>
                    </a:lnTo>
                    <a:lnTo>
                      <a:pt x="272" y="802"/>
                    </a:lnTo>
                    <a:lnTo>
                      <a:pt x="248" y="794"/>
                    </a:lnTo>
                    <a:lnTo>
                      <a:pt x="237" y="806"/>
                    </a:lnTo>
                    <a:lnTo>
                      <a:pt x="218" y="801"/>
                    </a:lnTo>
                    <a:lnTo>
                      <a:pt x="207" y="808"/>
                    </a:lnTo>
                    <a:lnTo>
                      <a:pt x="196" y="798"/>
                    </a:lnTo>
                    <a:lnTo>
                      <a:pt x="174" y="809"/>
                    </a:lnTo>
                    <a:lnTo>
                      <a:pt x="171" y="830"/>
                    </a:lnTo>
                    <a:lnTo>
                      <a:pt x="163" y="837"/>
                    </a:lnTo>
                    <a:lnTo>
                      <a:pt x="142" y="843"/>
                    </a:lnTo>
                    <a:lnTo>
                      <a:pt x="140" y="852"/>
                    </a:lnTo>
                    <a:lnTo>
                      <a:pt x="124" y="852"/>
                    </a:lnTo>
                    <a:lnTo>
                      <a:pt x="110" y="870"/>
                    </a:lnTo>
                    <a:lnTo>
                      <a:pt x="97" y="873"/>
                    </a:lnTo>
                    <a:lnTo>
                      <a:pt x="89" y="861"/>
                    </a:lnTo>
                    <a:lnTo>
                      <a:pt x="64" y="851"/>
                    </a:lnTo>
                    <a:lnTo>
                      <a:pt x="42" y="863"/>
                    </a:lnTo>
                    <a:lnTo>
                      <a:pt x="33" y="861"/>
                    </a:lnTo>
                    <a:lnTo>
                      <a:pt x="18" y="808"/>
                    </a:lnTo>
                    <a:lnTo>
                      <a:pt x="10" y="804"/>
                    </a:lnTo>
                    <a:lnTo>
                      <a:pt x="1" y="758"/>
                    </a:lnTo>
                    <a:lnTo>
                      <a:pt x="4" y="739"/>
                    </a:lnTo>
                    <a:lnTo>
                      <a:pt x="19" y="716"/>
                    </a:lnTo>
                    <a:lnTo>
                      <a:pt x="0" y="685"/>
                    </a:lnTo>
                    <a:lnTo>
                      <a:pt x="22" y="657"/>
                    </a:lnTo>
                    <a:lnTo>
                      <a:pt x="41" y="674"/>
                    </a:lnTo>
                    <a:lnTo>
                      <a:pt x="53" y="662"/>
                    </a:lnTo>
                    <a:lnTo>
                      <a:pt x="75" y="664"/>
                    </a:lnTo>
                    <a:lnTo>
                      <a:pt x="87" y="653"/>
                    </a:lnTo>
                    <a:lnTo>
                      <a:pt x="94" y="653"/>
                    </a:lnTo>
                    <a:lnTo>
                      <a:pt x="98" y="663"/>
                    </a:lnTo>
                    <a:lnTo>
                      <a:pt x="107" y="657"/>
                    </a:lnTo>
                    <a:lnTo>
                      <a:pt x="115" y="662"/>
                    </a:lnTo>
                    <a:lnTo>
                      <a:pt x="135" y="634"/>
                    </a:lnTo>
                    <a:lnTo>
                      <a:pt x="147" y="641"/>
                    </a:lnTo>
                    <a:lnTo>
                      <a:pt x="159" y="639"/>
                    </a:lnTo>
                    <a:lnTo>
                      <a:pt x="183" y="654"/>
                    </a:lnTo>
                    <a:lnTo>
                      <a:pt x="205" y="653"/>
                    </a:lnTo>
                    <a:lnTo>
                      <a:pt x="224" y="639"/>
                    </a:lnTo>
                    <a:lnTo>
                      <a:pt x="247" y="641"/>
                    </a:lnTo>
                    <a:lnTo>
                      <a:pt x="257" y="631"/>
                    </a:lnTo>
                    <a:lnTo>
                      <a:pt x="259" y="623"/>
                    </a:lnTo>
                    <a:lnTo>
                      <a:pt x="247" y="603"/>
                    </a:lnTo>
                    <a:lnTo>
                      <a:pt x="265" y="580"/>
                    </a:lnTo>
                    <a:lnTo>
                      <a:pt x="277" y="583"/>
                    </a:lnTo>
                    <a:lnTo>
                      <a:pt x="289" y="577"/>
                    </a:lnTo>
                    <a:lnTo>
                      <a:pt x="309" y="582"/>
                    </a:lnTo>
                    <a:lnTo>
                      <a:pt x="338" y="555"/>
                    </a:lnTo>
                    <a:lnTo>
                      <a:pt x="343" y="547"/>
                    </a:lnTo>
                    <a:lnTo>
                      <a:pt x="343" y="517"/>
                    </a:lnTo>
                    <a:lnTo>
                      <a:pt x="363" y="517"/>
                    </a:lnTo>
                    <a:lnTo>
                      <a:pt x="384" y="505"/>
                    </a:lnTo>
                    <a:lnTo>
                      <a:pt x="366" y="478"/>
                    </a:lnTo>
                    <a:lnTo>
                      <a:pt x="360" y="474"/>
                    </a:lnTo>
                    <a:lnTo>
                      <a:pt x="357" y="452"/>
                    </a:lnTo>
                    <a:lnTo>
                      <a:pt x="341" y="440"/>
                    </a:lnTo>
                    <a:lnTo>
                      <a:pt x="365" y="414"/>
                    </a:lnTo>
                    <a:lnTo>
                      <a:pt x="357" y="406"/>
                    </a:lnTo>
                    <a:lnTo>
                      <a:pt x="308" y="389"/>
                    </a:lnTo>
                    <a:lnTo>
                      <a:pt x="309" y="365"/>
                    </a:lnTo>
                    <a:lnTo>
                      <a:pt x="328" y="328"/>
                    </a:lnTo>
                    <a:lnTo>
                      <a:pt x="343" y="325"/>
                    </a:lnTo>
                    <a:lnTo>
                      <a:pt x="355" y="331"/>
                    </a:lnTo>
                    <a:lnTo>
                      <a:pt x="366" y="321"/>
                    </a:lnTo>
                    <a:lnTo>
                      <a:pt x="384" y="320"/>
                    </a:lnTo>
                    <a:lnTo>
                      <a:pt x="406" y="323"/>
                    </a:lnTo>
                    <a:lnTo>
                      <a:pt x="423" y="336"/>
                    </a:lnTo>
                    <a:lnTo>
                      <a:pt x="437" y="330"/>
                    </a:lnTo>
                    <a:lnTo>
                      <a:pt x="422" y="348"/>
                    </a:lnTo>
                    <a:lnTo>
                      <a:pt x="462" y="384"/>
                    </a:lnTo>
                    <a:lnTo>
                      <a:pt x="451" y="386"/>
                    </a:lnTo>
                    <a:lnTo>
                      <a:pt x="441" y="397"/>
                    </a:lnTo>
                    <a:lnTo>
                      <a:pt x="434" y="414"/>
                    </a:lnTo>
                    <a:lnTo>
                      <a:pt x="440" y="426"/>
                    </a:lnTo>
                    <a:lnTo>
                      <a:pt x="452" y="443"/>
                    </a:lnTo>
                    <a:lnTo>
                      <a:pt x="476" y="444"/>
                    </a:lnTo>
                    <a:lnTo>
                      <a:pt x="478" y="458"/>
                    </a:lnTo>
                    <a:lnTo>
                      <a:pt x="495" y="466"/>
                    </a:lnTo>
                    <a:lnTo>
                      <a:pt x="499" y="475"/>
                    </a:lnTo>
                    <a:lnTo>
                      <a:pt x="527" y="498"/>
                    </a:lnTo>
                    <a:lnTo>
                      <a:pt x="550" y="510"/>
                    </a:lnTo>
                    <a:lnTo>
                      <a:pt x="555" y="500"/>
                    </a:lnTo>
                    <a:lnTo>
                      <a:pt x="566" y="506"/>
                    </a:lnTo>
                    <a:lnTo>
                      <a:pt x="571" y="520"/>
                    </a:lnTo>
                    <a:lnTo>
                      <a:pt x="580" y="510"/>
                    </a:lnTo>
                    <a:lnTo>
                      <a:pt x="586" y="499"/>
                    </a:lnTo>
                    <a:lnTo>
                      <a:pt x="598" y="494"/>
                    </a:lnTo>
                    <a:lnTo>
                      <a:pt x="597" y="468"/>
                    </a:lnTo>
                    <a:lnTo>
                      <a:pt x="588" y="457"/>
                    </a:lnTo>
                    <a:lnTo>
                      <a:pt x="604" y="432"/>
                    </a:lnTo>
                    <a:lnTo>
                      <a:pt x="596" y="411"/>
                    </a:lnTo>
                    <a:lnTo>
                      <a:pt x="613" y="405"/>
                    </a:lnTo>
                    <a:lnTo>
                      <a:pt x="608" y="395"/>
                    </a:lnTo>
                    <a:lnTo>
                      <a:pt x="630" y="366"/>
                    </a:lnTo>
                    <a:lnTo>
                      <a:pt x="617" y="334"/>
                    </a:lnTo>
                    <a:lnTo>
                      <a:pt x="619" y="318"/>
                    </a:lnTo>
                    <a:lnTo>
                      <a:pt x="598" y="294"/>
                    </a:lnTo>
                    <a:lnTo>
                      <a:pt x="576" y="284"/>
                    </a:lnTo>
                    <a:lnTo>
                      <a:pt x="562" y="298"/>
                    </a:lnTo>
                    <a:lnTo>
                      <a:pt x="524" y="296"/>
                    </a:lnTo>
                    <a:lnTo>
                      <a:pt x="512" y="284"/>
                    </a:lnTo>
                    <a:lnTo>
                      <a:pt x="536" y="248"/>
                    </a:lnTo>
                    <a:lnTo>
                      <a:pt x="535" y="241"/>
                    </a:lnTo>
                    <a:lnTo>
                      <a:pt x="527" y="239"/>
                    </a:lnTo>
                    <a:lnTo>
                      <a:pt x="564" y="186"/>
                    </a:lnTo>
                    <a:lnTo>
                      <a:pt x="572" y="176"/>
                    </a:lnTo>
                    <a:lnTo>
                      <a:pt x="571" y="165"/>
                    </a:lnTo>
                    <a:lnTo>
                      <a:pt x="563" y="152"/>
                    </a:lnTo>
                    <a:lnTo>
                      <a:pt x="550" y="123"/>
                    </a:lnTo>
                    <a:lnTo>
                      <a:pt x="534" y="90"/>
                    </a:lnTo>
                    <a:lnTo>
                      <a:pt x="532" y="84"/>
                    </a:lnTo>
                    <a:lnTo>
                      <a:pt x="522" y="87"/>
                    </a:lnTo>
                    <a:lnTo>
                      <a:pt x="523" y="78"/>
                    </a:lnTo>
                    <a:lnTo>
                      <a:pt x="493" y="65"/>
                    </a:lnTo>
                    <a:lnTo>
                      <a:pt x="486" y="36"/>
                    </a:lnTo>
                    <a:lnTo>
                      <a:pt x="505" y="41"/>
                    </a:lnTo>
                    <a:lnTo>
                      <a:pt x="516" y="14"/>
                    </a:lnTo>
                    <a:lnTo>
                      <a:pt x="531" y="2"/>
                    </a:lnTo>
                    <a:lnTo>
                      <a:pt x="534" y="1"/>
                    </a:lnTo>
                    <a:lnTo>
                      <a:pt x="535" y="0"/>
                    </a:lnTo>
                    <a:lnTo>
                      <a:pt x="554" y="12"/>
                    </a:lnTo>
                    <a:lnTo>
                      <a:pt x="565" y="7"/>
                    </a:lnTo>
                    <a:lnTo>
                      <a:pt x="579" y="0"/>
                    </a:lnTo>
                    <a:lnTo>
                      <a:pt x="588" y="4"/>
                    </a:lnTo>
                    <a:lnTo>
                      <a:pt x="600" y="0"/>
                    </a:lnTo>
                    <a:close/>
                  </a:path>
                </a:pathLst>
              </a:custGeom>
              <a:solidFill>
                <a:srgbClr val="722635">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endParaRPr>
              </a:p>
            </p:txBody>
          </p:sp>
          <p:sp>
            <p:nvSpPr>
              <p:cNvPr id="74" name="Textfeld 73"/>
              <p:cNvSpPr txBox="1"/>
              <p:nvPr/>
            </p:nvSpPr>
            <p:spPr>
              <a:xfrm>
                <a:off x="4239277" y="4411667"/>
                <a:ext cx="1170020" cy="1029469"/>
              </a:xfrm>
              <a:prstGeom prst="roundRect">
                <a:avLst>
                  <a:gd name="adj" fmla="val 31710"/>
                </a:avLst>
              </a:prstGeom>
              <a:solidFill>
                <a:srgbClr val="FFFFFF">
                  <a:lumMod val="95000"/>
                  <a:alpha val="75000"/>
                </a:srgbClr>
              </a:solidFill>
            </p:spPr>
            <p:txBody>
              <a:bodyPr wrap="square" lIns="36000" tIns="36000" rIns="36000" bIns="3600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3333CC">
                        <a:lumMod val="50000"/>
                      </a:srgbClr>
                    </a:solidFill>
                    <a:effectLst/>
                    <a:uLnTx/>
                    <a:uFillTx/>
                    <a:latin typeface="Arial" pitchFamily="34" charset="0"/>
                  </a:rPr>
                  <a:t>Salzburg:</a:t>
                </a:r>
                <a:r>
                  <a:rPr kumimoji="0" lang="en-US" sz="1000" b="0" i="0" u="none" strike="noStrike" kern="0" cap="none" spc="0" normalizeH="0" baseline="0" noProof="0" dirty="0" smtClean="0">
                    <a:ln>
                      <a:noFill/>
                    </a:ln>
                    <a:solidFill>
                      <a:srgbClr val="000000"/>
                    </a:solidFill>
                    <a:effectLst/>
                    <a:uLnTx/>
                    <a:uFillTx/>
                    <a:latin typeface="Arial" pitchFamily="34" charset="0"/>
                  </a:rPr>
                  <a:t> preparatory work for program of CCA measures </a:t>
                </a:r>
              </a:p>
            </p:txBody>
          </p:sp>
        </p:grpSp>
        <p:sp>
          <p:nvSpPr>
            <p:cNvPr id="75" name="Textfeld 74"/>
            <p:cNvSpPr txBox="1"/>
            <p:nvPr/>
          </p:nvSpPr>
          <p:spPr>
            <a:xfrm>
              <a:off x="5243371" y="5298822"/>
              <a:ext cx="1170020" cy="1029469"/>
            </a:xfrm>
            <a:prstGeom prst="roundRect">
              <a:avLst>
                <a:gd name="adj" fmla="val 31710"/>
              </a:avLst>
            </a:prstGeom>
            <a:solidFill>
              <a:srgbClr val="FFFFFF">
                <a:lumMod val="95000"/>
                <a:alpha val="75000"/>
              </a:srgbClr>
            </a:solidFill>
          </p:spPr>
          <p:txBody>
            <a:bodyPr wrap="square" lIns="36000" tIns="36000" rIns="36000" bIns="3600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3333CC">
                      <a:lumMod val="50000"/>
                    </a:srgbClr>
                  </a:solidFill>
                  <a:effectLst/>
                  <a:uLnTx/>
                  <a:uFillTx/>
                  <a:latin typeface="Arial" pitchFamily="34" charset="0"/>
                </a:rPr>
                <a:t>Carinthia:</a:t>
              </a:r>
              <a:r>
                <a:rPr kumimoji="0" lang="en-US" sz="1000" b="0" i="0" u="none" strike="noStrike" kern="0" cap="none" spc="0" normalizeH="0" baseline="0" noProof="0" dirty="0" smtClean="0">
                  <a:ln>
                    <a:noFill/>
                  </a:ln>
                  <a:solidFill>
                    <a:srgbClr val="000000"/>
                  </a:solidFill>
                  <a:effectLst/>
                  <a:uLnTx/>
                  <a:uFillTx/>
                  <a:latin typeface="Arial" pitchFamily="34" charset="0"/>
                </a:rPr>
                <a:t> preparatory work for program of CCA measures </a:t>
              </a:r>
            </a:p>
          </p:txBody>
        </p:sp>
      </p:grpSp>
    </p:spTree>
    <p:extLst>
      <p:ext uri="{BB962C8B-B14F-4D97-AF65-F5344CB8AC3E}">
        <p14:creationId xmlns:p14="http://schemas.microsoft.com/office/powerpoint/2010/main" val="350292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9" grpId="0" animBg="1"/>
      <p:bldP spid="63" grpId="0" animBg="1"/>
      <p:bldP spid="64" grpId="0"/>
      <p:bldP spid="65" grpId="0" animBg="1"/>
      <p:bldP spid="66" grpId="0" animBg="1"/>
      <p:bldP spid="77" grpId="0" animBg="1"/>
      <p:bldP spid="79" grpId="0" animBg="1"/>
      <p:bldP spid="80" grpId="0"/>
      <p:bldP spid="82" grpId="0" animBg="1"/>
      <p:bldP spid="78" grpId="0" animBg="1"/>
      <p:bldP spid="8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7070" y="801865"/>
            <a:ext cx="8505825" cy="516352"/>
          </a:xfrm>
        </p:spPr>
        <p:txBody>
          <a:bodyPr>
            <a:noAutofit/>
          </a:bodyPr>
          <a:lstStyle/>
          <a:p>
            <a:r>
              <a:rPr lang="en-US" sz="2800" dirty="0">
                <a:latin typeface="Arial Narrow" panose="020B0606020202030204" pitchFamily="34" charset="0"/>
              </a:rPr>
              <a:t>Implementation </a:t>
            </a:r>
            <a:r>
              <a:rPr lang="en-US" sz="2800" dirty="0" smtClean="0">
                <a:latin typeface="Arial Narrow" panose="020B0606020202030204" pitchFamily="34" charset="0"/>
              </a:rPr>
              <a:t>process – some highlights </a:t>
            </a:r>
            <a:r>
              <a:rPr lang="en-US" sz="2800" dirty="0" smtClean="0">
                <a:latin typeface="Arial Narrow" panose="020B0606020202030204" pitchFamily="34" charset="0"/>
                <a:sym typeface="Wingdings" panose="05000000000000000000" pitchFamily="2" charset="2"/>
              </a:rPr>
              <a:t> </a:t>
            </a:r>
            <a:endParaRPr lang="en-US" sz="2800" dirty="0">
              <a:latin typeface="Arial Narrow" panose="020B0606020202030204" pitchFamily="34" charset="0"/>
            </a:endParaRPr>
          </a:p>
        </p:txBody>
      </p:sp>
      <p:sp>
        <p:nvSpPr>
          <p:cNvPr id="3" name="Textplatzhalter 2"/>
          <p:cNvSpPr>
            <a:spLocks noGrp="1"/>
          </p:cNvSpPr>
          <p:nvPr>
            <p:ph type="body" sz="quarter" idx="11"/>
          </p:nvPr>
        </p:nvSpPr>
        <p:spPr>
          <a:xfrm>
            <a:off x="409575" y="1452750"/>
            <a:ext cx="8505824" cy="4781550"/>
          </a:xfrm>
        </p:spPr>
        <p:txBody>
          <a:bodyPr>
            <a:normAutofit/>
          </a:bodyPr>
          <a:lstStyle/>
          <a:p>
            <a:pPr marL="324000" lvl="2" indent="-324000">
              <a:spcBef>
                <a:spcPts val="0"/>
              </a:spcBef>
              <a:spcAft>
                <a:spcPts val="400"/>
              </a:spcAft>
            </a:pPr>
            <a:r>
              <a:rPr lang="en-US" sz="2000" b="1" dirty="0">
                <a:solidFill>
                  <a:schemeClr val="tx1">
                    <a:lumMod val="50000"/>
                    <a:lumOff val="50000"/>
                  </a:schemeClr>
                </a:solidFill>
                <a:latin typeface="Arial Narrow" panose="020B0606020202030204" pitchFamily="34" charset="0"/>
              </a:rPr>
              <a:t>Most provinces </a:t>
            </a:r>
            <a:r>
              <a:rPr lang="en-US" sz="2000" dirty="0">
                <a:solidFill>
                  <a:schemeClr val="tx1">
                    <a:lumMod val="50000"/>
                    <a:lumOff val="50000"/>
                  </a:schemeClr>
                </a:solidFill>
                <a:latin typeface="Arial Narrow" panose="020B0606020202030204" pitchFamily="34" charset="0"/>
              </a:rPr>
              <a:t>have adopted (or are currently working on) Regional Adaptation </a:t>
            </a:r>
            <a:r>
              <a:rPr lang="en-US" sz="2000" dirty="0" smtClean="0">
                <a:solidFill>
                  <a:schemeClr val="tx1">
                    <a:lumMod val="50000"/>
                    <a:lumOff val="50000"/>
                  </a:schemeClr>
                </a:solidFill>
                <a:latin typeface="Arial Narrow" panose="020B0606020202030204" pitchFamily="34" charset="0"/>
              </a:rPr>
              <a:t>Strategies</a:t>
            </a:r>
          </a:p>
          <a:p>
            <a:pPr marL="324000" lvl="2" indent="-324000">
              <a:spcBef>
                <a:spcPts val="0"/>
              </a:spcBef>
              <a:spcAft>
                <a:spcPts val="400"/>
              </a:spcAft>
            </a:pPr>
            <a:endParaRPr lang="en-US" sz="2000" dirty="0">
              <a:solidFill>
                <a:schemeClr val="tx1">
                  <a:lumMod val="50000"/>
                  <a:lumOff val="50000"/>
                </a:schemeClr>
              </a:solidFill>
              <a:latin typeface="Arial Narrow" panose="020B0606020202030204" pitchFamily="34" charset="0"/>
            </a:endParaRPr>
          </a:p>
          <a:p>
            <a:pPr marL="324000" lvl="2" indent="-324000">
              <a:spcBef>
                <a:spcPts val="0"/>
              </a:spcBef>
              <a:spcAft>
                <a:spcPts val="400"/>
              </a:spcAft>
            </a:pPr>
            <a:r>
              <a:rPr lang="en-US" sz="2000" b="1" dirty="0" smtClean="0">
                <a:latin typeface="Arial Narrow" panose="020B0606020202030204" pitchFamily="34" charset="0"/>
              </a:rPr>
              <a:t>Mainstreaming efforts </a:t>
            </a:r>
            <a:r>
              <a:rPr lang="en-US" sz="2000" dirty="0" smtClean="0">
                <a:latin typeface="Arial Narrow" panose="020B0606020202030204" pitchFamily="34" charset="0"/>
              </a:rPr>
              <a:t>enhanced (e.g. CAP, forest policies, health)  </a:t>
            </a:r>
          </a:p>
          <a:p>
            <a:pPr marL="324000" lvl="2" indent="-324000">
              <a:spcBef>
                <a:spcPts val="0"/>
              </a:spcBef>
              <a:spcAft>
                <a:spcPts val="400"/>
              </a:spcAft>
            </a:pPr>
            <a:r>
              <a:rPr lang="en-US" sz="2000" b="1" dirty="0" smtClean="0">
                <a:latin typeface="Arial Narrow" panose="020B0606020202030204" pitchFamily="34" charset="0"/>
              </a:rPr>
              <a:t>Communication and awareness raising </a:t>
            </a:r>
            <a:r>
              <a:rPr lang="en-US" sz="2000" dirty="0" smtClean="0">
                <a:latin typeface="Arial Narrow" panose="020B0606020202030204" pitchFamily="34" charset="0"/>
              </a:rPr>
              <a:t>increased – website, newsletter, brochure, videos, workshops in provinces and regions, etc.</a:t>
            </a:r>
            <a:endParaRPr lang="en-US" sz="2000" b="1" dirty="0" smtClean="0">
              <a:latin typeface="Arial Narrow" panose="020B0606020202030204" pitchFamily="34" charset="0"/>
            </a:endParaRPr>
          </a:p>
          <a:p>
            <a:pPr marL="324000" lvl="2" indent="-324000">
              <a:spcBef>
                <a:spcPts val="0"/>
              </a:spcBef>
              <a:spcAft>
                <a:spcPts val="400"/>
              </a:spcAft>
            </a:pPr>
            <a:endParaRPr lang="en-US" sz="2000" dirty="0" smtClean="0">
              <a:latin typeface="Arial Narrow" panose="020B0606020202030204" pitchFamily="34" charset="0"/>
            </a:endParaRPr>
          </a:p>
          <a:p>
            <a:pPr marL="324000" lvl="2" indent="-324000">
              <a:spcBef>
                <a:spcPts val="0"/>
              </a:spcBef>
              <a:spcAft>
                <a:spcPts val="400"/>
              </a:spcAft>
            </a:pPr>
            <a:endParaRPr lang="en-US" sz="2000" dirty="0" smtClean="0">
              <a:latin typeface="Arial Narrow" panose="020B0606020202030204" pitchFamily="34" charset="0"/>
            </a:endParaRPr>
          </a:p>
        </p:txBody>
      </p:sp>
      <p:pic>
        <p:nvPicPr>
          <p:cNvPr id="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499" t="4722" r="4344" b="48660"/>
          <a:stretch/>
        </p:blipFill>
        <p:spPr bwMode="auto">
          <a:xfrm>
            <a:off x="2117556" y="5482910"/>
            <a:ext cx="2532607" cy="1360800"/>
          </a:xfrm>
          <a:prstGeom prst="rect">
            <a:avLst/>
          </a:prstGeom>
          <a:noFill/>
          <a:ln>
            <a:noFill/>
          </a:ln>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0" t="13913" r="61125" b="21121"/>
          <a:stretch/>
        </p:blipFill>
        <p:spPr bwMode="auto">
          <a:xfrm>
            <a:off x="0" y="5489187"/>
            <a:ext cx="2117556" cy="1359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umweltbundesamt.at\Projekte\3000\3715_KWAS_II\Intern\Arbter\L104073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813"/>
          <a:stretch/>
        </p:blipFill>
        <p:spPr bwMode="auto">
          <a:xfrm>
            <a:off x="4650163" y="5503700"/>
            <a:ext cx="2335273" cy="13586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5436" y="5482910"/>
            <a:ext cx="2158564" cy="14987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484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3970" y="2994038"/>
            <a:ext cx="2394943" cy="3421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501" t="7345" r="8583" b="4167"/>
          <a:stretch/>
        </p:blipFill>
        <p:spPr bwMode="auto">
          <a:xfrm rot="21434450">
            <a:off x="78633" y="292732"/>
            <a:ext cx="4569112" cy="3377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3333" t="12222" r="10750" b="6112"/>
          <a:stretch/>
        </p:blipFill>
        <p:spPr bwMode="auto">
          <a:xfrm rot="568782">
            <a:off x="1028888" y="3676414"/>
            <a:ext cx="2668597" cy="252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726379" y="1611930"/>
            <a:ext cx="4354286" cy="369332"/>
          </a:xfrm>
          <a:prstGeom prst="rect">
            <a:avLst/>
          </a:prstGeom>
          <a:noFill/>
        </p:spPr>
        <p:txBody>
          <a:bodyPr wrap="square" rtlCol="0">
            <a:spAutoFit/>
          </a:bodyPr>
          <a:lstStyle/>
          <a:p>
            <a:r>
              <a:rPr lang="de-AT" dirty="0" smtClean="0"/>
              <a:t>www.klimawandelanpassung.at</a:t>
            </a:r>
            <a:endParaRPr lang="en-GB" dirty="0"/>
          </a:p>
        </p:txBody>
      </p:sp>
      <p:sp>
        <p:nvSpPr>
          <p:cNvPr id="6" name="Textfeld 5"/>
          <p:cNvSpPr txBox="1"/>
          <p:nvPr/>
        </p:nvSpPr>
        <p:spPr>
          <a:xfrm>
            <a:off x="3887008" y="4860837"/>
            <a:ext cx="4354286" cy="369332"/>
          </a:xfrm>
          <a:prstGeom prst="rect">
            <a:avLst/>
          </a:prstGeom>
          <a:noFill/>
        </p:spPr>
        <p:txBody>
          <a:bodyPr wrap="square" rtlCol="0">
            <a:spAutoFit/>
          </a:bodyPr>
          <a:lstStyle/>
          <a:p>
            <a:r>
              <a:rPr lang="de-AT" dirty="0" smtClean="0"/>
              <a:t>Newsletter </a:t>
            </a:r>
            <a:endParaRPr lang="en-GB" dirty="0"/>
          </a:p>
        </p:txBody>
      </p:sp>
      <p:sp>
        <p:nvSpPr>
          <p:cNvPr id="2" name="Rechteck 1"/>
          <p:cNvSpPr/>
          <p:nvPr/>
        </p:nvSpPr>
        <p:spPr>
          <a:xfrm>
            <a:off x="3604823" y="3473882"/>
            <a:ext cx="2459328" cy="523220"/>
          </a:xfrm>
          <a:prstGeom prst="rect">
            <a:avLst/>
          </a:prstGeom>
        </p:spPr>
        <p:txBody>
          <a:bodyPr wrap="none">
            <a:spAutoFit/>
          </a:bodyPr>
          <a:lstStyle/>
          <a:p>
            <a:r>
              <a:rPr lang="en-US" sz="2800" b="1" dirty="0">
                <a:solidFill>
                  <a:schemeClr val="tx2"/>
                </a:solidFill>
                <a:latin typeface="Arial Narrow" panose="020B0606020202030204" pitchFamily="34" charset="0"/>
                <a:ea typeface="+mj-ea"/>
                <a:cs typeface="+mj-cs"/>
              </a:rPr>
              <a:t>Communication</a:t>
            </a:r>
            <a:r>
              <a:rPr lang="en-US" b="1" dirty="0">
                <a:latin typeface="Arial Narrow" panose="020B0606020202030204" pitchFamily="34" charset="0"/>
              </a:rPr>
              <a:t> </a:t>
            </a:r>
            <a:endParaRPr lang="de-AT" dirty="0"/>
          </a:p>
        </p:txBody>
      </p:sp>
    </p:spTree>
    <p:extLst>
      <p:ext uri="{BB962C8B-B14F-4D97-AF65-F5344CB8AC3E}">
        <p14:creationId xmlns:p14="http://schemas.microsoft.com/office/powerpoint/2010/main" val="4320832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834450"/>
            <a:ext cx="8505825" cy="516352"/>
          </a:xfrm>
        </p:spPr>
        <p:txBody>
          <a:bodyPr>
            <a:noAutofit/>
          </a:bodyPr>
          <a:lstStyle/>
          <a:p>
            <a:r>
              <a:rPr lang="en-US" sz="2800" dirty="0">
                <a:latin typeface="Arial Narrow" panose="020B0606020202030204" pitchFamily="34" charset="0"/>
              </a:rPr>
              <a:t>Dialogue events in the provinces</a:t>
            </a:r>
          </a:p>
        </p:txBody>
      </p:sp>
      <p:sp>
        <p:nvSpPr>
          <p:cNvPr id="3" name="Textplatzhalter 2"/>
          <p:cNvSpPr>
            <a:spLocks noGrp="1"/>
          </p:cNvSpPr>
          <p:nvPr>
            <p:ph type="body" sz="quarter" idx="11"/>
          </p:nvPr>
        </p:nvSpPr>
        <p:spPr>
          <a:xfrm>
            <a:off x="457200" y="1406074"/>
            <a:ext cx="5711371" cy="4781550"/>
          </a:xfrm>
        </p:spPr>
        <p:txBody>
          <a:bodyPr>
            <a:noAutofit/>
          </a:bodyPr>
          <a:lstStyle/>
          <a:p>
            <a:pPr marL="324000" lvl="2" indent="-324000"/>
            <a:r>
              <a:rPr lang="en-US" sz="2000" b="1" dirty="0" smtClean="0">
                <a:latin typeface="Arial Narrow" panose="020B0606020202030204" pitchFamily="34" charset="0"/>
              </a:rPr>
              <a:t>Interactive </a:t>
            </a:r>
            <a:r>
              <a:rPr lang="en-US" sz="2000" b="1" dirty="0">
                <a:latin typeface="Arial Narrow" panose="020B0606020202030204" pitchFamily="34" charset="0"/>
              </a:rPr>
              <a:t>workshops </a:t>
            </a:r>
            <a:r>
              <a:rPr lang="en-US" sz="2000" dirty="0">
                <a:latin typeface="Arial Narrow" panose="020B0606020202030204" pitchFamily="34" charset="0"/>
              </a:rPr>
              <a:t>with provincial </a:t>
            </a:r>
            <a:r>
              <a:rPr lang="en-US" sz="2000" dirty="0" smtClean="0">
                <a:latin typeface="Arial Narrow" panose="020B0606020202030204" pitchFamily="34" charset="0"/>
              </a:rPr>
              <a:t>stakeholders </a:t>
            </a:r>
            <a:r>
              <a:rPr lang="en-US" sz="2000" dirty="0" smtClean="0">
                <a:latin typeface="Arial Narrow" panose="020B0606020202030204" pitchFamily="34" charset="0"/>
              </a:rPr>
              <a:t>conducted by the EAA </a:t>
            </a:r>
            <a:endParaRPr lang="en-US" sz="2000" dirty="0" smtClean="0">
              <a:latin typeface="Arial Narrow" panose="020B0606020202030204" pitchFamily="34" charset="0"/>
            </a:endParaRPr>
          </a:p>
          <a:p>
            <a:pPr marL="324000" lvl="2" indent="-324000"/>
            <a:r>
              <a:rPr lang="en-US" sz="2000" dirty="0" smtClean="0">
                <a:latin typeface="Arial Narrow" panose="020B0606020202030204" pitchFamily="34" charset="0"/>
              </a:rPr>
              <a:t>Offer by the Ministry to provinces to </a:t>
            </a:r>
            <a:r>
              <a:rPr lang="en-US" sz="2000" dirty="0" smtClean="0">
                <a:latin typeface="Arial Narrow" panose="020B0606020202030204" pitchFamily="34" charset="0"/>
              </a:rPr>
              <a:t>promote NAS/NAP </a:t>
            </a:r>
            <a:r>
              <a:rPr lang="en-US" sz="2000" dirty="0" smtClean="0">
                <a:latin typeface="Arial Narrow" panose="020B0606020202030204" pitchFamily="34" charset="0"/>
              </a:rPr>
              <a:t>and </a:t>
            </a:r>
            <a:r>
              <a:rPr lang="en-US" sz="2000" dirty="0" smtClean="0">
                <a:latin typeface="Arial Narrow" panose="020B0606020202030204" pitchFamily="34" charset="0"/>
              </a:rPr>
              <a:t>kick off/support strategy </a:t>
            </a:r>
            <a:r>
              <a:rPr lang="en-US" sz="2000" dirty="0" smtClean="0">
                <a:latin typeface="Arial Narrow" panose="020B0606020202030204" pitchFamily="34" charset="0"/>
              </a:rPr>
              <a:t>building </a:t>
            </a:r>
            <a:r>
              <a:rPr lang="en-US" sz="2000" dirty="0" smtClean="0">
                <a:latin typeface="Arial Narrow" panose="020B0606020202030204" pitchFamily="34" charset="0"/>
              </a:rPr>
              <a:t>processes in provinces </a:t>
            </a:r>
            <a:endParaRPr lang="en-US" sz="2000" dirty="0" smtClean="0">
              <a:latin typeface="Arial Narrow" panose="020B0606020202030204" pitchFamily="34" charset="0"/>
            </a:endParaRPr>
          </a:p>
          <a:p>
            <a:pPr marL="324000" lvl="2" indent="-324000"/>
            <a:r>
              <a:rPr lang="en-US" sz="2000" dirty="0" smtClean="0">
                <a:latin typeface="Arial Narrow" panose="020B0606020202030204" pitchFamily="34" charset="0"/>
              </a:rPr>
              <a:t>Important for </a:t>
            </a:r>
            <a:r>
              <a:rPr lang="en-US" sz="2000" b="1" dirty="0" smtClean="0">
                <a:latin typeface="Arial Narrow" panose="020B0606020202030204" pitchFamily="34" charset="0"/>
              </a:rPr>
              <a:t>capacity building</a:t>
            </a:r>
            <a:r>
              <a:rPr lang="en-US" sz="2000" dirty="0" smtClean="0">
                <a:latin typeface="Arial Narrow" panose="020B0606020202030204" pitchFamily="34" charset="0"/>
              </a:rPr>
              <a:t>: </a:t>
            </a:r>
            <a:endParaRPr lang="en-US" sz="2000" dirty="0" smtClean="0">
              <a:latin typeface="Arial Narrow" panose="020B0606020202030204" pitchFamily="34" charset="0"/>
            </a:endParaRPr>
          </a:p>
          <a:p>
            <a:pPr marL="447675" lvl="3" indent="-196850"/>
            <a:r>
              <a:rPr lang="en-US" sz="2000" dirty="0">
                <a:latin typeface="Arial Narrow" panose="020B0606020202030204" pitchFamily="34" charset="0"/>
              </a:rPr>
              <a:t>d</a:t>
            </a:r>
            <a:r>
              <a:rPr lang="en-US" sz="2000" dirty="0" smtClean="0">
                <a:latin typeface="Arial Narrow" panose="020B0606020202030204" pitchFamily="34" charset="0"/>
              </a:rPr>
              <a:t>emonstrates commitment from federal level and </a:t>
            </a:r>
            <a:br>
              <a:rPr lang="en-US" sz="2000" dirty="0" smtClean="0">
                <a:latin typeface="Arial Narrow" panose="020B0606020202030204" pitchFamily="34" charset="0"/>
              </a:rPr>
            </a:br>
            <a:r>
              <a:rPr lang="en-US" sz="2000" dirty="0" smtClean="0">
                <a:latin typeface="Arial Narrow" panose="020B0606020202030204" pitchFamily="34" charset="0"/>
              </a:rPr>
              <a:t>supports provincial climate officers in their work</a:t>
            </a:r>
          </a:p>
          <a:p>
            <a:pPr marL="447675" lvl="3" indent="-196850"/>
            <a:r>
              <a:rPr lang="en-US" sz="2000" dirty="0" smtClean="0">
                <a:latin typeface="Arial Narrow" panose="020B0606020202030204" pitchFamily="34" charset="0"/>
              </a:rPr>
              <a:t>coupling </a:t>
            </a:r>
            <a:r>
              <a:rPr lang="en-US" sz="2000" dirty="0">
                <a:latin typeface="Arial Narrow" panose="020B0606020202030204" pitchFamily="34" charset="0"/>
              </a:rPr>
              <a:t>and “translating” the </a:t>
            </a:r>
            <a:r>
              <a:rPr lang="en-US" sz="2000" dirty="0" smtClean="0">
                <a:latin typeface="Arial Narrow" panose="020B0606020202030204" pitchFamily="34" charset="0"/>
              </a:rPr>
              <a:t>NAS/</a:t>
            </a:r>
            <a:r>
              <a:rPr lang="en-US" sz="2000" dirty="0" smtClean="0">
                <a:latin typeface="Arial Narrow" panose="020B0606020202030204" pitchFamily="34" charset="0"/>
              </a:rPr>
              <a:t>NAP </a:t>
            </a:r>
            <a:r>
              <a:rPr lang="en-US" sz="2000" dirty="0" smtClean="0">
                <a:latin typeface="Arial Narrow" panose="020B0606020202030204" pitchFamily="34" charset="0"/>
              </a:rPr>
              <a:t>to </a:t>
            </a:r>
            <a:r>
              <a:rPr lang="en-US" sz="2000" dirty="0">
                <a:latin typeface="Arial Narrow" panose="020B0606020202030204" pitchFamily="34" charset="0"/>
              </a:rPr>
              <a:t>specific </a:t>
            </a:r>
            <a:r>
              <a:rPr lang="en-US" sz="2000" dirty="0" smtClean="0">
                <a:latin typeface="Arial Narrow" panose="020B0606020202030204" pitchFamily="34" charset="0"/>
              </a:rPr>
              <a:t/>
            </a:r>
            <a:br>
              <a:rPr lang="en-US" sz="2000" dirty="0" smtClean="0">
                <a:latin typeface="Arial Narrow" panose="020B0606020202030204" pitchFamily="34" charset="0"/>
              </a:rPr>
            </a:br>
            <a:r>
              <a:rPr lang="en-US" sz="2000" dirty="0" smtClean="0">
                <a:latin typeface="Arial Narrow" panose="020B0606020202030204" pitchFamily="34" charset="0"/>
              </a:rPr>
              <a:t>requirements </a:t>
            </a:r>
            <a:r>
              <a:rPr lang="en-US" sz="2000" dirty="0">
                <a:latin typeface="Arial Narrow" panose="020B0606020202030204" pitchFamily="34" charset="0"/>
              </a:rPr>
              <a:t>of the provinces</a:t>
            </a:r>
          </a:p>
          <a:p>
            <a:pPr marL="324000" lvl="2" indent="-324000"/>
            <a:r>
              <a:rPr lang="en-US" sz="2000" b="1" dirty="0" smtClean="0">
                <a:latin typeface="Arial Narrow" panose="020B0606020202030204" pitchFamily="34" charset="0"/>
              </a:rPr>
              <a:t>Very positive resonance</a:t>
            </a:r>
            <a:r>
              <a:rPr lang="en-US" sz="2000" dirty="0" smtClean="0">
                <a:latin typeface="Arial Narrow" panose="020B0606020202030204" pitchFamily="34" charset="0"/>
              </a:rPr>
              <a:t>: continuation and extension </a:t>
            </a:r>
            <a:br>
              <a:rPr lang="en-US" sz="2000" dirty="0" smtClean="0">
                <a:latin typeface="Arial Narrow" panose="020B0606020202030204" pitchFamily="34" charset="0"/>
              </a:rPr>
            </a:br>
            <a:r>
              <a:rPr lang="en-US" sz="2000" dirty="0" smtClean="0">
                <a:latin typeface="Arial Narrow" panose="020B0606020202030204" pitchFamily="34" charset="0"/>
              </a:rPr>
              <a:t>to other target groups </a:t>
            </a:r>
            <a:r>
              <a:rPr lang="en-US" sz="2000" dirty="0" smtClean="0">
                <a:latin typeface="Arial Narrow" panose="020B0606020202030204" pitchFamily="34" charset="0"/>
                <a:sym typeface="Wingdings" panose="05000000000000000000" pitchFamily="2" charset="2"/>
              </a:rPr>
              <a:t> regions  12 further workshops are financed and planned for 2016/2017</a:t>
            </a:r>
            <a:endParaRPr lang="en-US" sz="2000" dirty="0" smtClean="0">
              <a:latin typeface="Arial Narrow" panose="020B0606020202030204" pitchFamily="34" charset="0"/>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458" y="1509491"/>
            <a:ext cx="2684566" cy="1698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7983" y="3369785"/>
            <a:ext cx="2661263" cy="1995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237509" y="150110"/>
            <a:ext cx="2459328" cy="523220"/>
          </a:xfrm>
          <a:prstGeom prst="rect">
            <a:avLst/>
          </a:prstGeom>
        </p:spPr>
        <p:txBody>
          <a:bodyPr wrap="none">
            <a:spAutoFit/>
          </a:bodyPr>
          <a:lstStyle/>
          <a:p>
            <a:r>
              <a:rPr lang="en-US" sz="2800" b="1" dirty="0">
                <a:solidFill>
                  <a:schemeClr val="tx2"/>
                </a:solidFill>
                <a:latin typeface="Arial Narrow" panose="020B0606020202030204" pitchFamily="34" charset="0"/>
                <a:ea typeface="+mj-ea"/>
                <a:cs typeface="+mj-cs"/>
              </a:rPr>
              <a:t>Communication</a:t>
            </a:r>
            <a:r>
              <a:rPr lang="en-US" b="1" dirty="0">
                <a:latin typeface="Arial Narrow" panose="020B0606020202030204" pitchFamily="34" charset="0"/>
              </a:rPr>
              <a:t> </a:t>
            </a:r>
            <a:endParaRPr lang="de-AT" dirty="0"/>
          </a:p>
        </p:txBody>
      </p:sp>
    </p:spTree>
    <p:extLst>
      <p:ext uri="{BB962C8B-B14F-4D97-AF65-F5344CB8AC3E}">
        <p14:creationId xmlns:p14="http://schemas.microsoft.com/office/powerpoint/2010/main" val="170590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7070" y="801865"/>
            <a:ext cx="8505825" cy="516352"/>
          </a:xfrm>
        </p:spPr>
        <p:txBody>
          <a:bodyPr>
            <a:noAutofit/>
          </a:bodyPr>
          <a:lstStyle/>
          <a:p>
            <a:r>
              <a:rPr lang="en-US" sz="2800" dirty="0">
                <a:latin typeface="Arial Narrow" panose="020B0606020202030204" pitchFamily="34" charset="0"/>
              </a:rPr>
              <a:t>Implementation </a:t>
            </a:r>
            <a:r>
              <a:rPr lang="en-US" sz="2800" dirty="0" smtClean="0">
                <a:latin typeface="Arial Narrow" panose="020B0606020202030204" pitchFamily="34" charset="0"/>
              </a:rPr>
              <a:t>process – some highlights </a:t>
            </a:r>
            <a:r>
              <a:rPr lang="en-US" sz="2800" dirty="0" smtClean="0">
                <a:latin typeface="Arial Narrow" panose="020B0606020202030204" pitchFamily="34" charset="0"/>
                <a:sym typeface="Wingdings" panose="05000000000000000000" pitchFamily="2" charset="2"/>
              </a:rPr>
              <a:t> </a:t>
            </a:r>
            <a:endParaRPr lang="en-US" sz="2800" dirty="0">
              <a:latin typeface="Arial Narrow" panose="020B0606020202030204" pitchFamily="34" charset="0"/>
            </a:endParaRPr>
          </a:p>
        </p:txBody>
      </p:sp>
      <p:sp>
        <p:nvSpPr>
          <p:cNvPr id="3" name="Textplatzhalter 2"/>
          <p:cNvSpPr>
            <a:spLocks noGrp="1"/>
          </p:cNvSpPr>
          <p:nvPr>
            <p:ph type="body" sz="quarter" idx="11"/>
          </p:nvPr>
        </p:nvSpPr>
        <p:spPr>
          <a:xfrm>
            <a:off x="409575" y="1452750"/>
            <a:ext cx="8505824" cy="4781550"/>
          </a:xfrm>
        </p:spPr>
        <p:txBody>
          <a:bodyPr>
            <a:normAutofit/>
          </a:bodyPr>
          <a:lstStyle/>
          <a:p>
            <a:pPr marL="324000" lvl="2" indent="-324000">
              <a:spcBef>
                <a:spcPts val="0"/>
              </a:spcBef>
              <a:spcAft>
                <a:spcPts val="400"/>
              </a:spcAft>
            </a:pPr>
            <a:r>
              <a:rPr lang="en-US" sz="2000" b="1" dirty="0">
                <a:solidFill>
                  <a:schemeClr val="tx1">
                    <a:lumMod val="50000"/>
                    <a:lumOff val="50000"/>
                  </a:schemeClr>
                </a:solidFill>
                <a:latin typeface="Arial Narrow" panose="020B0606020202030204" pitchFamily="34" charset="0"/>
              </a:rPr>
              <a:t>Most provinces </a:t>
            </a:r>
            <a:r>
              <a:rPr lang="en-US" sz="2000" dirty="0">
                <a:solidFill>
                  <a:schemeClr val="tx1">
                    <a:lumMod val="50000"/>
                    <a:lumOff val="50000"/>
                  </a:schemeClr>
                </a:solidFill>
                <a:latin typeface="Arial Narrow" panose="020B0606020202030204" pitchFamily="34" charset="0"/>
              </a:rPr>
              <a:t>have adopted (or are currently working on) Regional Adaptation Strategies</a:t>
            </a:r>
          </a:p>
          <a:p>
            <a:pPr marL="324000" lvl="2" indent="-324000">
              <a:spcBef>
                <a:spcPts val="0"/>
              </a:spcBef>
              <a:spcAft>
                <a:spcPts val="400"/>
              </a:spcAft>
            </a:pPr>
            <a:r>
              <a:rPr lang="en-US" sz="2000" b="1" dirty="0" smtClean="0">
                <a:solidFill>
                  <a:schemeClr val="tx1">
                    <a:lumMod val="50000"/>
                    <a:lumOff val="50000"/>
                  </a:schemeClr>
                </a:solidFill>
                <a:latin typeface="Arial Narrow" panose="020B0606020202030204" pitchFamily="34" charset="0"/>
              </a:rPr>
              <a:t>Mainstreaming efforts </a:t>
            </a:r>
            <a:r>
              <a:rPr lang="en-US" sz="2000" dirty="0" smtClean="0">
                <a:solidFill>
                  <a:schemeClr val="tx1">
                    <a:lumMod val="50000"/>
                    <a:lumOff val="50000"/>
                  </a:schemeClr>
                </a:solidFill>
                <a:latin typeface="Arial Narrow" panose="020B0606020202030204" pitchFamily="34" charset="0"/>
              </a:rPr>
              <a:t>enhanced (e.g. CAP, forest policies, health)  </a:t>
            </a:r>
          </a:p>
          <a:p>
            <a:pPr marL="324000" lvl="2" indent="-324000">
              <a:spcBef>
                <a:spcPts val="0"/>
              </a:spcBef>
              <a:spcAft>
                <a:spcPts val="400"/>
              </a:spcAft>
            </a:pPr>
            <a:r>
              <a:rPr lang="en-US" sz="2000" b="1" dirty="0" smtClean="0">
                <a:solidFill>
                  <a:schemeClr val="tx1">
                    <a:lumMod val="50000"/>
                    <a:lumOff val="50000"/>
                  </a:schemeClr>
                </a:solidFill>
                <a:latin typeface="Arial Narrow" panose="020B0606020202030204" pitchFamily="34" charset="0"/>
              </a:rPr>
              <a:t>Communication and awareness raising </a:t>
            </a:r>
            <a:r>
              <a:rPr lang="en-US" sz="2000" dirty="0" smtClean="0">
                <a:solidFill>
                  <a:schemeClr val="tx1">
                    <a:lumMod val="50000"/>
                    <a:lumOff val="50000"/>
                  </a:schemeClr>
                </a:solidFill>
                <a:latin typeface="Arial Narrow" panose="020B0606020202030204" pitchFamily="34" charset="0"/>
              </a:rPr>
              <a:t>increased – website, newsletter, brochure, videos, workshops in provinces and regions, etc</a:t>
            </a:r>
            <a:r>
              <a:rPr lang="en-US" sz="2000" dirty="0" smtClean="0">
                <a:solidFill>
                  <a:schemeClr val="tx1">
                    <a:lumMod val="50000"/>
                    <a:lumOff val="50000"/>
                  </a:schemeClr>
                </a:solidFill>
                <a:latin typeface="Arial Narrow" panose="020B0606020202030204" pitchFamily="34" charset="0"/>
              </a:rPr>
              <a:t>.</a:t>
            </a:r>
          </a:p>
          <a:p>
            <a:pPr marL="0" lvl="2" indent="0">
              <a:spcBef>
                <a:spcPts val="0"/>
              </a:spcBef>
              <a:spcAft>
                <a:spcPts val="400"/>
              </a:spcAft>
              <a:buNone/>
            </a:pPr>
            <a:endParaRPr lang="en-US" sz="2000" b="1" dirty="0" smtClean="0">
              <a:solidFill>
                <a:schemeClr val="tx1">
                  <a:lumMod val="50000"/>
                  <a:lumOff val="50000"/>
                </a:schemeClr>
              </a:solidFill>
              <a:latin typeface="Arial Narrow" panose="020B0606020202030204" pitchFamily="34" charset="0"/>
            </a:endParaRPr>
          </a:p>
          <a:p>
            <a:pPr marL="324000" lvl="2" indent="-324000">
              <a:spcBef>
                <a:spcPts val="0"/>
              </a:spcBef>
              <a:spcAft>
                <a:spcPts val="400"/>
              </a:spcAft>
            </a:pPr>
            <a:r>
              <a:rPr lang="en-US" sz="2000" b="1" dirty="0" smtClean="0">
                <a:latin typeface="Arial Narrow" panose="020B0606020202030204" pitchFamily="34" charset="0"/>
              </a:rPr>
              <a:t>First </a:t>
            </a:r>
            <a:r>
              <a:rPr lang="en-US" sz="2000" b="1" dirty="0">
                <a:latin typeface="Arial Narrow" panose="020B0606020202030204" pitchFamily="34" charset="0"/>
              </a:rPr>
              <a:t>APCC report</a:t>
            </a:r>
            <a:r>
              <a:rPr lang="en-US" sz="2000" dirty="0" smtClean="0">
                <a:latin typeface="Arial Narrow" panose="020B0606020202030204" pitchFamily="34" charset="0"/>
              </a:rPr>
              <a:t> on climate change, mitigation and adaptation published in 2014</a:t>
            </a:r>
          </a:p>
          <a:p>
            <a:pPr marL="324000" lvl="2" indent="-324000">
              <a:spcBef>
                <a:spcPts val="0"/>
              </a:spcBef>
              <a:spcAft>
                <a:spcPts val="400"/>
              </a:spcAft>
            </a:pPr>
            <a:endParaRPr lang="en-US" sz="2000" dirty="0" smtClean="0">
              <a:latin typeface="Arial Narrow" panose="020B0606020202030204" pitchFamily="34" charset="0"/>
            </a:endParaRPr>
          </a:p>
        </p:txBody>
      </p:sp>
      <p:pic>
        <p:nvPicPr>
          <p:cNvPr id="6"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3499" t="4722" r="4344" b="48660"/>
          <a:stretch/>
        </p:blipFill>
        <p:spPr bwMode="auto">
          <a:xfrm>
            <a:off x="2117556" y="5482910"/>
            <a:ext cx="2532607" cy="1360800"/>
          </a:xfrm>
          <a:prstGeom prst="rect">
            <a:avLst/>
          </a:prstGeom>
          <a:noFill/>
          <a:ln>
            <a:noFill/>
          </a:ln>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0" t="13913" r="61125" b="21121"/>
          <a:stretch/>
        </p:blipFill>
        <p:spPr bwMode="auto">
          <a:xfrm>
            <a:off x="0" y="5489187"/>
            <a:ext cx="2117556" cy="1359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umweltbundesamt.at\Projekte\3000\3715_KWAS_II\Intern\Arbter\L104073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813"/>
          <a:stretch/>
        </p:blipFill>
        <p:spPr bwMode="auto">
          <a:xfrm>
            <a:off x="4650163" y="5503700"/>
            <a:ext cx="2335273" cy="13586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5436" y="5482910"/>
            <a:ext cx="2158564" cy="14987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484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6821" y="781713"/>
            <a:ext cx="8686801" cy="516352"/>
          </a:xfrm>
        </p:spPr>
        <p:txBody>
          <a:bodyPr>
            <a:noAutofit/>
          </a:bodyPr>
          <a:lstStyle/>
          <a:p>
            <a:r>
              <a:rPr lang="en-US" sz="2800" dirty="0">
                <a:latin typeface="Arial Narrow" panose="020B0606020202030204" pitchFamily="34" charset="0"/>
              </a:rPr>
              <a:t>First APCC report on climate change, mitigation </a:t>
            </a:r>
            <a:r>
              <a:rPr lang="en-US" sz="2800" dirty="0" smtClean="0">
                <a:latin typeface="Arial Narrow" panose="020B0606020202030204" pitchFamily="34" charset="0"/>
              </a:rPr>
              <a:t>&amp; adaptation</a:t>
            </a:r>
            <a:endParaRPr lang="en-US" sz="2800" dirty="0">
              <a:latin typeface="Arial Narrow" panose="020B0606020202030204" pitchFamily="34" charset="0"/>
            </a:endParaRPr>
          </a:p>
        </p:txBody>
      </p:sp>
      <p:sp>
        <p:nvSpPr>
          <p:cNvPr id="3" name="Textplatzhalter 2"/>
          <p:cNvSpPr>
            <a:spLocks noGrp="1"/>
          </p:cNvSpPr>
          <p:nvPr>
            <p:ph type="body" sz="quarter" idx="11"/>
          </p:nvPr>
        </p:nvSpPr>
        <p:spPr>
          <a:xfrm>
            <a:off x="5221373" y="1666817"/>
            <a:ext cx="3672249" cy="4781550"/>
          </a:xfrm>
        </p:spPr>
        <p:txBody>
          <a:bodyPr>
            <a:normAutofit/>
          </a:bodyPr>
          <a:lstStyle/>
          <a:p>
            <a:pPr marL="324000" lvl="2" indent="-324000">
              <a:spcBef>
                <a:spcPts val="0"/>
              </a:spcBef>
              <a:spcAft>
                <a:spcPts val="400"/>
              </a:spcAft>
            </a:pPr>
            <a:r>
              <a:rPr lang="en-GB" sz="2000" dirty="0">
                <a:latin typeface="Arial Narrow" panose="020B0606020202030204" pitchFamily="34" charset="0"/>
              </a:rPr>
              <a:t>Austrian Assessment Report 2014 (</a:t>
            </a:r>
            <a:r>
              <a:rPr lang="en-GB" sz="2000" dirty="0" smtClean="0">
                <a:latin typeface="Arial Narrow" panose="020B0606020202030204" pitchFamily="34" charset="0"/>
              </a:rPr>
              <a:t>AAR14) follows </a:t>
            </a:r>
            <a:r>
              <a:rPr lang="en-GB" sz="2000" dirty="0">
                <a:latin typeface="Arial Narrow" panose="020B0606020202030204" pitchFamily="34" charset="0"/>
              </a:rPr>
              <a:t>the model of the IPCC Assessment Reports</a:t>
            </a:r>
          </a:p>
          <a:p>
            <a:pPr marL="324000" lvl="2" indent="-324000">
              <a:spcBef>
                <a:spcPts val="0"/>
              </a:spcBef>
              <a:spcAft>
                <a:spcPts val="400"/>
              </a:spcAft>
            </a:pPr>
            <a:r>
              <a:rPr lang="en-GB" sz="2000" dirty="0">
                <a:latin typeface="Arial Narrow" panose="020B0606020202030204" pitchFamily="34" charset="0"/>
              </a:rPr>
              <a:t>more than </a:t>
            </a:r>
            <a:r>
              <a:rPr lang="en-GB" sz="2000" b="1" dirty="0">
                <a:latin typeface="Arial Narrow" panose="020B0606020202030204" pitchFamily="34" charset="0"/>
              </a:rPr>
              <a:t>200 scientists </a:t>
            </a:r>
            <a:r>
              <a:rPr lang="en-GB" sz="2000" dirty="0" smtClean="0">
                <a:latin typeface="Arial Narrow" panose="020B0606020202030204" pitchFamily="34" charset="0"/>
              </a:rPr>
              <a:t>contributed to </a:t>
            </a:r>
            <a:r>
              <a:rPr lang="en-GB" sz="2000" dirty="0" smtClean="0">
                <a:latin typeface="Arial Narrow" panose="020B0606020202030204" pitchFamily="34" charset="0"/>
              </a:rPr>
              <a:t>the </a:t>
            </a:r>
            <a:r>
              <a:rPr lang="en-GB" sz="2000" dirty="0">
                <a:latin typeface="Arial Narrow" panose="020B0606020202030204" pitchFamily="34" charset="0"/>
              </a:rPr>
              <a:t>state of knowledge on climate change in </a:t>
            </a:r>
            <a:r>
              <a:rPr lang="en-GB" sz="2000" dirty="0" smtClean="0">
                <a:latin typeface="Arial Narrow" panose="020B0606020202030204" pitchFamily="34" charset="0"/>
              </a:rPr>
              <a:t>Austria</a:t>
            </a:r>
          </a:p>
          <a:p>
            <a:pPr marL="324000" lvl="2" indent="-324000">
              <a:spcBef>
                <a:spcPts val="0"/>
              </a:spcBef>
              <a:spcAft>
                <a:spcPts val="400"/>
              </a:spcAft>
            </a:pPr>
            <a:r>
              <a:rPr lang="en-GB" sz="2000" dirty="0" smtClean="0">
                <a:latin typeface="Arial Narrow" panose="020B0606020202030204" pitchFamily="34" charset="0"/>
              </a:rPr>
              <a:t>resulted into a </a:t>
            </a:r>
            <a:r>
              <a:rPr lang="en-US" sz="2000" dirty="0" smtClean="0">
                <a:latin typeface="Arial Narrow" panose="020B0606020202030204" pitchFamily="34" charset="0"/>
              </a:rPr>
              <a:t>comprehensive and detailed scientific </a:t>
            </a:r>
            <a:r>
              <a:rPr lang="en-US" sz="2000" dirty="0">
                <a:latin typeface="Arial Narrow" panose="020B0606020202030204" pitchFamily="34" charset="0"/>
              </a:rPr>
              <a:t>assessment of the state </a:t>
            </a:r>
            <a:r>
              <a:rPr lang="en-US" sz="2000" dirty="0" smtClean="0">
                <a:latin typeface="Arial Narrow" panose="020B0606020202030204" pitchFamily="34" charset="0"/>
              </a:rPr>
              <a:t>of </a:t>
            </a:r>
            <a:r>
              <a:rPr lang="en-US" sz="2000" dirty="0">
                <a:latin typeface="Arial Narrow" panose="020B0606020202030204" pitchFamily="34" charset="0"/>
              </a:rPr>
              <a:t>knowledge for Austria </a:t>
            </a:r>
            <a:r>
              <a:rPr lang="en-US" sz="2000" b="1" dirty="0">
                <a:latin typeface="Arial Narrow" panose="020B0606020202030204" pitchFamily="34" charset="0"/>
              </a:rPr>
              <a:t>(&gt;1,000 pages</a:t>
            </a:r>
            <a:r>
              <a:rPr lang="en-US" sz="2000" dirty="0" smtClean="0">
                <a:latin typeface="Arial Narrow" panose="020B0606020202030204" pitchFamily="34" charset="0"/>
              </a:rPr>
              <a:t>)</a:t>
            </a:r>
            <a:endParaRPr lang="en-US" sz="2000" dirty="0">
              <a:latin typeface="Arial Narrow" panose="020B0606020202030204" pitchFamily="34" charset="0"/>
            </a:endParaRPr>
          </a:p>
        </p:txBody>
      </p:sp>
      <p:pic>
        <p:nvPicPr>
          <p:cNvPr id="4" name="Grafik 3"/>
          <p:cNvPicPr>
            <a:picLocks noChangeAspect="1"/>
          </p:cNvPicPr>
          <p:nvPr/>
        </p:nvPicPr>
        <p:blipFill rotWithShape="1">
          <a:blip r:embed="rId3"/>
          <a:srcRect l="30531" t="7709" r="31593" b="5449"/>
          <a:stretch/>
        </p:blipFill>
        <p:spPr bwMode="auto">
          <a:xfrm>
            <a:off x="555163" y="1441442"/>
            <a:ext cx="3690265" cy="4759333"/>
          </a:xfrm>
          <a:prstGeom prst="rect">
            <a:avLst/>
          </a:prstGeom>
          <a:ln>
            <a:noFill/>
          </a:ln>
          <a:extLst>
            <a:ext uri="{53640926-AAD7-44D8-BBD7-CCE9431645EC}">
              <a14:shadowObscured xmlns:a14="http://schemas.microsoft.com/office/drawing/2010/main"/>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8064"/>
            <a:ext cx="5221373" cy="5519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1948544" y="6608159"/>
            <a:ext cx="7064822" cy="246221"/>
          </a:xfrm>
          <a:prstGeom prst="rect">
            <a:avLst/>
          </a:prstGeom>
        </p:spPr>
        <p:txBody>
          <a:bodyPr wrap="square">
            <a:spAutoFit/>
          </a:bodyPr>
          <a:lstStyle/>
          <a:p>
            <a:pPr algn="r"/>
            <a:r>
              <a:rPr lang="en-GB" sz="1000" dirty="0" smtClean="0"/>
              <a:t>www.ccca.ac.at/en/apcc/austrian-assessment-report-apcc-aar14-information-and-materials</a:t>
            </a:r>
            <a:r>
              <a:rPr lang="en-GB" sz="1000" dirty="0"/>
              <a:t>/</a:t>
            </a:r>
          </a:p>
        </p:txBody>
      </p:sp>
    </p:spTree>
    <p:extLst>
      <p:ext uri="{BB962C8B-B14F-4D97-AF65-F5344CB8AC3E}">
        <p14:creationId xmlns:p14="http://schemas.microsoft.com/office/powerpoint/2010/main" val="258800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7070" y="801865"/>
            <a:ext cx="8505825" cy="516352"/>
          </a:xfrm>
        </p:spPr>
        <p:txBody>
          <a:bodyPr>
            <a:noAutofit/>
          </a:bodyPr>
          <a:lstStyle/>
          <a:p>
            <a:r>
              <a:rPr lang="en-US" sz="2800" dirty="0">
                <a:latin typeface="Arial Narrow" panose="020B0606020202030204" pitchFamily="34" charset="0"/>
              </a:rPr>
              <a:t>Implementation </a:t>
            </a:r>
            <a:r>
              <a:rPr lang="en-US" sz="2800" dirty="0" smtClean="0">
                <a:latin typeface="Arial Narrow" panose="020B0606020202030204" pitchFamily="34" charset="0"/>
              </a:rPr>
              <a:t>process – some highlights </a:t>
            </a:r>
            <a:r>
              <a:rPr lang="en-US" sz="2800" dirty="0" smtClean="0">
                <a:latin typeface="Arial Narrow" panose="020B0606020202030204" pitchFamily="34" charset="0"/>
                <a:sym typeface="Wingdings" panose="05000000000000000000" pitchFamily="2" charset="2"/>
              </a:rPr>
              <a:t> </a:t>
            </a:r>
            <a:endParaRPr lang="en-US" sz="2800" dirty="0">
              <a:latin typeface="Arial Narrow" panose="020B0606020202030204" pitchFamily="34" charset="0"/>
            </a:endParaRPr>
          </a:p>
        </p:txBody>
      </p:sp>
      <p:sp>
        <p:nvSpPr>
          <p:cNvPr id="3" name="Textplatzhalter 2"/>
          <p:cNvSpPr>
            <a:spLocks noGrp="1"/>
          </p:cNvSpPr>
          <p:nvPr>
            <p:ph type="body" sz="quarter" idx="11"/>
          </p:nvPr>
        </p:nvSpPr>
        <p:spPr>
          <a:xfrm>
            <a:off x="409575" y="1452750"/>
            <a:ext cx="8505824" cy="4781550"/>
          </a:xfrm>
        </p:spPr>
        <p:txBody>
          <a:bodyPr>
            <a:normAutofit/>
          </a:bodyPr>
          <a:lstStyle/>
          <a:p>
            <a:pPr marL="324000" lvl="2" indent="-324000">
              <a:spcBef>
                <a:spcPts val="0"/>
              </a:spcBef>
              <a:spcAft>
                <a:spcPts val="400"/>
              </a:spcAft>
            </a:pPr>
            <a:r>
              <a:rPr lang="en-US" sz="2000" b="1" dirty="0">
                <a:solidFill>
                  <a:schemeClr val="tx1">
                    <a:lumMod val="50000"/>
                    <a:lumOff val="50000"/>
                  </a:schemeClr>
                </a:solidFill>
                <a:latin typeface="Arial Narrow" panose="020B0606020202030204" pitchFamily="34" charset="0"/>
              </a:rPr>
              <a:t>Most provinces </a:t>
            </a:r>
            <a:r>
              <a:rPr lang="en-US" sz="2000" dirty="0">
                <a:solidFill>
                  <a:schemeClr val="tx1">
                    <a:lumMod val="50000"/>
                    <a:lumOff val="50000"/>
                  </a:schemeClr>
                </a:solidFill>
                <a:latin typeface="Arial Narrow" panose="020B0606020202030204" pitchFamily="34" charset="0"/>
              </a:rPr>
              <a:t>have adopted (or are currently working on) Regional Adaptation Strategies</a:t>
            </a:r>
          </a:p>
          <a:p>
            <a:pPr marL="324000" lvl="2" indent="-324000">
              <a:spcBef>
                <a:spcPts val="0"/>
              </a:spcBef>
              <a:spcAft>
                <a:spcPts val="400"/>
              </a:spcAft>
            </a:pPr>
            <a:r>
              <a:rPr lang="en-US" sz="2000" b="1" dirty="0" smtClean="0">
                <a:solidFill>
                  <a:schemeClr val="tx1">
                    <a:lumMod val="50000"/>
                    <a:lumOff val="50000"/>
                  </a:schemeClr>
                </a:solidFill>
                <a:latin typeface="Arial Narrow" panose="020B0606020202030204" pitchFamily="34" charset="0"/>
              </a:rPr>
              <a:t>Mainstreaming efforts </a:t>
            </a:r>
            <a:r>
              <a:rPr lang="en-US" sz="2000" dirty="0" smtClean="0">
                <a:solidFill>
                  <a:schemeClr val="tx1">
                    <a:lumMod val="50000"/>
                    <a:lumOff val="50000"/>
                  </a:schemeClr>
                </a:solidFill>
                <a:latin typeface="Arial Narrow" panose="020B0606020202030204" pitchFamily="34" charset="0"/>
              </a:rPr>
              <a:t>enhanced (e.g. CAP, forest policies, health)  </a:t>
            </a:r>
          </a:p>
          <a:p>
            <a:pPr marL="324000" lvl="2" indent="-324000">
              <a:spcBef>
                <a:spcPts val="0"/>
              </a:spcBef>
              <a:spcAft>
                <a:spcPts val="400"/>
              </a:spcAft>
            </a:pPr>
            <a:r>
              <a:rPr lang="en-US" sz="2000" b="1" dirty="0" smtClean="0">
                <a:solidFill>
                  <a:schemeClr val="tx1">
                    <a:lumMod val="50000"/>
                    <a:lumOff val="50000"/>
                  </a:schemeClr>
                </a:solidFill>
                <a:latin typeface="Arial Narrow" panose="020B0606020202030204" pitchFamily="34" charset="0"/>
              </a:rPr>
              <a:t>Communication and awareness raising </a:t>
            </a:r>
            <a:r>
              <a:rPr lang="en-US" sz="2000" dirty="0" smtClean="0">
                <a:solidFill>
                  <a:schemeClr val="tx1">
                    <a:lumMod val="50000"/>
                    <a:lumOff val="50000"/>
                  </a:schemeClr>
                </a:solidFill>
                <a:latin typeface="Arial Narrow" panose="020B0606020202030204" pitchFamily="34" charset="0"/>
              </a:rPr>
              <a:t>increased – website, newsletter, brochure, videos, workshops in provinces and regions, etc.</a:t>
            </a:r>
            <a:endParaRPr lang="en-US" sz="2000" b="1" dirty="0" smtClean="0">
              <a:solidFill>
                <a:schemeClr val="tx1">
                  <a:lumMod val="50000"/>
                  <a:lumOff val="50000"/>
                </a:schemeClr>
              </a:solidFill>
              <a:latin typeface="Arial Narrow" panose="020B0606020202030204" pitchFamily="34" charset="0"/>
            </a:endParaRPr>
          </a:p>
          <a:p>
            <a:pPr marL="324000" lvl="2" indent="-324000">
              <a:spcBef>
                <a:spcPts val="0"/>
              </a:spcBef>
              <a:spcAft>
                <a:spcPts val="400"/>
              </a:spcAft>
            </a:pPr>
            <a:r>
              <a:rPr lang="en-US" sz="2000" b="1" dirty="0" smtClean="0">
                <a:solidFill>
                  <a:schemeClr val="tx1">
                    <a:lumMod val="50000"/>
                    <a:lumOff val="50000"/>
                  </a:schemeClr>
                </a:solidFill>
                <a:latin typeface="Arial Narrow" panose="020B0606020202030204" pitchFamily="34" charset="0"/>
              </a:rPr>
              <a:t>First </a:t>
            </a:r>
            <a:r>
              <a:rPr lang="en-US" sz="2000" b="1" dirty="0">
                <a:solidFill>
                  <a:schemeClr val="tx1">
                    <a:lumMod val="50000"/>
                    <a:lumOff val="50000"/>
                  </a:schemeClr>
                </a:solidFill>
                <a:latin typeface="Arial Narrow" panose="020B0606020202030204" pitchFamily="34" charset="0"/>
              </a:rPr>
              <a:t>APCC report</a:t>
            </a:r>
            <a:r>
              <a:rPr lang="en-US" sz="2000" dirty="0" smtClean="0">
                <a:solidFill>
                  <a:schemeClr val="tx1">
                    <a:lumMod val="50000"/>
                    <a:lumOff val="50000"/>
                  </a:schemeClr>
                </a:solidFill>
                <a:latin typeface="Arial Narrow" panose="020B0606020202030204" pitchFamily="34" charset="0"/>
              </a:rPr>
              <a:t> on climate change, mitigation and adaptation published in </a:t>
            </a:r>
            <a:r>
              <a:rPr lang="en-US" sz="2000" dirty="0" smtClean="0">
                <a:solidFill>
                  <a:schemeClr val="tx1">
                    <a:lumMod val="50000"/>
                    <a:lumOff val="50000"/>
                  </a:schemeClr>
                </a:solidFill>
                <a:latin typeface="Arial Narrow" panose="020B0606020202030204" pitchFamily="34" charset="0"/>
              </a:rPr>
              <a:t>2014#</a:t>
            </a:r>
          </a:p>
          <a:p>
            <a:pPr marL="0" lvl="2" indent="0">
              <a:spcBef>
                <a:spcPts val="0"/>
              </a:spcBef>
              <a:spcAft>
                <a:spcPts val="400"/>
              </a:spcAft>
              <a:buNone/>
            </a:pPr>
            <a:endParaRPr lang="en-US" sz="2000" dirty="0" smtClean="0">
              <a:solidFill>
                <a:schemeClr val="tx1">
                  <a:lumMod val="50000"/>
                  <a:lumOff val="50000"/>
                </a:schemeClr>
              </a:solidFill>
              <a:latin typeface="Arial Narrow" panose="020B0606020202030204" pitchFamily="34" charset="0"/>
            </a:endParaRPr>
          </a:p>
          <a:p>
            <a:pPr marL="324000" lvl="2" indent="-324000">
              <a:spcBef>
                <a:spcPts val="0"/>
              </a:spcBef>
              <a:spcAft>
                <a:spcPts val="400"/>
              </a:spcAft>
            </a:pPr>
            <a:r>
              <a:rPr lang="en-US" sz="2000" dirty="0" smtClean="0">
                <a:latin typeface="Arial Narrow" panose="020B0606020202030204" pitchFamily="34" charset="0"/>
              </a:rPr>
              <a:t>Various </a:t>
            </a:r>
            <a:r>
              <a:rPr lang="en-US" sz="2000" b="1" dirty="0" smtClean="0">
                <a:latin typeface="Arial Narrow" panose="020B0606020202030204" pitchFamily="34" charset="0"/>
              </a:rPr>
              <a:t>research projects </a:t>
            </a:r>
            <a:r>
              <a:rPr lang="en-US" sz="2000" dirty="0" smtClean="0">
                <a:latin typeface="Arial Narrow" panose="020B0606020202030204" pitchFamily="34" charset="0"/>
              </a:rPr>
              <a:t>to support implementation carried out, such as the study on cost of inactions (COIN), costs of private/public adaptation (PATCHES, PACINAS), adaptation tools to support municipalities (FAMOUS, CC-ACT), etc.</a:t>
            </a:r>
          </a:p>
          <a:p>
            <a:pPr marL="324000" lvl="2" indent="-324000">
              <a:spcBef>
                <a:spcPts val="0"/>
              </a:spcBef>
              <a:spcAft>
                <a:spcPts val="400"/>
              </a:spcAft>
            </a:pPr>
            <a:endParaRPr lang="en-US" sz="2000" dirty="0" smtClean="0">
              <a:latin typeface="Arial Narrow" panose="020B0606020202030204" pitchFamily="34" charset="0"/>
            </a:endParaRPr>
          </a:p>
        </p:txBody>
      </p:sp>
      <p:pic>
        <p:nvPicPr>
          <p:cNvPr id="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499" t="4722" r="4344" b="48660"/>
          <a:stretch/>
        </p:blipFill>
        <p:spPr bwMode="auto">
          <a:xfrm>
            <a:off x="2117556" y="5482910"/>
            <a:ext cx="2532607" cy="1360800"/>
          </a:xfrm>
          <a:prstGeom prst="rect">
            <a:avLst/>
          </a:prstGeom>
          <a:noFill/>
          <a:ln>
            <a:noFill/>
          </a:ln>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0" t="13913" r="61125" b="21121"/>
          <a:stretch/>
        </p:blipFill>
        <p:spPr bwMode="auto">
          <a:xfrm>
            <a:off x="0" y="5489187"/>
            <a:ext cx="2117556" cy="1359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umweltbundesamt.at\Projekte\3000\3715_KWAS_II\Intern\Arbter\L104073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813"/>
          <a:stretch/>
        </p:blipFill>
        <p:spPr bwMode="auto">
          <a:xfrm>
            <a:off x="4650163" y="5503700"/>
            <a:ext cx="2335273" cy="13586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5436" y="5482910"/>
            <a:ext cx="2158564" cy="14987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984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6976" y="785795"/>
            <a:ext cx="8686801" cy="516352"/>
          </a:xfrm>
        </p:spPr>
        <p:txBody>
          <a:bodyPr>
            <a:noAutofit/>
          </a:bodyPr>
          <a:lstStyle/>
          <a:p>
            <a:r>
              <a:rPr lang="en-US" sz="2800" dirty="0" smtClean="0">
                <a:latin typeface="Arial Narrow" panose="020B0606020202030204" pitchFamily="34" charset="0"/>
              </a:rPr>
              <a:t>Research in Austria </a:t>
            </a:r>
            <a:endParaRPr lang="en-US" sz="2800" dirty="0">
              <a:latin typeface="Arial Narrow" panose="020B0606020202030204" pitchFamily="34" charset="0"/>
            </a:endParaRPr>
          </a:p>
        </p:txBody>
      </p:sp>
      <p:sp>
        <p:nvSpPr>
          <p:cNvPr id="3" name="Textplatzhalter 2"/>
          <p:cNvSpPr>
            <a:spLocks noGrp="1"/>
          </p:cNvSpPr>
          <p:nvPr>
            <p:ph type="body" sz="quarter" idx="11"/>
          </p:nvPr>
        </p:nvSpPr>
        <p:spPr>
          <a:xfrm>
            <a:off x="346976" y="1302147"/>
            <a:ext cx="8372475" cy="4781550"/>
          </a:xfrm>
        </p:spPr>
        <p:txBody>
          <a:bodyPr>
            <a:noAutofit/>
          </a:bodyPr>
          <a:lstStyle/>
          <a:p>
            <a:pPr marL="0" lvl="2" indent="0">
              <a:spcBef>
                <a:spcPts val="0"/>
              </a:spcBef>
              <a:spcAft>
                <a:spcPts val="400"/>
              </a:spcAft>
              <a:buNone/>
            </a:pPr>
            <a:r>
              <a:rPr lang="en-US" sz="2000" b="1" dirty="0" smtClean="0">
                <a:latin typeface="Arial Narrow" panose="020B0606020202030204" pitchFamily="34" charset="0"/>
              </a:rPr>
              <a:t>Research </a:t>
            </a:r>
            <a:r>
              <a:rPr lang="en-US" sz="2000" b="1" dirty="0" err="1" smtClean="0">
                <a:latin typeface="Arial Narrow" panose="020B0606020202030204" pitchFamily="34" charset="0"/>
              </a:rPr>
              <a:t>programms</a:t>
            </a:r>
            <a:r>
              <a:rPr lang="en-US" sz="2000" b="1" dirty="0" smtClean="0">
                <a:latin typeface="Arial Narrow" panose="020B0606020202030204" pitchFamily="34" charset="0"/>
              </a:rPr>
              <a:t> </a:t>
            </a:r>
          </a:p>
          <a:p>
            <a:pPr marL="324000" lvl="2" indent="-324000">
              <a:spcBef>
                <a:spcPts val="0"/>
              </a:spcBef>
              <a:spcAft>
                <a:spcPts val="400"/>
              </a:spcAft>
            </a:pPr>
            <a:r>
              <a:rPr lang="en-US" sz="2000" b="1" dirty="0" smtClean="0">
                <a:latin typeface="Arial Narrow" panose="020B0606020202030204" pitchFamily="34" charset="0"/>
              </a:rPr>
              <a:t>Austrian Climate Research Program (ACRP), </a:t>
            </a:r>
            <a:r>
              <a:rPr lang="en-US" sz="2000" dirty="0" smtClean="0">
                <a:latin typeface="Arial Narrow" panose="020B0606020202030204" pitchFamily="34" charset="0"/>
              </a:rPr>
              <a:t>operated by Climate and Energy Fund: strategically aligned with policy-making; regularly funding projects in support of </a:t>
            </a:r>
            <a:r>
              <a:rPr lang="en-US" sz="2000" dirty="0" smtClean="0">
                <a:latin typeface="Arial Narrow" panose="020B0606020202030204" pitchFamily="34" charset="0"/>
              </a:rPr>
              <a:t>NAS/NAP implementation</a:t>
            </a:r>
            <a:endParaRPr lang="en-US" sz="2000" dirty="0" smtClean="0">
              <a:latin typeface="Arial Narrow" panose="020B0606020202030204" pitchFamily="34" charset="0"/>
            </a:endParaRPr>
          </a:p>
          <a:p>
            <a:pPr marL="324000" lvl="2" indent="-324000">
              <a:spcBef>
                <a:spcPts val="0"/>
              </a:spcBef>
              <a:spcAft>
                <a:spcPts val="400"/>
              </a:spcAft>
            </a:pPr>
            <a:r>
              <a:rPr lang="en-US" sz="2000" b="1" dirty="0" err="1" smtClean="0">
                <a:latin typeface="Arial Narrow" panose="020B0606020202030204" pitchFamily="34" charset="0"/>
              </a:rPr>
              <a:t>StartClim</a:t>
            </a:r>
            <a:r>
              <a:rPr lang="en-US" sz="2000" b="1" dirty="0" smtClean="0">
                <a:latin typeface="Arial Narrow" panose="020B0606020202030204" pitchFamily="34" charset="0"/>
              </a:rPr>
              <a:t>: </a:t>
            </a:r>
            <a:r>
              <a:rPr lang="en-US" sz="2000" dirty="0" smtClean="0">
                <a:latin typeface="Arial Narrow" panose="020B0606020202030204" pitchFamily="34" charset="0"/>
              </a:rPr>
              <a:t>financed by donor consortium (ministries, prov. </a:t>
            </a:r>
            <a:r>
              <a:rPr lang="en-US" sz="2000" dirty="0">
                <a:latin typeface="Arial Narrow" panose="020B0606020202030204" pitchFamily="34" charset="0"/>
              </a:rPr>
              <a:t>g</a:t>
            </a:r>
            <a:r>
              <a:rPr lang="en-US" sz="2000" dirty="0" smtClean="0">
                <a:latin typeface="Arial Narrow" panose="020B0606020202030204" pitchFamily="34" charset="0"/>
              </a:rPr>
              <a:t>overnments, private sector)</a:t>
            </a:r>
          </a:p>
          <a:p>
            <a:pPr marL="0" lvl="2" indent="0">
              <a:spcBef>
                <a:spcPts val="600"/>
              </a:spcBef>
              <a:spcAft>
                <a:spcPts val="600"/>
              </a:spcAft>
              <a:buNone/>
            </a:pPr>
            <a:r>
              <a:rPr lang="en-US" sz="2000" b="1" dirty="0" smtClean="0">
                <a:latin typeface="Arial Narrow" panose="020B0606020202030204" pitchFamily="34" charset="0"/>
              </a:rPr>
              <a:t>Research community</a:t>
            </a:r>
          </a:p>
          <a:p>
            <a:pPr marL="324000" lvl="2" indent="-324000">
              <a:spcBef>
                <a:spcPts val="0"/>
              </a:spcBef>
              <a:spcAft>
                <a:spcPts val="400"/>
              </a:spcAft>
            </a:pPr>
            <a:r>
              <a:rPr lang="en-US" sz="2000" b="1" dirty="0" smtClean="0">
                <a:latin typeface="Arial Narrow" panose="020B0606020202030204" pitchFamily="34" charset="0"/>
              </a:rPr>
              <a:t>CCCA </a:t>
            </a:r>
            <a:r>
              <a:rPr lang="en-US" sz="2000" b="1" dirty="0">
                <a:latin typeface="Arial Narrow" panose="020B0606020202030204" pitchFamily="34" charset="0"/>
              </a:rPr>
              <a:t>– Climate Change Center Austria: </a:t>
            </a:r>
            <a:r>
              <a:rPr lang="en-US" sz="2000" dirty="0" smtClean="0">
                <a:latin typeface="Arial Narrow" panose="020B0606020202030204" pitchFamily="34" charset="0"/>
              </a:rPr>
              <a:t>network of research and brokerage </a:t>
            </a:r>
            <a:r>
              <a:rPr lang="en-US" sz="2000" dirty="0" smtClean="0">
                <a:latin typeface="Arial Narrow" panose="020B0606020202030204" pitchFamily="34" charset="0"/>
              </a:rPr>
              <a:t>institutions f</a:t>
            </a:r>
            <a:r>
              <a:rPr lang="en-GB" sz="2000" dirty="0" err="1">
                <a:latin typeface="Arial Narrow" panose="020B0606020202030204" pitchFamily="34" charset="0"/>
              </a:rPr>
              <a:t>ounded</a:t>
            </a:r>
            <a:r>
              <a:rPr lang="en-GB" sz="2000" dirty="0">
                <a:latin typeface="Arial Narrow" panose="020B0606020202030204" pitchFamily="34" charset="0"/>
              </a:rPr>
              <a:t> </a:t>
            </a:r>
            <a:r>
              <a:rPr lang="en-GB" sz="2000" dirty="0" smtClean="0">
                <a:latin typeface="Arial Narrow" panose="020B0606020202030204" pitchFamily="34" charset="0"/>
              </a:rPr>
              <a:t>in </a:t>
            </a:r>
            <a:r>
              <a:rPr lang="en-GB" sz="2000" dirty="0">
                <a:latin typeface="Arial Narrow" panose="020B0606020202030204" pitchFamily="34" charset="0"/>
              </a:rPr>
              <a:t>2011</a:t>
            </a:r>
          </a:p>
          <a:p>
            <a:pPr marL="576000" lvl="3" indent="-324000">
              <a:spcBef>
                <a:spcPts val="0"/>
              </a:spcBef>
              <a:spcAft>
                <a:spcPts val="400"/>
              </a:spcAft>
            </a:pPr>
            <a:r>
              <a:rPr lang="en-GB" sz="1800" dirty="0">
                <a:latin typeface="Arial Narrow" panose="020B0606020202030204" pitchFamily="34" charset="0"/>
              </a:rPr>
              <a:t>CCCA has 23 full and four supporting members</a:t>
            </a:r>
            <a:endParaRPr lang="en-US" sz="1800" dirty="0">
              <a:latin typeface="Arial Narrow" panose="020B0606020202030204" pitchFamily="34" charset="0"/>
            </a:endParaRPr>
          </a:p>
          <a:p>
            <a:pPr marL="576000" lvl="3" indent="-324000">
              <a:spcBef>
                <a:spcPts val="0"/>
              </a:spcBef>
              <a:spcAft>
                <a:spcPts val="400"/>
              </a:spcAft>
            </a:pPr>
            <a:r>
              <a:rPr lang="en-GB" sz="1800" dirty="0" smtClean="0">
                <a:latin typeface="Arial Narrow" panose="020B0606020202030204" pitchFamily="34" charset="0"/>
              </a:rPr>
              <a:t>CCCA </a:t>
            </a:r>
            <a:r>
              <a:rPr lang="en-GB" sz="1800" dirty="0">
                <a:latin typeface="Arial Narrow" panose="020B0606020202030204" pitchFamily="34" charset="0"/>
              </a:rPr>
              <a:t>is a contact point for researchers, politicians, the media, and the public for all </a:t>
            </a:r>
            <a:r>
              <a:rPr lang="en-GB" sz="1800" dirty="0" smtClean="0">
                <a:latin typeface="Arial Narrow" panose="020B0606020202030204" pitchFamily="34" charset="0"/>
              </a:rPr>
              <a:t>questions </a:t>
            </a:r>
            <a:r>
              <a:rPr lang="en-GB" sz="1800" dirty="0">
                <a:latin typeface="Arial Narrow" panose="020B0606020202030204" pitchFamily="34" charset="0"/>
              </a:rPr>
              <a:t>concerning climate research in </a:t>
            </a:r>
            <a:r>
              <a:rPr lang="en-GB" sz="1800" dirty="0" smtClean="0">
                <a:latin typeface="Arial Narrow" panose="020B0606020202030204" pitchFamily="34" charset="0"/>
              </a:rPr>
              <a:t>Austria</a:t>
            </a:r>
          </a:p>
          <a:p>
            <a:pPr marL="576000" lvl="3" indent="-324000">
              <a:spcBef>
                <a:spcPts val="0"/>
              </a:spcBef>
              <a:spcAft>
                <a:spcPts val="400"/>
              </a:spcAft>
            </a:pPr>
            <a:r>
              <a:rPr lang="en-GB" sz="1800" dirty="0" smtClean="0">
                <a:latin typeface="Arial Narrow" panose="020B0606020202030204" pitchFamily="34" charset="0"/>
              </a:rPr>
              <a:t>Three </a:t>
            </a:r>
            <a:r>
              <a:rPr lang="en-GB" sz="1800" dirty="0">
                <a:latin typeface="Arial Narrow" panose="020B0606020202030204" pitchFamily="34" charset="0"/>
              </a:rPr>
              <a:t>operational </a:t>
            </a:r>
            <a:r>
              <a:rPr lang="en-GB" sz="1800" dirty="0" smtClean="0">
                <a:latin typeface="Arial Narrow" panose="020B0606020202030204" pitchFamily="34" charset="0"/>
              </a:rPr>
              <a:t>bodies: (1) Coordination office, (2) Service Centre, (3) Data Centre </a:t>
            </a:r>
          </a:p>
        </p:txBody>
      </p:sp>
    </p:spTree>
    <p:extLst>
      <p:ext uri="{BB962C8B-B14F-4D97-AF65-F5344CB8AC3E}">
        <p14:creationId xmlns:p14="http://schemas.microsoft.com/office/powerpoint/2010/main" val="267689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1"/>
          </p:nvPr>
        </p:nvSpPr>
        <p:spPr>
          <a:xfrm>
            <a:off x="457201" y="1591913"/>
            <a:ext cx="3668486" cy="4663743"/>
          </a:xfrm>
        </p:spPr>
        <p:txBody>
          <a:bodyPr>
            <a:normAutofit lnSpcReduction="10000"/>
          </a:bodyPr>
          <a:lstStyle/>
          <a:p>
            <a:pPr marL="324000" lvl="2" indent="-324000">
              <a:spcBef>
                <a:spcPts val="0"/>
              </a:spcBef>
              <a:spcAft>
                <a:spcPts val="400"/>
              </a:spcAft>
            </a:pPr>
            <a:r>
              <a:rPr lang="en-US" sz="2000" dirty="0">
                <a:latin typeface="Arial Narrow" panose="020B0606020202030204" pitchFamily="34" charset="0"/>
              </a:rPr>
              <a:t>Joint procurement by Ministry of Environment and the 9 </a:t>
            </a:r>
            <a:r>
              <a:rPr lang="en-US" sz="2000" dirty="0" smtClean="0">
                <a:latin typeface="Arial Narrow" panose="020B0606020202030204" pitchFamily="34" charset="0"/>
              </a:rPr>
              <a:t>provinces</a:t>
            </a:r>
          </a:p>
          <a:p>
            <a:pPr marL="324000" lvl="2" indent="-324000">
              <a:spcBef>
                <a:spcPts val="0"/>
              </a:spcBef>
              <a:spcAft>
                <a:spcPts val="400"/>
              </a:spcAft>
            </a:pPr>
            <a:endParaRPr lang="en-US" dirty="0">
              <a:latin typeface="Arial Narrow" panose="020B0606020202030204" pitchFamily="34" charset="0"/>
            </a:endParaRPr>
          </a:p>
          <a:p>
            <a:pPr marL="324000" lvl="2" indent="-324000">
              <a:spcBef>
                <a:spcPts val="0"/>
              </a:spcBef>
              <a:spcAft>
                <a:spcPts val="400"/>
              </a:spcAft>
            </a:pPr>
            <a:r>
              <a:rPr lang="en-US" sz="2000" b="1" dirty="0" smtClean="0">
                <a:latin typeface="Arial Narrow" panose="020B0606020202030204" pitchFamily="34" charset="0"/>
              </a:rPr>
              <a:t>Best available historical </a:t>
            </a:r>
            <a:r>
              <a:rPr lang="en-US" sz="2000" b="1" dirty="0">
                <a:latin typeface="Arial Narrow" panose="020B0606020202030204" pitchFamily="34" charset="0"/>
              </a:rPr>
              <a:t>data and latest climate </a:t>
            </a:r>
            <a:r>
              <a:rPr lang="en-US" sz="2000" b="1" dirty="0" smtClean="0">
                <a:latin typeface="Arial Narrow" panose="020B0606020202030204" pitchFamily="34" charset="0"/>
              </a:rPr>
              <a:t>simulations </a:t>
            </a:r>
            <a:r>
              <a:rPr lang="en-US" sz="2000" dirty="0" smtClean="0">
                <a:latin typeface="Arial Narrow" panose="020B0606020202030204" pitchFamily="34" charset="0"/>
              </a:rPr>
              <a:t>(until 2100) for Austria on a 1x1km </a:t>
            </a:r>
            <a:r>
              <a:rPr lang="en-US" sz="2000" dirty="0" smtClean="0">
                <a:latin typeface="Arial Narrow" panose="020B0606020202030204" pitchFamily="34" charset="0"/>
              </a:rPr>
              <a:t>grid</a:t>
            </a:r>
          </a:p>
          <a:p>
            <a:pPr marL="324000" lvl="2" indent="-324000">
              <a:spcBef>
                <a:spcPts val="0"/>
              </a:spcBef>
              <a:spcAft>
                <a:spcPts val="400"/>
              </a:spcAft>
            </a:pPr>
            <a:endParaRPr lang="en-US" dirty="0" smtClean="0">
              <a:latin typeface="Arial Narrow" panose="020B0606020202030204" pitchFamily="34" charset="0"/>
            </a:endParaRPr>
          </a:p>
          <a:p>
            <a:pPr marL="324000" lvl="2" indent="-324000">
              <a:spcBef>
                <a:spcPts val="0"/>
              </a:spcBef>
              <a:spcAft>
                <a:spcPts val="400"/>
              </a:spcAft>
            </a:pPr>
            <a:r>
              <a:rPr lang="en-US" sz="2000" dirty="0" smtClean="0">
                <a:latin typeface="Arial Narrow" panose="020B0606020202030204" pitchFamily="34" charset="0"/>
              </a:rPr>
              <a:t>Optimized </a:t>
            </a:r>
            <a:r>
              <a:rPr lang="en-US" sz="2000" dirty="0">
                <a:latin typeface="Arial Narrow" panose="020B0606020202030204" pitchFamily="34" charset="0"/>
              </a:rPr>
              <a:t>preparation for </a:t>
            </a:r>
            <a:r>
              <a:rPr lang="en-US" sz="2000" dirty="0" smtClean="0">
                <a:latin typeface="Arial Narrow" panose="020B0606020202030204" pitchFamily="34" charset="0"/>
              </a:rPr>
              <a:t>decision-makers</a:t>
            </a:r>
          </a:p>
          <a:p>
            <a:pPr marL="324000" lvl="2" indent="-324000">
              <a:spcBef>
                <a:spcPts val="0"/>
              </a:spcBef>
              <a:spcAft>
                <a:spcPts val="400"/>
              </a:spcAft>
            </a:pPr>
            <a:endParaRPr lang="en-US" dirty="0">
              <a:latin typeface="Arial Narrow" panose="020B0606020202030204" pitchFamily="34" charset="0"/>
            </a:endParaRPr>
          </a:p>
          <a:p>
            <a:pPr marL="324000" lvl="2" indent="-324000">
              <a:spcBef>
                <a:spcPts val="0"/>
              </a:spcBef>
              <a:spcAft>
                <a:spcPts val="400"/>
              </a:spcAft>
            </a:pPr>
            <a:r>
              <a:rPr lang="en-US" sz="2000" dirty="0" smtClean="0">
                <a:latin typeface="Arial Narrow" panose="020B0606020202030204" pitchFamily="34" charset="0"/>
              </a:rPr>
              <a:t>Fact sheets for each province available and for each municipality (if requested) </a:t>
            </a:r>
            <a:endParaRPr lang="en-US" sz="2000" dirty="0">
              <a:latin typeface="Arial Narrow" panose="020B0606020202030204" pitchFamily="34" charset="0"/>
            </a:endParaRPr>
          </a:p>
        </p:txBody>
      </p:sp>
      <p:sp>
        <p:nvSpPr>
          <p:cNvPr id="4" name="Titel 1"/>
          <p:cNvSpPr>
            <a:spLocks noGrp="1"/>
          </p:cNvSpPr>
          <p:nvPr>
            <p:ph type="title"/>
          </p:nvPr>
        </p:nvSpPr>
        <p:spPr>
          <a:xfrm>
            <a:off x="346976" y="796683"/>
            <a:ext cx="8686801" cy="516352"/>
          </a:xfrm>
        </p:spPr>
        <p:txBody>
          <a:bodyPr>
            <a:noAutofit/>
          </a:bodyPr>
          <a:lstStyle/>
          <a:p>
            <a:r>
              <a:rPr lang="en-US" sz="2800" dirty="0" smtClean="0">
                <a:latin typeface="Arial Narrow" panose="020B0606020202030204" pitchFamily="34" charset="0"/>
              </a:rPr>
              <a:t>New </a:t>
            </a:r>
            <a:r>
              <a:rPr lang="en-US" sz="2800" dirty="0">
                <a:latin typeface="Arial Narrow" panose="020B0606020202030204" pitchFamily="34" charset="0"/>
              </a:rPr>
              <a:t>regional climate scenarios for </a:t>
            </a:r>
            <a:r>
              <a:rPr lang="en-US" sz="2800" dirty="0" smtClean="0">
                <a:latin typeface="Arial Narrow" panose="020B0606020202030204" pitchFamily="34" charset="0"/>
              </a:rPr>
              <a:t>Austria</a:t>
            </a:r>
            <a:endParaRPr lang="en-US" sz="2800" dirty="0">
              <a:latin typeface="Arial Narrow" panose="020B060602020203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5414" y="1443661"/>
            <a:ext cx="4428363" cy="5230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4442" y="1443661"/>
            <a:ext cx="4233129" cy="5230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539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0679" y="789403"/>
            <a:ext cx="8505825" cy="516352"/>
          </a:xfrm>
        </p:spPr>
        <p:txBody>
          <a:bodyPr>
            <a:noAutofit/>
          </a:bodyPr>
          <a:lstStyle/>
          <a:p>
            <a:r>
              <a:rPr lang="en-US" sz="2800" dirty="0" smtClean="0">
                <a:latin typeface="Arial Narrow" panose="020B0606020202030204" pitchFamily="34" charset="0"/>
              </a:rPr>
              <a:t>Research project for policy support</a:t>
            </a:r>
            <a:endParaRPr lang="en-US" sz="2800" dirty="0">
              <a:latin typeface="Arial Narrow" panose="020B0606020202030204" pitchFamily="34" charset="0"/>
            </a:endParaRPr>
          </a:p>
        </p:txBody>
      </p:sp>
      <p:sp>
        <p:nvSpPr>
          <p:cNvPr id="3" name="Textplatzhalter 2"/>
          <p:cNvSpPr>
            <a:spLocks noGrp="1"/>
          </p:cNvSpPr>
          <p:nvPr>
            <p:ph type="body" sz="quarter" idx="11"/>
          </p:nvPr>
        </p:nvSpPr>
        <p:spPr>
          <a:xfrm>
            <a:off x="457200" y="1476375"/>
            <a:ext cx="8372475" cy="4781550"/>
          </a:xfrm>
        </p:spPr>
        <p:txBody>
          <a:bodyPr>
            <a:noAutofit/>
          </a:bodyPr>
          <a:lstStyle/>
          <a:p>
            <a:pPr marL="0" lvl="2" indent="0">
              <a:spcBef>
                <a:spcPts val="0"/>
              </a:spcBef>
              <a:spcAft>
                <a:spcPts val="600"/>
              </a:spcAft>
              <a:buNone/>
            </a:pPr>
            <a:r>
              <a:rPr lang="en-US" sz="2000" b="1" dirty="0" smtClean="0">
                <a:latin typeface="Arial Narrow" panose="020B0606020202030204" pitchFamily="34" charset="0"/>
              </a:rPr>
              <a:t>COIN – Costs of Inaction </a:t>
            </a:r>
          </a:p>
          <a:p>
            <a:pPr>
              <a:spcBef>
                <a:spcPts val="0"/>
              </a:spcBef>
              <a:spcAft>
                <a:spcPts val="600"/>
              </a:spcAft>
            </a:pPr>
            <a:r>
              <a:rPr lang="en-US" dirty="0" smtClean="0">
                <a:latin typeface="Arial Narrow" panose="020B0606020202030204" pitchFamily="34" charset="0"/>
              </a:rPr>
              <a:t>Quantitative assessment of the </a:t>
            </a:r>
            <a:r>
              <a:rPr lang="en-US" b="1" dirty="0" smtClean="0">
                <a:latin typeface="Arial Narrow" panose="020B0606020202030204" pitchFamily="34" charset="0"/>
              </a:rPr>
              <a:t>costs of climate change </a:t>
            </a:r>
            <a:r>
              <a:rPr lang="en-US" dirty="0" smtClean="0">
                <a:latin typeface="Arial Narrow" panose="020B0606020202030204" pitchFamily="34" charset="0"/>
              </a:rPr>
              <a:t>in Austria (without planned/anticipatory adaptation, without further mitigation)</a:t>
            </a:r>
          </a:p>
          <a:p>
            <a:pPr>
              <a:spcBef>
                <a:spcPts val="0"/>
              </a:spcBef>
              <a:spcAft>
                <a:spcPts val="600"/>
              </a:spcAft>
            </a:pPr>
            <a:r>
              <a:rPr lang="en-US" b="1" dirty="0" smtClean="0">
                <a:latin typeface="Arial Narrow" panose="020B0606020202030204" pitchFamily="34" charset="0"/>
              </a:rPr>
              <a:t>COIN</a:t>
            </a:r>
            <a:r>
              <a:rPr lang="en-US" dirty="0" smtClean="0">
                <a:latin typeface="Arial Narrow" panose="020B0606020202030204" pitchFamily="34" charset="0"/>
              </a:rPr>
              <a:t> draws a clear picture of the cost sensitivities for 13 fields of activity </a:t>
            </a:r>
            <a:r>
              <a:rPr lang="en-US" dirty="0" smtClean="0">
                <a:latin typeface="Arial Narrow" panose="020B0606020202030204" pitchFamily="34" charset="0"/>
              </a:rPr>
              <a:t>(</a:t>
            </a:r>
            <a:r>
              <a:rPr lang="en-US" dirty="0" smtClean="0">
                <a:latin typeface="Arial Narrow" panose="020B0606020202030204" pitchFamily="34" charset="0"/>
                <a:sym typeface="Wingdings" panose="05000000000000000000" pitchFamily="2" charset="2"/>
              </a:rPr>
              <a:t> from NAS/NAP) </a:t>
            </a:r>
            <a:r>
              <a:rPr lang="en-US" dirty="0" smtClean="0">
                <a:latin typeface="Arial Narrow" panose="020B0606020202030204" pitchFamily="34" charset="0"/>
              </a:rPr>
              <a:t>for </a:t>
            </a:r>
            <a:r>
              <a:rPr lang="en-US" dirty="0" smtClean="0">
                <a:latin typeface="Arial Narrow" panose="020B0606020202030204" pitchFamily="34" charset="0"/>
              </a:rPr>
              <a:t>priority impact chains, incl. macro-economic effects</a:t>
            </a:r>
          </a:p>
          <a:p>
            <a:pPr>
              <a:spcBef>
                <a:spcPts val="0"/>
              </a:spcBef>
              <a:spcAft>
                <a:spcPts val="600"/>
              </a:spcAft>
            </a:pPr>
            <a:r>
              <a:rPr lang="en-US" dirty="0" smtClean="0">
                <a:latin typeface="Arial Narrow" panose="020B0606020202030204" pitchFamily="34" charset="0"/>
              </a:rPr>
              <a:t>Large project consortium (lead: Wegener Center, Graz), financed by Austrian Climate and Energy Fund</a:t>
            </a:r>
          </a:p>
          <a:p>
            <a:pPr>
              <a:spcBef>
                <a:spcPts val="0"/>
              </a:spcBef>
              <a:spcAft>
                <a:spcPts val="600"/>
              </a:spcAft>
            </a:pPr>
            <a:r>
              <a:rPr lang="en-US" b="1" noProof="1" smtClean="0">
                <a:latin typeface="Arial Narrow" panose="020B0606020202030204" pitchFamily="34" charset="0"/>
              </a:rPr>
              <a:t>Internationally unique</a:t>
            </a:r>
            <a:r>
              <a:rPr lang="en-US" noProof="1" smtClean="0">
                <a:latin typeface="Arial Narrow" panose="020B0606020202030204" pitchFamily="34" charset="0"/>
              </a:rPr>
              <a:t>! </a:t>
            </a:r>
          </a:p>
          <a:p>
            <a:pPr>
              <a:spcBef>
                <a:spcPts val="0"/>
              </a:spcBef>
              <a:spcAft>
                <a:spcPts val="600"/>
              </a:spcAft>
            </a:pPr>
            <a:r>
              <a:rPr lang="en-US" dirty="0" smtClean="0">
                <a:latin typeface="Arial Narrow" panose="020B0606020202030204" pitchFamily="34" charset="0"/>
              </a:rPr>
              <a:t>Wide media coverage, strong public</a:t>
            </a:r>
            <a:br>
              <a:rPr lang="en-US" dirty="0" smtClean="0">
                <a:latin typeface="Arial Narrow" panose="020B0606020202030204" pitchFamily="34" charset="0"/>
              </a:rPr>
            </a:br>
            <a:r>
              <a:rPr lang="en-US" dirty="0" smtClean="0">
                <a:latin typeface="Arial Narrow" panose="020B0606020202030204" pitchFamily="34" charset="0"/>
              </a:rPr>
              <a:t>attention</a:t>
            </a:r>
          </a:p>
          <a:p>
            <a:pPr>
              <a:spcBef>
                <a:spcPts val="0"/>
              </a:spcBef>
              <a:spcAft>
                <a:spcPts val="600"/>
              </a:spcAft>
            </a:pPr>
            <a:r>
              <a:rPr lang="en-US" dirty="0" smtClean="0">
                <a:latin typeface="Arial Narrow" panose="020B0606020202030204" pitchFamily="34" charset="0"/>
              </a:rPr>
              <a:t>Provides </a:t>
            </a:r>
            <a:r>
              <a:rPr lang="en-US" b="1" dirty="0" smtClean="0">
                <a:latin typeface="Arial Narrow" panose="020B0606020202030204" pitchFamily="34" charset="0"/>
              </a:rPr>
              <a:t>strong arguments </a:t>
            </a:r>
            <a:r>
              <a:rPr lang="en-US" dirty="0" smtClean="0">
                <a:latin typeface="Arial Narrow" panose="020B0606020202030204" pitchFamily="34" charset="0"/>
              </a:rPr>
              <a:t>to motivate </a:t>
            </a:r>
            <a:br>
              <a:rPr lang="en-US" dirty="0" smtClean="0">
                <a:latin typeface="Arial Narrow" panose="020B0606020202030204" pitchFamily="34" charset="0"/>
              </a:rPr>
            </a:br>
            <a:r>
              <a:rPr lang="en-US" dirty="0" smtClean="0">
                <a:latin typeface="Arial Narrow" panose="020B0606020202030204" pitchFamily="34" charset="0"/>
              </a:rPr>
              <a:t>and convince stakeholders to take action</a:t>
            </a:r>
            <a:endParaRPr lang="en-US" dirty="0">
              <a:latin typeface="Arial Narrow" panose="020B0606020202030204" pitchFamily="34" charset="0"/>
            </a:endParaRPr>
          </a:p>
        </p:txBody>
      </p:sp>
      <p:pic>
        <p:nvPicPr>
          <p:cNvPr id="4" name="Bild 9" descr="Home">
            <a:hlinkClick r:id="rId3" tooltip="Home"/>
          </p:cNvPr>
          <p:cNvPicPr/>
          <p:nvPr/>
        </p:nvPicPr>
        <p:blipFill>
          <a:blip r:embed="rId4">
            <a:extLst>
              <a:ext uri="{28A0092B-C50C-407E-A947-70E740481C1C}">
                <a14:useLocalDpi xmlns:a14="http://schemas.microsoft.com/office/drawing/2010/main" val="0"/>
              </a:ext>
            </a:extLst>
          </a:blip>
          <a:srcRect/>
          <a:stretch>
            <a:fillRect/>
          </a:stretch>
        </p:blipFill>
        <p:spPr bwMode="auto">
          <a:xfrm>
            <a:off x="7338703" y="998401"/>
            <a:ext cx="1447801" cy="592273"/>
          </a:xfrm>
          <a:prstGeom prst="rect">
            <a:avLst/>
          </a:prstGeom>
          <a:noFill/>
          <a:ln>
            <a:noFill/>
          </a:ln>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4030" y="1707210"/>
            <a:ext cx="795645" cy="726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nhaltsplatzhalter 3" descr="C:\Users\Kronberger\AppData\Local\Microsoft\Windows\Temporary Internet Files\Content.IE5\SQA3IXCP\FDS_7238.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9846" y="3964214"/>
            <a:ext cx="3659829" cy="2438400"/>
          </a:xfrm>
          <a:prstGeom prst="rect">
            <a:avLst/>
          </a:prstGeom>
          <a:noFill/>
          <a:ln>
            <a:noFill/>
          </a:ln>
        </p:spPr>
      </p:pic>
    </p:spTree>
    <p:extLst>
      <p:ext uri="{BB962C8B-B14F-4D97-AF65-F5344CB8AC3E}">
        <p14:creationId xmlns:p14="http://schemas.microsoft.com/office/powerpoint/2010/main" val="110724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1"/>
          </p:nvPr>
        </p:nvSpPr>
        <p:spPr>
          <a:xfrm>
            <a:off x="355600" y="1656018"/>
            <a:ext cx="8229599" cy="4167838"/>
          </a:xfrm>
        </p:spPr>
        <p:txBody>
          <a:bodyPr>
            <a:noAutofit/>
          </a:bodyPr>
          <a:lstStyle/>
          <a:p>
            <a:pPr marL="0" indent="0">
              <a:buNone/>
            </a:pPr>
            <a:r>
              <a:rPr lang="en-US" dirty="0" smtClean="0">
                <a:latin typeface="Arial Narrow" panose="020B0606020202030204" pitchFamily="34" charset="0"/>
              </a:rPr>
              <a:t>1) … experienced climate change impacts in the past </a:t>
            </a:r>
            <a:r>
              <a:rPr lang="en-US" dirty="0" smtClean="0">
                <a:latin typeface="Arial Narrow" panose="020B0606020202030204" pitchFamily="34" charset="0"/>
                <a:sym typeface="Wingdings" panose="05000000000000000000" pitchFamily="2" charset="2"/>
              </a:rPr>
              <a:t> Austria faces already yearly climate related damage costs of approx. </a:t>
            </a:r>
            <a:r>
              <a:rPr lang="en-US" b="1" dirty="0" smtClean="0">
                <a:latin typeface="Arial Narrow" panose="020B0606020202030204" pitchFamily="34" charset="0"/>
                <a:sym typeface="Wingdings" panose="05000000000000000000" pitchFamily="2" charset="2"/>
              </a:rPr>
              <a:t>700 Million Euro </a:t>
            </a:r>
            <a:r>
              <a:rPr lang="en-US" dirty="0" smtClean="0">
                <a:latin typeface="Arial Narrow" panose="020B0606020202030204" pitchFamily="34" charset="0"/>
                <a:sym typeface="Wingdings" panose="05000000000000000000" pitchFamily="2" charset="2"/>
              </a:rPr>
              <a:t>(from 2001-2010)</a:t>
            </a:r>
          </a:p>
          <a:p>
            <a:pPr marL="0" indent="0">
              <a:buNone/>
            </a:pPr>
            <a:endParaRPr lang="en-US" dirty="0">
              <a:latin typeface="Arial Narrow" panose="020B0606020202030204" pitchFamily="34" charset="0"/>
              <a:sym typeface="Wingdings" panose="05000000000000000000" pitchFamily="2" charset="2"/>
            </a:endParaRPr>
          </a:p>
          <a:p>
            <a:pPr marL="324000" lvl="1" indent="0">
              <a:buNone/>
            </a:pPr>
            <a:endParaRPr lang="en-US" sz="2600" dirty="0">
              <a:latin typeface="Arial Narrow" panose="020B0606020202030204" pitchFamily="34" charset="0"/>
              <a:sym typeface="Wingdings" panose="05000000000000000000" pitchFamily="2" charset="2"/>
            </a:endParaRPr>
          </a:p>
          <a:p>
            <a:pPr marL="0" indent="0">
              <a:buNone/>
            </a:pPr>
            <a:endParaRPr lang="en-US" sz="2600" dirty="0">
              <a:latin typeface="Arial Narrow" panose="020B0606020202030204" pitchFamily="34" charset="0"/>
              <a:sym typeface="Wingdings" panose="05000000000000000000" pitchFamily="2" charset="2"/>
            </a:endParaRPr>
          </a:p>
          <a:p>
            <a:pPr marL="0" indent="0">
              <a:buNone/>
            </a:pPr>
            <a:endParaRPr lang="en-US" sz="2600" dirty="0">
              <a:latin typeface="Arial Narrow" panose="020B0606020202030204" pitchFamily="34" charset="0"/>
              <a:sym typeface="Wingdings" panose="05000000000000000000" pitchFamily="2" charset="2"/>
            </a:endParaRPr>
          </a:p>
          <a:p>
            <a:pPr marL="0" indent="0">
              <a:buNone/>
            </a:pPr>
            <a:endParaRPr lang="en-US" dirty="0">
              <a:latin typeface="Arial Narrow" panose="020B0606020202030204" pitchFamily="34" charset="0"/>
              <a:sym typeface="Wingdings" panose="05000000000000000000" pitchFamily="2" charset="2"/>
            </a:endParaRPr>
          </a:p>
          <a:p>
            <a:pPr marL="0" indent="0">
              <a:buNone/>
            </a:pPr>
            <a:endParaRPr lang="en-US" dirty="0">
              <a:latin typeface="Arial Narrow" panose="020B0606020202030204" pitchFamily="34" charset="0"/>
              <a:sym typeface="Wingdings" panose="05000000000000000000" pitchFamily="2" charset="2"/>
            </a:endParaRPr>
          </a:p>
          <a:p>
            <a:pPr marL="0" indent="0">
              <a:buNone/>
            </a:pPr>
            <a:r>
              <a:rPr lang="en-US" dirty="0" smtClean="0">
                <a:latin typeface="Arial Narrow" panose="020B0606020202030204" pitchFamily="34" charset="0"/>
                <a:sym typeface="Wingdings" panose="05000000000000000000" pitchFamily="2" charset="2"/>
              </a:rPr>
              <a:t>					</a:t>
            </a:r>
            <a:endParaRPr lang="en-US" sz="2800" dirty="0">
              <a:solidFill>
                <a:srgbClr val="FF0000"/>
              </a:solidFill>
              <a:latin typeface="Arial Narrow" panose="020B0606020202030204" pitchFamily="34" charset="0"/>
            </a:endParaRPr>
          </a:p>
        </p:txBody>
      </p:sp>
      <p:sp>
        <p:nvSpPr>
          <p:cNvPr id="4" name="Rectangle 2"/>
          <p:cNvSpPr txBox="1">
            <a:spLocks noChangeArrowheads="1"/>
          </p:cNvSpPr>
          <p:nvPr/>
        </p:nvSpPr>
        <p:spPr>
          <a:xfrm>
            <a:off x="245696" y="847576"/>
            <a:ext cx="7882304" cy="735691"/>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tx2"/>
                </a:solidFill>
                <a:latin typeface="+mj-lt"/>
                <a:ea typeface="+mj-ea"/>
                <a:cs typeface="+mj-cs"/>
              </a:defRPr>
            </a:lvl1pPr>
          </a:lstStyle>
          <a:p>
            <a:r>
              <a:rPr lang="en-US" sz="2800" dirty="0" smtClean="0">
                <a:latin typeface="Arial Narrow" panose="020B0606020202030204" pitchFamily="34" charset="0"/>
              </a:rPr>
              <a:t>Adaptation is on the </a:t>
            </a:r>
            <a:r>
              <a:rPr lang="en-US" sz="2800" dirty="0" smtClean="0">
                <a:latin typeface="Arial Narrow" panose="020B0606020202030204" pitchFamily="34" charset="0"/>
              </a:rPr>
              <a:t>agenda </a:t>
            </a:r>
            <a:r>
              <a:rPr lang="en-US" sz="2800" dirty="0" smtClean="0">
                <a:latin typeface="Arial Narrow" panose="020B0606020202030204" pitchFamily="34" charset="0"/>
              </a:rPr>
              <a:t>since 2007, triggered by…</a:t>
            </a:r>
            <a:endParaRPr lang="de-AT" sz="2800" dirty="0" smtClean="0">
              <a:latin typeface="Arial Narrow" panose="020B0606020202030204" pitchFamily="34" charset="0"/>
            </a:endParaRPr>
          </a:p>
        </p:txBody>
      </p:sp>
      <p:pic>
        <p:nvPicPr>
          <p:cNvPr id="6146" name="Picture 2" descr="Artikelbi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540815"/>
            <a:ext cx="3458678" cy="2130653"/>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1595369" y="5425247"/>
            <a:ext cx="1830950" cy="246221"/>
          </a:xfrm>
          <a:prstGeom prst="rect">
            <a:avLst/>
          </a:prstGeom>
        </p:spPr>
        <p:txBody>
          <a:bodyPr wrap="none">
            <a:spAutoFit/>
          </a:bodyPr>
          <a:lstStyle/>
          <a:p>
            <a:r>
              <a:rPr lang="de-AT" sz="1000" dirty="0">
                <a:solidFill>
                  <a:schemeClr val="bg1">
                    <a:lumMod val="50000"/>
                  </a:schemeClr>
                </a:solidFill>
                <a:latin typeface="Arial" panose="020B0604020202020204" pitchFamily="34" charset="0"/>
                <a:cs typeface="Arial" panose="020B0604020202020204" pitchFamily="34" charset="0"/>
              </a:rPr>
              <a:t>© Bild:</a:t>
            </a:r>
            <a:r>
              <a:rPr lang="en-GB" sz="1000" dirty="0" smtClean="0"/>
              <a:t> </a:t>
            </a:r>
            <a:r>
              <a:rPr lang="en-GB" sz="1000" dirty="0" err="1">
                <a:solidFill>
                  <a:schemeClr val="bg1">
                    <a:lumMod val="50000"/>
                  </a:schemeClr>
                </a:solidFill>
                <a:latin typeface="Arial" panose="020B0604020202020204" pitchFamily="34" charset="0"/>
                <a:cs typeface="Arial" panose="020B0604020202020204" pitchFamily="34" charset="0"/>
              </a:rPr>
              <a:t>apa</a:t>
            </a:r>
            <a:r>
              <a:rPr lang="en-GB" sz="1000" dirty="0">
                <a:solidFill>
                  <a:schemeClr val="bg1">
                    <a:lumMod val="50000"/>
                  </a:schemeClr>
                </a:solidFill>
                <a:latin typeface="Arial" panose="020B0604020202020204" pitchFamily="34" charset="0"/>
                <a:cs typeface="Arial" panose="020B0604020202020204" pitchFamily="34" charset="0"/>
              </a:rPr>
              <a:t>/</a:t>
            </a:r>
            <a:r>
              <a:rPr lang="en-GB" sz="1000" dirty="0" err="1">
                <a:solidFill>
                  <a:schemeClr val="bg1">
                    <a:lumMod val="50000"/>
                  </a:schemeClr>
                </a:solidFill>
                <a:latin typeface="Arial" panose="020B0604020202020204" pitchFamily="34" charset="0"/>
                <a:cs typeface="Arial" panose="020B0604020202020204" pitchFamily="34" charset="0"/>
              </a:rPr>
              <a:t>gert</a:t>
            </a:r>
            <a:r>
              <a:rPr lang="en-GB" sz="1000" dirty="0">
                <a:solidFill>
                  <a:schemeClr val="bg1">
                    <a:lumMod val="50000"/>
                  </a:schemeClr>
                </a:solidFill>
                <a:latin typeface="Arial" panose="020B0604020202020204" pitchFamily="34" charset="0"/>
                <a:cs typeface="Arial" panose="020B0604020202020204" pitchFamily="34" charset="0"/>
              </a:rPr>
              <a:t> </a:t>
            </a:r>
            <a:r>
              <a:rPr lang="en-GB" sz="1000" dirty="0" err="1">
                <a:solidFill>
                  <a:schemeClr val="bg1">
                    <a:lumMod val="50000"/>
                  </a:schemeClr>
                </a:solidFill>
                <a:latin typeface="Arial" panose="020B0604020202020204" pitchFamily="34" charset="0"/>
                <a:cs typeface="Arial" panose="020B0604020202020204" pitchFamily="34" charset="0"/>
              </a:rPr>
              <a:t>eggenberger</a:t>
            </a:r>
            <a:endParaRPr lang="en-GB" sz="1000" dirty="0">
              <a:solidFill>
                <a:schemeClr val="bg1">
                  <a:lumMod val="50000"/>
                </a:schemeClr>
              </a:solidFill>
              <a:latin typeface="Arial" panose="020B0604020202020204" pitchFamily="34" charset="0"/>
              <a:cs typeface="Arial" panose="020B0604020202020204" pitchFamily="34" charset="0"/>
            </a:endParaRPr>
          </a:p>
        </p:txBody>
      </p:sp>
      <p:pic>
        <p:nvPicPr>
          <p:cNvPr id="6148" name="Picture 4" descr="Ein durch Hagel zerstörter Kürb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8678" y="3540815"/>
            <a:ext cx="2844151" cy="2133114"/>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5550700" y="5425246"/>
            <a:ext cx="752129" cy="246221"/>
          </a:xfrm>
          <a:prstGeom prst="rect">
            <a:avLst/>
          </a:prstGeom>
        </p:spPr>
        <p:txBody>
          <a:bodyPr wrap="none">
            <a:spAutoFit/>
          </a:bodyPr>
          <a:lstStyle/>
          <a:p>
            <a:r>
              <a:rPr lang="en-GB" sz="1000" dirty="0">
                <a:solidFill>
                  <a:schemeClr val="bg1">
                    <a:lumMod val="50000"/>
                  </a:schemeClr>
                </a:solidFill>
                <a:latin typeface="Arial" panose="020B0604020202020204" pitchFamily="34" charset="0"/>
                <a:cs typeface="Arial" panose="020B0604020202020204" pitchFamily="34" charset="0"/>
              </a:rPr>
              <a:t>APA/ÖHV</a:t>
            </a:r>
          </a:p>
        </p:txBody>
      </p:sp>
      <p:pic>
        <p:nvPicPr>
          <p:cNvPr id="6150" name="Picture 6" descr="enns.jpg"/>
          <p:cNvPicPr>
            <a:picLocks noChangeAspect="1" noChangeArrowheads="1"/>
          </p:cNvPicPr>
          <p:nvPr/>
        </p:nvPicPr>
        <p:blipFill rotWithShape="1">
          <a:blip r:embed="rId5">
            <a:extLst>
              <a:ext uri="{28A0092B-C50C-407E-A947-70E740481C1C}">
                <a14:useLocalDpi xmlns:a14="http://schemas.microsoft.com/office/drawing/2010/main" val="0"/>
              </a:ext>
            </a:extLst>
          </a:blip>
          <a:srcRect r="6026"/>
          <a:stretch/>
        </p:blipFill>
        <p:spPr bwMode="auto">
          <a:xfrm>
            <a:off x="5763479" y="3540815"/>
            <a:ext cx="3380521" cy="2133114"/>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48744" y="3124211"/>
            <a:ext cx="3124199"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de-AT" sz="3200" dirty="0" smtClean="0"/>
              <a:t>Summer 2016</a:t>
            </a:r>
            <a:endParaRPr lang="en-GB" sz="3200" dirty="0"/>
          </a:p>
        </p:txBody>
      </p:sp>
    </p:spTree>
    <p:extLst>
      <p:ext uri="{BB962C8B-B14F-4D97-AF65-F5344CB8AC3E}">
        <p14:creationId xmlns:p14="http://schemas.microsoft.com/office/powerpoint/2010/main" val="333158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5" grpId="0"/>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815400"/>
            <a:ext cx="8505825" cy="516352"/>
          </a:xfrm>
        </p:spPr>
        <p:txBody>
          <a:bodyPr>
            <a:noAutofit/>
          </a:bodyPr>
          <a:lstStyle/>
          <a:p>
            <a:r>
              <a:rPr lang="en-US" sz="2800" dirty="0">
                <a:latin typeface="Arial Narrow" panose="020B0606020202030204" pitchFamily="34" charset="0"/>
              </a:rPr>
              <a:t>Effective communication products</a:t>
            </a:r>
          </a:p>
        </p:txBody>
      </p:sp>
      <p:sp>
        <p:nvSpPr>
          <p:cNvPr id="3" name="Textplatzhalter 2"/>
          <p:cNvSpPr>
            <a:spLocks noGrp="1"/>
          </p:cNvSpPr>
          <p:nvPr>
            <p:ph type="body" sz="quarter" idx="11"/>
          </p:nvPr>
        </p:nvSpPr>
        <p:spPr>
          <a:xfrm>
            <a:off x="5619750" y="1543050"/>
            <a:ext cx="3209925" cy="4781550"/>
          </a:xfrm>
        </p:spPr>
        <p:txBody>
          <a:bodyPr/>
          <a:lstStyle/>
          <a:p>
            <a:pPr marL="0" indent="0">
              <a:spcBef>
                <a:spcPts val="0"/>
              </a:spcBef>
              <a:spcAft>
                <a:spcPts val="1000"/>
              </a:spcAft>
              <a:buNone/>
            </a:pPr>
            <a:r>
              <a:rPr lang="en-US" b="1" dirty="0" smtClean="0">
                <a:solidFill>
                  <a:srgbClr val="008080"/>
                </a:solidFill>
                <a:latin typeface="Arial Narrow" panose="020B0606020202030204" pitchFamily="34" charset="0"/>
              </a:rPr>
              <a:t>Highly readable summary formats:</a:t>
            </a:r>
          </a:p>
          <a:p>
            <a:pPr>
              <a:spcBef>
                <a:spcPts val="0"/>
              </a:spcBef>
              <a:spcAft>
                <a:spcPts val="1000"/>
              </a:spcAft>
            </a:pPr>
            <a:r>
              <a:rPr lang="en-US" dirty="0">
                <a:latin typeface="Arial Narrow" panose="020B0606020202030204" pitchFamily="34" charset="0"/>
              </a:rPr>
              <a:t>8-page summary</a:t>
            </a:r>
          </a:p>
          <a:p>
            <a:pPr>
              <a:spcBef>
                <a:spcPts val="0"/>
              </a:spcBef>
              <a:spcAft>
                <a:spcPts val="1000"/>
              </a:spcAft>
            </a:pPr>
            <a:r>
              <a:rPr lang="en-US" dirty="0" smtClean="0">
                <a:latin typeface="Arial Narrow" panose="020B0606020202030204" pitchFamily="34" charset="0"/>
              </a:rPr>
              <a:t>Fact sheets</a:t>
            </a:r>
          </a:p>
          <a:p>
            <a:pPr>
              <a:spcBef>
                <a:spcPts val="0"/>
              </a:spcBef>
              <a:spcAft>
                <a:spcPts val="1000"/>
              </a:spcAft>
            </a:pPr>
            <a:r>
              <a:rPr lang="en-US" dirty="0" smtClean="0">
                <a:latin typeface="Arial Narrow" panose="020B0606020202030204" pitchFamily="34" charset="0"/>
              </a:rPr>
              <a:t>ACRP </a:t>
            </a:r>
            <a:r>
              <a:rPr lang="en-US" dirty="0">
                <a:latin typeface="Arial Narrow" panose="020B0606020202030204" pitchFamily="34" charset="0"/>
              </a:rPr>
              <a:t>special </a:t>
            </a:r>
            <a:r>
              <a:rPr lang="en-US" dirty="0" smtClean="0">
                <a:latin typeface="Arial Narrow" panose="020B0606020202030204" pitchFamily="34" charset="0"/>
              </a:rPr>
              <a:t>issue in narrative style</a:t>
            </a:r>
          </a:p>
          <a:p>
            <a:pPr>
              <a:spcBef>
                <a:spcPts val="0"/>
              </a:spcBef>
              <a:spcAft>
                <a:spcPts val="1000"/>
              </a:spcAft>
            </a:pPr>
            <a:r>
              <a:rPr lang="en-US" dirty="0" smtClean="0">
                <a:latin typeface="Arial Narrow" panose="020B0606020202030204" pitchFamily="34" charset="0"/>
              </a:rPr>
              <a:t>Scientific book publication</a:t>
            </a:r>
          </a:p>
          <a:p>
            <a:pPr>
              <a:spcBef>
                <a:spcPts val="0"/>
              </a:spcBef>
              <a:spcAft>
                <a:spcPts val="1000"/>
              </a:spcAft>
            </a:pPr>
            <a:r>
              <a:rPr lang="en-US" dirty="0" smtClean="0">
                <a:latin typeface="Arial Narrow" panose="020B0606020202030204" pitchFamily="34" charset="0"/>
              </a:rPr>
              <a:t>“Road touring” of consortium members</a:t>
            </a:r>
          </a:p>
          <a:p>
            <a:pPr marL="0" indent="0">
              <a:spcBef>
                <a:spcPts val="0"/>
              </a:spcBef>
              <a:spcAft>
                <a:spcPts val="1000"/>
              </a:spcAft>
              <a:buNone/>
            </a:pPr>
            <a:r>
              <a:rPr lang="en-US" dirty="0" smtClean="0">
                <a:latin typeface="Arial Narrow" panose="020B0606020202030204" pitchFamily="34" charset="0"/>
              </a:rPr>
              <a:t>Results:</a:t>
            </a:r>
            <a:br>
              <a:rPr lang="en-US" dirty="0" smtClean="0">
                <a:latin typeface="Arial Narrow" panose="020B0606020202030204" pitchFamily="34" charset="0"/>
              </a:rPr>
            </a:br>
            <a:r>
              <a:rPr lang="de-AT" b="1" u="sng" dirty="0" smtClean="0">
                <a:latin typeface="Arial Narrow" panose="020B0606020202030204" pitchFamily="34" charset="0"/>
                <a:hlinkClick r:id="rId2"/>
              </a:rPr>
              <a:t>http</a:t>
            </a:r>
            <a:r>
              <a:rPr lang="de-AT" b="1" u="sng" dirty="0">
                <a:latin typeface="Arial Narrow" panose="020B0606020202030204" pitchFamily="34" charset="0"/>
                <a:hlinkClick r:id="rId2"/>
              </a:rPr>
              <a:t>://coin.ccca.at/</a:t>
            </a:r>
            <a:r>
              <a:rPr lang="de-AT" b="1" u="sng" dirty="0">
                <a:latin typeface="Arial Narrow" panose="020B0606020202030204" pitchFamily="34" charset="0"/>
              </a:rPr>
              <a:t> </a:t>
            </a:r>
            <a:endParaRPr lang="de-AT" b="1" dirty="0">
              <a:latin typeface="Arial Narrow" panose="020B0606020202030204" pitchFamily="34" charset="0"/>
            </a:endParaRPr>
          </a:p>
          <a:p>
            <a:pPr>
              <a:spcBef>
                <a:spcPts val="0"/>
              </a:spcBef>
              <a:spcAft>
                <a:spcPts val="1000"/>
              </a:spcAft>
            </a:pPr>
            <a:endParaRPr lang="en-US" sz="1600" dirty="0"/>
          </a:p>
        </p:txBody>
      </p:sp>
      <p:pic>
        <p:nvPicPr>
          <p:cNvPr id="7" name="Bild 2" descr="coin_home_pic">
            <a:hlinkClick r:id="rId3" tgtFrame="_blank"/>
          </p:cNvPr>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30813">
            <a:off x="3004615" y="1479901"/>
            <a:ext cx="2166552" cy="2599038"/>
          </a:xfrm>
          <a:prstGeom prst="rect">
            <a:avLst/>
          </a:prstGeom>
          <a:noFill/>
          <a:ln>
            <a:noFill/>
          </a:ln>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46806">
            <a:off x="544956" y="1472563"/>
            <a:ext cx="2364409" cy="3387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00702">
            <a:off x="584459" y="3756780"/>
            <a:ext cx="2401106" cy="2867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08" b="21458"/>
          <a:stretch/>
        </p:blipFill>
        <p:spPr bwMode="auto">
          <a:xfrm rot="21287449">
            <a:off x="2953470" y="4009885"/>
            <a:ext cx="2221460" cy="2602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40410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280679" y="789403"/>
            <a:ext cx="8505825" cy="516352"/>
          </a:xfrm>
        </p:spPr>
        <p:txBody>
          <a:bodyPr>
            <a:noAutofit/>
          </a:bodyPr>
          <a:lstStyle/>
          <a:p>
            <a:r>
              <a:rPr lang="en-US" sz="2800" dirty="0" smtClean="0">
                <a:latin typeface="Arial Narrow" panose="020B0606020202030204" pitchFamily="34" charset="0"/>
              </a:rPr>
              <a:t>Research project for policy support</a:t>
            </a:r>
            <a:endParaRPr lang="en-US" sz="2800" dirty="0">
              <a:latin typeface="Arial Narrow" panose="020B0606020202030204" pitchFamily="34" charset="0"/>
            </a:endParaRPr>
          </a:p>
        </p:txBody>
      </p:sp>
      <p:sp>
        <p:nvSpPr>
          <p:cNvPr id="7" name="Textplatzhalter 2"/>
          <p:cNvSpPr>
            <a:spLocks noGrp="1"/>
          </p:cNvSpPr>
          <p:nvPr>
            <p:ph type="body" sz="quarter" idx="11"/>
          </p:nvPr>
        </p:nvSpPr>
        <p:spPr>
          <a:xfrm>
            <a:off x="414029" y="1490731"/>
            <a:ext cx="8372475" cy="4781550"/>
          </a:xfrm>
        </p:spPr>
        <p:txBody>
          <a:bodyPr>
            <a:noAutofit/>
          </a:bodyPr>
          <a:lstStyle/>
          <a:p>
            <a:pPr marL="0" lvl="2" indent="0">
              <a:spcBef>
                <a:spcPts val="0"/>
              </a:spcBef>
              <a:spcAft>
                <a:spcPts val="600"/>
              </a:spcAft>
              <a:buNone/>
            </a:pPr>
            <a:r>
              <a:rPr lang="en-US" sz="2400" b="1" dirty="0">
                <a:latin typeface="Arial Narrow" panose="020B0606020202030204" pitchFamily="34" charset="0"/>
              </a:rPr>
              <a:t>FAMOUS and CC-ACT – Foster adaptation on regional </a:t>
            </a:r>
            <a:r>
              <a:rPr lang="en-US" sz="2400" b="1" dirty="0" smtClean="0">
                <a:latin typeface="Arial Narrow" panose="020B0606020202030204" pitchFamily="34" charset="0"/>
              </a:rPr>
              <a:t>&amp; local level</a:t>
            </a:r>
          </a:p>
          <a:p>
            <a:pPr marL="355600" indent="-355600">
              <a:lnSpc>
                <a:spcPct val="100000"/>
              </a:lnSpc>
              <a:spcBef>
                <a:spcPct val="20000"/>
              </a:spcBef>
              <a:buClr>
                <a:srgbClr val="009999"/>
              </a:buClr>
              <a:buSzPct val="80000"/>
              <a:buNone/>
              <a:tabLst>
                <a:tab pos="2152650" algn="l"/>
                <a:tab pos="3048000" algn="l"/>
              </a:tabLst>
              <a:defRPr/>
            </a:pPr>
            <a:r>
              <a:rPr lang="en-US" sz="2400" b="1" kern="0" dirty="0">
                <a:solidFill>
                  <a:schemeClr val="bg2">
                    <a:lumMod val="50000"/>
                  </a:schemeClr>
                </a:solidFill>
                <a:latin typeface="Arial Narrow" panose="020B0606020202030204" pitchFamily="34" charset="0"/>
                <a:cs typeface="Arial" pitchFamily="34" charset="0"/>
              </a:rPr>
              <a:t>Lead:</a:t>
            </a:r>
            <a:r>
              <a:rPr lang="en-US" sz="2400" kern="0" dirty="0">
                <a:solidFill>
                  <a:srgbClr val="000000"/>
                </a:solidFill>
                <a:latin typeface="Arial Narrow" panose="020B0606020202030204" pitchFamily="34" charset="0"/>
                <a:cs typeface="Arial" pitchFamily="34" charset="0"/>
              </a:rPr>
              <a:t> 	Environment Agency Austria 		</a:t>
            </a:r>
            <a:endParaRPr lang="en-US" sz="2400" b="1" dirty="0">
              <a:solidFill>
                <a:schemeClr val="bg2">
                  <a:lumMod val="50000"/>
                </a:schemeClr>
              </a:solidFill>
              <a:latin typeface="Arial Narrow" panose="020B0606020202030204" pitchFamily="34" charset="0"/>
              <a:cs typeface="Arial" pitchFamily="34" charset="0"/>
            </a:endParaRPr>
          </a:p>
          <a:p>
            <a:pPr marL="355600" indent="-355600">
              <a:lnSpc>
                <a:spcPct val="100000"/>
              </a:lnSpc>
              <a:spcBef>
                <a:spcPct val="20000"/>
              </a:spcBef>
              <a:buClr>
                <a:srgbClr val="009999"/>
              </a:buClr>
              <a:buSzPct val="80000"/>
              <a:buNone/>
              <a:tabLst>
                <a:tab pos="2152650" algn="l"/>
                <a:tab pos="3048000" algn="l"/>
              </a:tabLst>
              <a:defRPr/>
            </a:pPr>
            <a:r>
              <a:rPr lang="en-US" sz="2400" b="1" kern="0" dirty="0" smtClean="0">
                <a:solidFill>
                  <a:schemeClr val="bg2">
                    <a:lumMod val="50000"/>
                  </a:schemeClr>
                </a:solidFill>
                <a:latin typeface="Arial Narrow" panose="020B0606020202030204" pitchFamily="34" charset="0"/>
                <a:cs typeface="Arial" pitchFamily="34" charset="0"/>
              </a:rPr>
              <a:t>Partner</a:t>
            </a:r>
            <a:r>
              <a:rPr lang="en-US" sz="2400" b="1" kern="0" dirty="0">
                <a:solidFill>
                  <a:schemeClr val="bg2">
                    <a:lumMod val="50000"/>
                  </a:schemeClr>
                </a:solidFill>
                <a:latin typeface="Arial Narrow" panose="020B0606020202030204" pitchFamily="34" charset="0"/>
                <a:cs typeface="Arial" pitchFamily="34" charset="0"/>
              </a:rPr>
              <a:t>:	</a:t>
            </a:r>
            <a:r>
              <a:rPr lang="en-US" sz="2400" kern="0" dirty="0" smtClean="0">
                <a:solidFill>
                  <a:srgbClr val="000000"/>
                </a:solidFill>
                <a:latin typeface="Arial Narrow" panose="020B0606020202030204" pitchFamily="34" charset="0"/>
                <a:cs typeface="Arial" pitchFamily="34" charset="0"/>
              </a:rPr>
              <a:t>University </a:t>
            </a:r>
            <a:r>
              <a:rPr lang="en-US" sz="2400" kern="0" dirty="0">
                <a:solidFill>
                  <a:srgbClr val="000000"/>
                </a:solidFill>
                <a:latin typeface="Arial Narrow" panose="020B0606020202030204" pitchFamily="34" charset="0"/>
                <a:cs typeface="Arial" pitchFamily="34" charset="0"/>
              </a:rPr>
              <a:t>of Natural Resources  and Life 	</a:t>
            </a:r>
            <a:r>
              <a:rPr lang="en-US" sz="2400" kern="0" dirty="0" smtClean="0">
                <a:solidFill>
                  <a:srgbClr val="000000"/>
                </a:solidFill>
                <a:latin typeface="Arial Narrow" panose="020B0606020202030204" pitchFamily="34" charset="0"/>
                <a:cs typeface="Arial" pitchFamily="34" charset="0"/>
              </a:rPr>
              <a:t>Sciences, </a:t>
            </a:r>
            <a:br>
              <a:rPr lang="en-US" sz="2400" kern="0" dirty="0" smtClean="0">
                <a:solidFill>
                  <a:srgbClr val="000000"/>
                </a:solidFill>
                <a:latin typeface="Arial Narrow" panose="020B0606020202030204" pitchFamily="34" charset="0"/>
                <a:cs typeface="Arial" pitchFamily="34" charset="0"/>
              </a:rPr>
            </a:br>
            <a:r>
              <a:rPr lang="en-US" sz="2400" kern="0" dirty="0" smtClean="0">
                <a:solidFill>
                  <a:srgbClr val="000000"/>
                </a:solidFill>
                <a:latin typeface="Arial Narrow" panose="020B0606020202030204" pitchFamily="34" charset="0"/>
                <a:cs typeface="Arial" pitchFamily="34" charset="0"/>
              </a:rPr>
              <a:t>	</a:t>
            </a:r>
            <a:r>
              <a:rPr lang="en-US" sz="2400" kern="0" dirty="0" err="1" smtClean="0">
                <a:solidFill>
                  <a:srgbClr val="000000"/>
                </a:solidFill>
                <a:latin typeface="Arial Narrow" panose="020B0606020202030204" pitchFamily="34" charset="0"/>
                <a:cs typeface="Arial" pitchFamily="34" charset="0"/>
              </a:rPr>
              <a:t>Umweldachverband</a:t>
            </a:r>
            <a:r>
              <a:rPr lang="en-US" sz="2400" kern="0" dirty="0" smtClean="0">
                <a:solidFill>
                  <a:srgbClr val="000000"/>
                </a:solidFill>
                <a:latin typeface="Arial Narrow" panose="020B0606020202030204" pitchFamily="34" charset="0"/>
                <a:cs typeface="Arial" pitchFamily="34" charset="0"/>
              </a:rPr>
              <a:t> and UKCIP (for CC-ACT)</a:t>
            </a:r>
          </a:p>
          <a:p>
            <a:pPr marL="355600" indent="-355600">
              <a:lnSpc>
                <a:spcPct val="100000"/>
              </a:lnSpc>
              <a:spcBef>
                <a:spcPct val="20000"/>
              </a:spcBef>
              <a:buClr>
                <a:srgbClr val="009999"/>
              </a:buClr>
              <a:buSzPct val="80000"/>
              <a:buNone/>
              <a:tabLst>
                <a:tab pos="2152650" algn="l"/>
                <a:tab pos="3048000" algn="l"/>
              </a:tabLst>
              <a:defRPr/>
            </a:pPr>
            <a:endParaRPr lang="en-US" sz="1000" b="1" kern="0" dirty="0">
              <a:solidFill>
                <a:srgbClr val="000000"/>
              </a:solidFill>
              <a:latin typeface="Arial Narrow" panose="020B0606020202030204" pitchFamily="34" charset="0"/>
              <a:cs typeface="Arial" pitchFamily="34" charset="0"/>
            </a:endParaRPr>
          </a:p>
          <a:p>
            <a:pPr marL="355600" indent="-355600">
              <a:lnSpc>
                <a:spcPct val="100000"/>
              </a:lnSpc>
              <a:spcBef>
                <a:spcPct val="20000"/>
              </a:spcBef>
              <a:buClr>
                <a:srgbClr val="009999"/>
              </a:buClr>
              <a:buSzPct val="80000"/>
              <a:buNone/>
              <a:tabLst>
                <a:tab pos="2152650" algn="l"/>
                <a:tab pos="3048000" algn="l"/>
              </a:tabLst>
              <a:defRPr/>
            </a:pPr>
            <a:r>
              <a:rPr lang="en-US" sz="2400" b="1" kern="0" dirty="0" smtClean="0">
                <a:solidFill>
                  <a:srgbClr val="000000"/>
                </a:solidFill>
                <a:latin typeface="Arial Narrow" panose="020B0606020202030204" pitchFamily="34" charset="0"/>
                <a:cs typeface="Arial" pitchFamily="34" charset="0"/>
              </a:rPr>
              <a:t>AIM:	</a:t>
            </a:r>
            <a:r>
              <a:rPr lang="en-US" sz="2400" dirty="0">
                <a:solidFill>
                  <a:schemeClr val="tx2"/>
                </a:solidFill>
                <a:latin typeface="Arial Narrow" panose="020B0606020202030204" pitchFamily="34" charset="0"/>
                <a:cs typeface="Arial" pitchFamily="34" charset="0"/>
              </a:rPr>
              <a:t>F</a:t>
            </a:r>
            <a:r>
              <a:rPr lang="en-US" sz="2400" dirty="0" smtClean="0">
                <a:solidFill>
                  <a:schemeClr val="tx2"/>
                </a:solidFill>
                <a:latin typeface="Arial Narrow" panose="020B0606020202030204" pitchFamily="34" charset="0"/>
                <a:cs typeface="Arial" pitchFamily="34" charset="0"/>
              </a:rPr>
              <a:t>acilitate </a:t>
            </a:r>
            <a:r>
              <a:rPr lang="en-US" sz="2400" dirty="0">
                <a:solidFill>
                  <a:schemeClr val="tx2"/>
                </a:solidFill>
                <a:latin typeface="Arial Narrow" panose="020B0606020202030204" pitchFamily="34" charset="0"/>
                <a:cs typeface="Arial" pitchFamily="34" charset="0"/>
              </a:rPr>
              <a:t>the adaptation process </a:t>
            </a:r>
            <a:r>
              <a:rPr lang="en-US" sz="2400" dirty="0">
                <a:latin typeface="Arial Narrow" panose="020B0606020202030204" pitchFamily="34" charset="0"/>
                <a:cs typeface="Arial" pitchFamily="34" charset="0"/>
              </a:rPr>
              <a:t>to climate change </a:t>
            </a:r>
            <a:br>
              <a:rPr lang="en-US" sz="2400" dirty="0">
                <a:latin typeface="Arial Narrow" panose="020B0606020202030204" pitchFamily="34" charset="0"/>
                <a:cs typeface="Arial" pitchFamily="34" charset="0"/>
              </a:rPr>
            </a:br>
            <a:r>
              <a:rPr lang="en-US" sz="2400" dirty="0" smtClean="0">
                <a:latin typeface="Arial Narrow" panose="020B0606020202030204" pitchFamily="34" charset="0"/>
                <a:cs typeface="Arial" pitchFamily="34" charset="0"/>
              </a:rPr>
              <a:t>	in </a:t>
            </a:r>
            <a:r>
              <a:rPr lang="en-US" sz="2400" dirty="0">
                <a:latin typeface="Arial Narrow" panose="020B0606020202030204" pitchFamily="34" charset="0"/>
                <a:cs typeface="Arial" pitchFamily="34" charset="0"/>
              </a:rPr>
              <a:t>Austrian </a:t>
            </a:r>
            <a:r>
              <a:rPr lang="en-US" sz="2400" dirty="0" smtClean="0">
                <a:latin typeface="Arial Narrow" panose="020B0606020202030204" pitchFamily="34" charset="0"/>
                <a:cs typeface="Arial" pitchFamily="34" charset="0"/>
              </a:rPr>
              <a:t>regions </a:t>
            </a:r>
            <a:r>
              <a:rPr lang="en-US" sz="2400" dirty="0">
                <a:latin typeface="Arial Narrow" panose="020B0606020202030204" pitchFamily="34" charset="0"/>
                <a:cs typeface="Arial" pitchFamily="34" charset="0"/>
              </a:rPr>
              <a:t>and </a:t>
            </a:r>
            <a:r>
              <a:rPr lang="en-US" sz="2400" dirty="0" smtClean="0">
                <a:latin typeface="Arial Narrow" panose="020B0606020202030204" pitchFamily="34" charset="0"/>
                <a:cs typeface="Arial" pitchFamily="34" charset="0"/>
              </a:rPr>
              <a:t>communities </a:t>
            </a:r>
          </a:p>
          <a:p>
            <a:pPr marL="355600" indent="-355600">
              <a:lnSpc>
                <a:spcPct val="100000"/>
              </a:lnSpc>
              <a:spcBef>
                <a:spcPct val="20000"/>
              </a:spcBef>
              <a:buClr>
                <a:srgbClr val="009999"/>
              </a:buClr>
              <a:buSzPct val="80000"/>
              <a:buNone/>
              <a:tabLst>
                <a:tab pos="2152650" algn="l"/>
                <a:tab pos="3048000" algn="l"/>
              </a:tabLst>
              <a:defRPr/>
            </a:pPr>
            <a:endParaRPr lang="en-US" sz="1000" b="1" dirty="0">
              <a:latin typeface="Arial Narrow" panose="020B0606020202030204" pitchFamily="34" charset="0"/>
              <a:cs typeface="Arial" pitchFamily="34" charset="0"/>
            </a:endParaRPr>
          </a:p>
          <a:p>
            <a:pPr marL="355600" indent="-355600">
              <a:lnSpc>
                <a:spcPct val="100000"/>
              </a:lnSpc>
              <a:spcBef>
                <a:spcPct val="20000"/>
              </a:spcBef>
              <a:buClr>
                <a:srgbClr val="009999"/>
              </a:buClr>
              <a:buSzPct val="80000"/>
              <a:buNone/>
              <a:tabLst>
                <a:tab pos="2152650" algn="l"/>
                <a:tab pos="3048000" algn="l"/>
              </a:tabLst>
              <a:defRPr/>
            </a:pPr>
            <a:r>
              <a:rPr lang="en-US" sz="2400" b="1" dirty="0" smtClean="0">
                <a:latin typeface="Arial Narrow" panose="020B0606020202030204" pitchFamily="34" charset="0"/>
                <a:cs typeface="Arial" pitchFamily="34" charset="0"/>
              </a:rPr>
              <a:t>HOW: 	</a:t>
            </a:r>
            <a:r>
              <a:rPr lang="en-US" sz="2400" dirty="0">
                <a:solidFill>
                  <a:schemeClr val="tx2"/>
                </a:solidFill>
                <a:latin typeface="Arial Narrow" panose="020B0606020202030204" pitchFamily="34" charset="0"/>
                <a:cs typeface="Arial" pitchFamily="34" charset="0"/>
              </a:rPr>
              <a:t>Develop handbook on adaptation, but also more 	interactive training material </a:t>
            </a:r>
            <a:r>
              <a:rPr lang="en-US" sz="2400" dirty="0">
                <a:latin typeface="Arial Narrow" panose="020B0606020202030204" pitchFamily="34" charset="0"/>
                <a:cs typeface="Arial" pitchFamily="34" charset="0"/>
              </a:rPr>
              <a:t>to build capacity on 	regional/local level </a:t>
            </a:r>
            <a:endParaRPr lang="en-US" sz="2400" dirty="0">
              <a:latin typeface="Arial Narrow" panose="020B0606020202030204" pitchFamily="34" charset="0"/>
              <a:cs typeface="Arial" pitchFamily="34" charset="0"/>
            </a:endParaRPr>
          </a:p>
        </p:txBody>
      </p:sp>
    </p:spTree>
    <p:extLst>
      <p:ext uri="{BB962C8B-B14F-4D97-AF65-F5344CB8AC3E}">
        <p14:creationId xmlns:p14="http://schemas.microsoft.com/office/powerpoint/2010/main" val="232600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9"/>
          <p:cNvSpPr txBox="1">
            <a:spLocks/>
          </p:cNvSpPr>
          <p:nvPr/>
        </p:nvSpPr>
        <p:spPr>
          <a:xfrm>
            <a:off x="384632" y="839770"/>
            <a:ext cx="4114798" cy="2633121"/>
          </a:xfrm>
          <a:prstGeom prst="rect">
            <a:avLst/>
          </a:prstGeom>
          <a:ln w="6350">
            <a:solidFill>
              <a:schemeClr val="accent2"/>
            </a:solidFill>
          </a:ln>
        </p:spPr>
        <p:txBody>
          <a:bodyPr vert="horz" lIns="91440" tIns="45720" rIns="91440" bIns="45720" rtlCol="0">
            <a:normAutofit fontScale="92500" lnSpcReduction="10000"/>
          </a:bodyPr>
          <a:lstStyle>
            <a:lvl1pPr marL="324000" indent="-324000" algn="l" defTabSz="914400" rtl="0" eaLnBrk="1" latinLnBrk="0" hangingPunct="1">
              <a:lnSpc>
                <a:spcPct val="110000"/>
              </a:lnSpc>
              <a:spcBef>
                <a:spcPts val="400"/>
              </a:spcBef>
              <a:buClr>
                <a:schemeClr val="tx2"/>
              </a:buClr>
              <a:buSzPct val="90000"/>
              <a:buFont typeface="Wingdings" pitchFamily="2" charset="2"/>
              <a:buChar char="n"/>
              <a:defRPr sz="2000" kern="1200">
                <a:solidFill>
                  <a:schemeClr val="tx1"/>
                </a:solidFill>
                <a:latin typeface="+mn-lt"/>
                <a:ea typeface="+mn-ea"/>
                <a:cs typeface="+mn-cs"/>
              </a:defRPr>
            </a:lvl1pPr>
            <a:lvl2pPr marL="612000" indent="-288000" algn="l" defTabSz="914400" rtl="0" eaLnBrk="1" latinLnBrk="0" hangingPunct="1">
              <a:lnSpc>
                <a:spcPct val="110000"/>
              </a:lnSpc>
              <a:spcBef>
                <a:spcPts val="400"/>
              </a:spcBef>
              <a:buClr>
                <a:schemeClr val="tx2"/>
              </a:buClr>
              <a:buSzPct val="90000"/>
              <a:buFont typeface="Wingdings" pitchFamily="2" charset="2"/>
              <a:buChar char="n"/>
              <a:defRPr sz="1600" kern="1200">
                <a:solidFill>
                  <a:schemeClr val="tx1"/>
                </a:solidFill>
                <a:latin typeface="+mn-lt"/>
                <a:ea typeface="+mn-ea"/>
                <a:cs typeface="+mn-cs"/>
              </a:defRPr>
            </a:lvl2pPr>
            <a:lvl3pPr marL="900000" indent="-270000" algn="l" defTabSz="914400" rtl="0" eaLnBrk="1" latinLnBrk="0" hangingPunct="1">
              <a:lnSpc>
                <a:spcPct val="110000"/>
              </a:lnSpc>
              <a:spcBef>
                <a:spcPts val="400"/>
              </a:spcBef>
              <a:buClr>
                <a:schemeClr val="tx2"/>
              </a:buClr>
              <a:buSzPct val="90000"/>
              <a:buFont typeface="Wingdings" pitchFamily="2" charset="2"/>
              <a:buChar char="n"/>
              <a:defRPr sz="1400" kern="1200">
                <a:solidFill>
                  <a:schemeClr val="tx1"/>
                </a:solidFill>
                <a:latin typeface="+mn-lt"/>
                <a:ea typeface="+mn-ea"/>
                <a:cs typeface="+mn-cs"/>
              </a:defRPr>
            </a:lvl3pPr>
            <a:lvl4pPr marL="1152000" indent="-252000" algn="l" defTabSz="914400" rtl="0" eaLnBrk="1" latinLnBrk="0" hangingPunct="1">
              <a:lnSpc>
                <a:spcPct val="110000"/>
              </a:lnSpc>
              <a:spcBef>
                <a:spcPts val="400"/>
              </a:spcBef>
              <a:buClr>
                <a:schemeClr val="tx2"/>
              </a:buClr>
              <a:buSzPct val="90000"/>
              <a:buFont typeface="Wingdings" pitchFamily="2" charset="2"/>
              <a:buChar char="n"/>
              <a:defRPr sz="1200" kern="1200">
                <a:solidFill>
                  <a:schemeClr val="tx1"/>
                </a:solidFill>
                <a:latin typeface="+mn-lt"/>
                <a:ea typeface="+mn-ea"/>
                <a:cs typeface="+mn-cs"/>
              </a:defRPr>
            </a:lvl4pPr>
            <a:lvl5pPr marL="1404000" indent="-252000" algn="l" defTabSz="914400" rtl="0" eaLnBrk="1" latinLnBrk="0" hangingPunct="1">
              <a:lnSpc>
                <a:spcPct val="110000"/>
              </a:lnSpc>
              <a:spcBef>
                <a:spcPts val="400"/>
              </a:spcBef>
              <a:buClr>
                <a:schemeClr val="tx2"/>
              </a:buClr>
              <a:buSzPct val="90000"/>
              <a:buFont typeface="Wingdings" pitchFamily="2" charset="2"/>
              <a:buChar char="n"/>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400"/>
              </a:spcAft>
              <a:buSzPct val="150000"/>
              <a:buFont typeface="Wingdings" pitchFamily="2" charset="2"/>
              <a:buNone/>
              <a:defRPr/>
            </a:pPr>
            <a:r>
              <a:rPr lang="de-DE" sz="2100" b="1" dirty="0" err="1" smtClean="0">
                <a:latin typeface="Arial" pitchFamily="34" charset="0"/>
                <a:cs typeface="Arial" pitchFamily="34" charset="0"/>
              </a:rPr>
              <a:t>Learn</a:t>
            </a:r>
            <a:r>
              <a:rPr lang="de-DE" sz="2100" b="1" dirty="0" smtClean="0">
                <a:latin typeface="Arial" pitchFamily="34" charset="0"/>
                <a:cs typeface="Arial" pitchFamily="34" charset="0"/>
              </a:rPr>
              <a:t> </a:t>
            </a:r>
            <a:r>
              <a:rPr lang="de-DE" sz="2100" b="1" dirty="0" err="1" smtClean="0">
                <a:latin typeface="Arial" pitchFamily="34" charset="0"/>
                <a:cs typeface="Arial" pitchFamily="34" charset="0"/>
              </a:rPr>
              <a:t>from</a:t>
            </a:r>
            <a:r>
              <a:rPr lang="de-DE" sz="2100" b="1" dirty="0" smtClean="0">
                <a:latin typeface="Arial" pitchFamily="34" charset="0"/>
                <a:cs typeface="Arial" pitchFamily="34" charset="0"/>
              </a:rPr>
              <a:t> </a:t>
            </a:r>
            <a:r>
              <a:rPr lang="de-DE" sz="2100" b="1" dirty="0" err="1" smtClean="0">
                <a:latin typeface="Arial" pitchFamily="34" charset="0"/>
                <a:cs typeface="Arial" pitchFamily="34" charset="0"/>
              </a:rPr>
              <a:t>existing</a:t>
            </a:r>
            <a:r>
              <a:rPr lang="de-DE" sz="2100" b="1" dirty="0" smtClean="0">
                <a:latin typeface="Arial" pitchFamily="34" charset="0"/>
                <a:cs typeface="Arial" pitchFamily="34" charset="0"/>
              </a:rPr>
              <a:t> </a:t>
            </a:r>
            <a:r>
              <a:rPr lang="de-DE" sz="2100" b="1" dirty="0" err="1" smtClean="0">
                <a:latin typeface="Arial" pitchFamily="34" charset="0"/>
                <a:cs typeface="Arial" pitchFamily="34" charset="0"/>
              </a:rPr>
              <a:t>approaches</a:t>
            </a:r>
            <a:r>
              <a:rPr lang="de-DE" sz="2100" b="1" dirty="0" smtClean="0">
                <a:latin typeface="Arial" pitchFamily="34" charset="0"/>
                <a:cs typeface="Arial" pitchFamily="34" charset="0"/>
              </a:rPr>
              <a:t> </a:t>
            </a:r>
          </a:p>
          <a:p>
            <a:pPr marL="342900" indent="-342900">
              <a:spcBef>
                <a:spcPts val="1000"/>
              </a:spcBef>
              <a:spcAft>
                <a:spcPts val="400"/>
              </a:spcAft>
              <a:buSzPct val="150000"/>
              <a:buFont typeface="Wingdings" pitchFamily="2" charset="2"/>
              <a:buAutoNum type="arabicPeriod"/>
              <a:defRPr/>
            </a:pPr>
            <a:r>
              <a:rPr lang="en-US" sz="1500" dirty="0" err="1" smtClean="0">
                <a:latin typeface="Arial" pitchFamily="34" charset="0"/>
                <a:cs typeface="Arial" pitchFamily="34" charset="0"/>
              </a:rPr>
              <a:t>Analyse</a:t>
            </a:r>
            <a:r>
              <a:rPr lang="en-US" sz="1500" dirty="0" smtClean="0">
                <a:latin typeface="Arial" pitchFamily="34" charset="0"/>
                <a:cs typeface="Arial" pitchFamily="34" charset="0"/>
              </a:rPr>
              <a:t> of 49 </a:t>
            </a:r>
            <a:r>
              <a:rPr lang="en-US" sz="1500" b="1" dirty="0" smtClean="0">
                <a:solidFill>
                  <a:schemeClr val="accent2">
                    <a:lumMod val="75000"/>
                  </a:schemeClr>
                </a:solidFill>
                <a:latin typeface="Arial" pitchFamily="34" charset="0"/>
                <a:cs typeface="Arial" pitchFamily="34" charset="0"/>
              </a:rPr>
              <a:t>peer-reviewed articles </a:t>
            </a:r>
            <a:r>
              <a:rPr lang="en-US" sz="1500" dirty="0" smtClean="0">
                <a:latin typeface="Arial" pitchFamily="34" charset="0"/>
                <a:cs typeface="Arial" pitchFamily="34" charset="0"/>
              </a:rPr>
              <a:t>on barriers in adaptation policy making </a:t>
            </a:r>
            <a:r>
              <a:rPr lang="en-US" sz="1500" dirty="0" smtClean="0">
                <a:latin typeface="Arial" pitchFamily="34" charset="0"/>
                <a:cs typeface="Arial" pitchFamily="34" charset="0"/>
                <a:sym typeface="Wingdings" pitchFamily="2" charset="2"/>
              </a:rPr>
              <a:t> </a:t>
            </a:r>
            <a:r>
              <a:rPr lang="en-US" sz="1500" b="1" dirty="0" smtClean="0">
                <a:solidFill>
                  <a:schemeClr val="accent2">
                    <a:lumMod val="75000"/>
                  </a:schemeClr>
                </a:solidFill>
                <a:latin typeface="Arial" pitchFamily="34" charset="0"/>
                <a:cs typeface="Arial" pitchFamily="34" charset="0"/>
              </a:rPr>
              <a:t>Classification</a:t>
            </a:r>
            <a:r>
              <a:rPr lang="en-US" sz="1500" dirty="0" smtClean="0">
                <a:latin typeface="Arial" pitchFamily="34" charset="0"/>
                <a:cs typeface="Arial" pitchFamily="34" charset="0"/>
              </a:rPr>
              <a:t> of 16 barriers according the policy cycle </a:t>
            </a:r>
          </a:p>
          <a:p>
            <a:pPr marL="342900" indent="-342900">
              <a:spcBef>
                <a:spcPts val="1000"/>
              </a:spcBef>
              <a:spcAft>
                <a:spcPts val="400"/>
              </a:spcAft>
              <a:buSzPct val="150000"/>
              <a:buFont typeface="Wingdings" pitchFamily="2" charset="2"/>
              <a:buAutoNum type="arabicPeriod"/>
              <a:defRPr/>
            </a:pPr>
            <a:r>
              <a:rPr lang="en-US" sz="1500" dirty="0" smtClean="0">
                <a:latin typeface="Arial" pitchFamily="34" charset="0"/>
                <a:cs typeface="Arial" pitchFamily="34" charset="0"/>
              </a:rPr>
              <a:t>Screening of </a:t>
            </a:r>
            <a:r>
              <a:rPr lang="en-US" sz="1500" b="1" dirty="0" smtClean="0">
                <a:solidFill>
                  <a:schemeClr val="accent2">
                    <a:lumMod val="75000"/>
                  </a:schemeClr>
                </a:solidFill>
                <a:latin typeface="Arial" pitchFamily="34" charset="0"/>
                <a:cs typeface="Arial" pitchFamily="34" charset="0"/>
              </a:rPr>
              <a:t>32 guidelines </a:t>
            </a:r>
            <a:r>
              <a:rPr lang="en-US" sz="1500" dirty="0" smtClean="0">
                <a:latin typeface="Arial" pitchFamily="34" charset="0"/>
                <a:cs typeface="Arial" pitchFamily="34" charset="0"/>
              </a:rPr>
              <a:t>for adaptation policy making </a:t>
            </a:r>
            <a:r>
              <a:rPr lang="en-US" sz="1500" dirty="0" smtClean="0">
                <a:latin typeface="Arial" pitchFamily="34" charset="0"/>
                <a:cs typeface="Arial" pitchFamily="34" charset="0"/>
                <a:sym typeface="Wingdings" pitchFamily="2" charset="2"/>
              </a:rPr>
              <a:t> </a:t>
            </a:r>
            <a:r>
              <a:rPr lang="en-US" sz="1500" b="1" dirty="0" smtClean="0">
                <a:solidFill>
                  <a:schemeClr val="accent2">
                    <a:lumMod val="75000"/>
                  </a:schemeClr>
                </a:solidFill>
                <a:latin typeface="Arial" pitchFamily="34" charset="0"/>
                <a:cs typeface="Arial" pitchFamily="34" charset="0"/>
                <a:sym typeface="Wingdings" pitchFamily="2" charset="2"/>
              </a:rPr>
              <a:t>Findings</a:t>
            </a:r>
            <a:r>
              <a:rPr lang="en-US" sz="1500" dirty="0" smtClean="0">
                <a:latin typeface="Arial" pitchFamily="34" charset="0"/>
                <a:cs typeface="Arial" pitchFamily="34" charset="0"/>
                <a:sym typeface="Wingdings" pitchFamily="2" charset="2"/>
              </a:rPr>
              <a:t> on how barriers are addressed and what they suggest to </a:t>
            </a:r>
            <a:r>
              <a:rPr lang="en-US" sz="1500" b="1" dirty="0" smtClean="0">
                <a:solidFill>
                  <a:schemeClr val="accent2">
                    <a:lumMod val="75000"/>
                  </a:schemeClr>
                </a:solidFill>
                <a:latin typeface="Arial" pitchFamily="34" charset="0"/>
                <a:cs typeface="Arial" pitchFamily="34" charset="0"/>
                <a:sym typeface="Wingdings" pitchFamily="2" charset="2"/>
              </a:rPr>
              <a:t>overcome</a:t>
            </a:r>
            <a:r>
              <a:rPr lang="en-US" sz="1500" dirty="0" smtClean="0">
                <a:latin typeface="Arial" pitchFamily="34" charset="0"/>
                <a:cs typeface="Arial" pitchFamily="34" charset="0"/>
                <a:sym typeface="Wingdings" pitchFamily="2" charset="2"/>
              </a:rPr>
              <a:t> </a:t>
            </a:r>
            <a:r>
              <a:rPr lang="en-US" sz="1500" b="1" dirty="0" smtClean="0">
                <a:solidFill>
                  <a:schemeClr val="accent2">
                    <a:lumMod val="75000"/>
                  </a:schemeClr>
                </a:solidFill>
                <a:latin typeface="Arial" pitchFamily="34" charset="0"/>
                <a:cs typeface="Arial" pitchFamily="34" charset="0"/>
              </a:rPr>
              <a:t> </a:t>
            </a:r>
            <a:endParaRPr lang="en-US" sz="1500" dirty="0" smtClean="0">
              <a:latin typeface="Arial" pitchFamily="34" charset="0"/>
              <a:cs typeface="Arial" pitchFamily="34" charset="0"/>
            </a:endParaRPr>
          </a:p>
        </p:txBody>
      </p:sp>
      <p:sp>
        <p:nvSpPr>
          <p:cNvPr id="6" name="Rechteck 5"/>
          <p:cNvSpPr/>
          <p:nvPr/>
        </p:nvSpPr>
        <p:spPr>
          <a:xfrm>
            <a:off x="384632" y="4459324"/>
            <a:ext cx="8457198" cy="1573667"/>
          </a:xfrm>
          <a:prstGeom prst="rect">
            <a:avLst/>
          </a:prstGeom>
          <a:ln w="6350">
            <a:solidFill>
              <a:schemeClr val="accent2"/>
            </a:solidFill>
          </a:ln>
        </p:spPr>
        <p:txBody>
          <a:bodyPr vert="horz" lIns="91440" tIns="45720" rIns="91440" bIns="45720" rtlCol="0">
            <a:normAutofit lnSpcReduction="10000"/>
          </a:bodyPr>
          <a:lstStyle/>
          <a:p>
            <a:pPr>
              <a:lnSpc>
                <a:spcPct val="90000"/>
              </a:lnSpc>
              <a:spcBef>
                <a:spcPts val="1000"/>
              </a:spcBef>
              <a:spcAft>
                <a:spcPts val="400"/>
              </a:spcAft>
              <a:buClr>
                <a:schemeClr val="tx2"/>
              </a:buClr>
              <a:buSzPct val="150000"/>
              <a:buFont typeface="Wingdings" pitchFamily="2" charset="2"/>
              <a:defRPr/>
            </a:pPr>
            <a:endParaRPr lang="de-DE" sz="300" b="1" dirty="0" smtClean="0">
              <a:latin typeface="Arial" pitchFamily="34" charset="0"/>
              <a:cs typeface="Arial" pitchFamily="34" charset="0"/>
            </a:endParaRPr>
          </a:p>
          <a:p>
            <a:pPr>
              <a:lnSpc>
                <a:spcPct val="90000"/>
              </a:lnSpc>
              <a:spcBef>
                <a:spcPts val="1000"/>
              </a:spcBef>
              <a:spcAft>
                <a:spcPts val="400"/>
              </a:spcAft>
              <a:buClr>
                <a:schemeClr val="tx2"/>
              </a:buClr>
              <a:buSzPct val="150000"/>
              <a:buFont typeface="Wingdings" pitchFamily="2" charset="2"/>
              <a:defRPr/>
            </a:pPr>
            <a:r>
              <a:rPr lang="de-DE" b="1" dirty="0" smtClean="0">
                <a:latin typeface="Arial" pitchFamily="34" charset="0"/>
                <a:cs typeface="Arial" pitchFamily="34" charset="0"/>
              </a:rPr>
              <a:t>Core: </a:t>
            </a:r>
          </a:p>
          <a:p>
            <a:pPr marL="268288">
              <a:lnSpc>
                <a:spcPct val="90000"/>
              </a:lnSpc>
              <a:spcBef>
                <a:spcPts val="1000"/>
              </a:spcBef>
              <a:spcAft>
                <a:spcPts val="400"/>
              </a:spcAft>
              <a:buClr>
                <a:schemeClr val="tx2"/>
              </a:buClr>
              <a:buSzPct val="150000"/>
              <a:buFont typeface="Wingdings" pitchFamily="2" charset="2"/>
              <a:defRPr/>
            </a:pPr>
            <a:r>
              <a:rPr lang="en-US" sz="2000" b="1" dirty="0" smtClean="0">
                <a:solidFill>
                  <a:schemeClr val="accent2">
                    <a:lumMod val="75000"/>
                  </a:schemeClr>
                </a:solidFill>
                <a:latin typeface="Arial" pitchFamily="34" charset="0"/>
                <a:cs typeface="Arial" pitchFamily="34" charset="0"/>
                <a:sym typeface="Wingdings" pitchFamily="2" charset="2"/>
              </a:rPr>
              <a:t>Involvement</a:t>
            </a:r>
            <a:r>
              <a:rPr lang="en-US" sz="2000" dirty="0" smtClean="0">
                <a:latin typeface="Arial" pitchFamily="34" charset="0"/>
                <a:cs typeface="Arial" pitchFamily="34" charset="0"/>
              </a:rPr>
              <a:t> of </a:t>
            </a:r>
            <a:r>
              <a:rPr lang="en-US" sz="2000" b="1" dirty="0" smtClean="0">
                <a:solidFill>
                  <a:schemeClr val="accent2">
                    <a:lumMod val="75000"/>
                  </a:schemeClr>
                </a:solidFill>
                <a:latin typeface="Arial" pitchFamily="34" charset="0"/>
                <a:cs typeface="Arial" pitchFamily="34" charset="0"/>
                <a:sym typeface="Wingdings" pitchFamily="2" charset="2"/>
              </a:rPr>
              <a:t>potential users </a:t>
            </a:r>
            <a:r>
              <a:rPr lang="en-US" sz="2000" dirty="0" smtClean="0">
                <a:latin typeface="Arial" pitchFamily="34" charset="0"/>
                <a:cs typeface="Arial" pitchFamily="34" charset="0"/>
              </a:rPr>
              <a:t>in the </a:t>
            </a:r>
            <a:br>
              <a:rPr lang="en-US" sz="2000" dirty="0" smtClean="0">
                <a:latin typeface="Arial" pitchFamily="34" charset="0"/>
                <a:cs typeface="Arial" pitchFamily="34" charset="0"/>
              </a:rPr>
            </a:br>
            <a:r>
              <a:rPr lang="en-US" sz="2000" dirty="0" smtClean="0">
                <a:latin typeface="Arial" pitchFamily="34" charset="0"/>
                <a:cs typeface="Arial" pitchFamily="34" charset="0"/>
              </a:rPr>
              <a:t>development process (via 5 workshops, </a:t>
            </a:r>
            <a:br>
              <a:rPr lang="en-US" sz="2000" dirty="0" smtClean="0">
                <a:latin typeface="Arial" pitchFamily="34" charset="0"/>
                <a:cs typeface="Arial" pitchFamily="34" charset="0"/>
              </a:rPr>
            </a:br>
            <a:r>
              <a:rPr lang="en-US" sz="2000" dirty="0" smtClean="0">
                <a:latin typeface="Arial" pitchFamily="34" charset="0"/>
                <a:cs typeface="Arial" pitchFamily="34" charset="0"/>
              </a:rPr>
              <a:t>written consultation process</a:t>
            </a:r>
            <a:r>
              <a:rPr lang="de-DE" sz="2000" dirty="0" smtClean="0">
                <a:latin typeface="Arial" pitchFamily="34" charset="0"/>
                <a:cs typeface="Arial" pitchFamily="34" charset="0"/>
              </a:rPr>
              <a:t>)   </a:t>
            </a:r>
          </a:p>
          <a:p>
            <a:pPr marL="268288">
              <a:lnSpc>
                <a:spcPct val="90000"/>
              </a:lnSpc>
              <a:spcBef>
                <a:spcPts val="1000"/>
              </a:spcBef>
              <a:spcAft>
                <a:spcPts val="400"/>
              </a:spcAft>
              <a:buClr>
                <a:schemeClr val="tx2"/>
              </a:buClr>
              <a:buSzPct val="150000"/>
              <a:buFont typeface="Wingdings" pitchFamily="2" charset="2"/>
              <a:defRPr/>
            </a:pPr>
            <a:endParaRPr lang="de-DE" b="1" dirty="0" smtClean="0">
              <a:latin typeface="Arial" pitchFamily="34" charset="0"/>
              <a:cs typeface="Arial" pitchFamily="34" charset="0"/>
            </a:endParaRPr>
          </a:p>
        </p:txBody>
      </p:sp>
      <p:pic>
        <p:nvPicPr>
          <p:cNvPr id="7" name="Picture 2" descr="\\umweltbundesamt.at\projekte\3000\3721_FAMOUS\Intern\02_Meetings&amp;Protokolle\04_Stakeholder\KickOff_28042011\Ergebnisse\Bilder\SAM_1361.jpg"/>
          <p:cNvPicPr>
            <a:picLocks noChangeAspect="1" noChangeArrowheads="1"/>
          </p:cNvPicPr>
          <p:nvPr/>
        </p:nvPicPr>
        <p:blipFill>
          <a:blip r:embed="rId3" cstate="print">
            <a:grayscl/>
            <a:lum bright="10000" contrast="-10000"/>
          </a:blip>
          <a:srcRect t="18796"/>
          <a:stretch>
            <a:fillRect/>
          </a:stretch>
        </p:blipFill>
        <p:spPr bwMode="auto">
          <a:xfrm>
            <a:off x="6325177" y="4531451"/>
            <a:ext cx="2323020" cy="1414788"/>
          </a:xfrm>
          <a:prstGeom prst="rect">
            <a:avLst/>
          </a:prstGeom>
          <a:ln>
            <a:noFill/>
          </a:ln>
          <a:effectLst>
            <a:outerShdw blurRad="292100" dist="139700" dir="2700000" algn="tl" rotWithShape="0">
              <a:srgbClr val="333333">
                <a:alpha val="65000"/>
              </a:srgbClr>
            </a:outerShdw>
          </a:effectLst>
        </p:spPr>
      </p:pic>
      <p:sp>
        <p:nvSpPr>
          <p:cNvPr id="8" name="Textplatzhalter 9"/>
          <p:cNvSpPr txBox="1">
            <a:spLocks/>
          </p:cNvSpPr>
          <p:nvPr/>
        </p:nvSpPr>
        <p:spPr>
          <a:xfrm>
            <a:off x="4727032" y="839770"/>
            <a:ext cx="4114798" cy="2633121"/>
          </a:xfrm>
          <a:prstGeom prst="rect">
            <a:avLst/>
          </a:prstGeom>
          <a:ln w="6350">
            <a:solidFill>
              <a:schemeClr val="accent2"/>
            </a:solidFill>
          </a:ln>
        </p:spPr>
        <p:txBody>
          <a:bodyPr vert="horz" lIns="91440" tIns="45720" rIns="91440" bIns="45720" rtlCol="0">
            <a:normAutofit fontScale="77500" lnSpcReduction="20000"/>
          </a:bodyPr>
          <a:lstStyle/>
          <a:p>
            <a:pPr marL="0" marR="0" lvl="0" indent="0" algn="l" defTabSz="914400" rtl="0" eaLnBrk="1" fontAlgn="auto" latinLnBrk="0" hangingPunct="1">
              <a:lnSpc>
                <a:spcPct val="110000"/>
              </a:lnSpc>
              <a:spcBef>
                <a:spcPts val="0"/>
              </a:spcBef>
              <a:spcAft>
                <a:spcPts val="400"/>
              </a:spcAft>
              <a:buClr>
                <a:schemeClr val="tx2"/>
              </a:buClr>
              <a:buSzPct val="150000"/>
              <a:buFont typeface="Wingdings" pitchFamily="2" charset="2"/>
              <a:buNone/>
              <a:tabLst/>
              <a:defRPr/>
            </a:pPr>
            <a:r>
              <a:rPr kumimoji="0" lang="de-DE" sz="2500" b="1"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Learn</a:t>
            </a:r>
            <a:r>
              <a:rPr kumimoji="0" lang="de-DE" sz="25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2500" b="1"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from</a:t>
            </a:r>
            <a:r>
              <a:rPr kumimoji="0" lang="de-DE" sz="25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2500" b="1"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case</a:t>
            </a:r>
            <a:r>
              <a:rPr kumimoji="0" lang="de-DE" sz="25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2500" b="1"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studies</a:t>
            </a:r>
            <a:r>
              <a:rPr kumimoji="0" lang="de-DE" sz="25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endParaRPr kumimoji="0" lang="de-DE" sz="21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indent="-342900">
              <a:lnSpc>
                <a:spcPct val="110000"/>
              </a:lnSpc>
              <a:spcBef>
                <a:spcPts val="1000"/>
              </a:spcBef>
              <a:spcAft>
                <a:spcPts val="400"/>
              </a:spcAft>
              <a:buClr>
                <a:schemeClr val="tx2"/>
              </a:buClr>
              <a:buSzPct val="150000"/>
              <a:buFont typeface="Wingdings" pitchFamily="2" charset="2"/>
              <a:buAutoNum type="arabicPeriod"/>
              <a:defRPr/>
            </a:pPr>
            <a:r>
              <a:rPr lang="en-US" dirty="0" smtClean="0">
                <a:latin typeface="Arial" pitchFamily="34" charset="0"/>
                <a:cs typeface="Arial" pitchFamily="34" charset="0"/>
              </a:rPr>
              <a:t>Select </a:t>
            </a:r>
            <a:r>
              <a:rPr lang="en-US" b="1" dirty="0" smtClean="0">
                <a:solidFill>
                  <a:schemeClr val="accent2">
                    <a:lumMod val="75000"/>
                  </a:schemeClr>
                </a:solidFill>
                <a:latin typeface="Arial" pitchFamily="34" charset="0"/>
                <a:cs typeface="Arial" pitchFamily="34" charset="0"/>
              </a:rPr>
              <a:t>two sectors</a:t>
            </a:r>
            <a:r>
              <a:rPr lang="en-US" dirty="0" smtClean="0">
                <a:latin typeface="Arial" pitchFamily="34" charset="0"/>
                <a:cs typeface="Arial" pitchFamily="34" charset="0"/>
              </a:rPr>
              <a:t> and assess how they deal with climate change adaptation within their responsibilities </a:t>
            </a:r>
            <a:r>
              <a:rPr lang="en-US" dirty="0" smtClean="0">
                <a:latin typeface="Arial" pitchFamily="34" charset="0"/>
                <a:cs typeface="Arial" pitchFamily="34" charset="0"/>
                <a:sym typeface="Wingdings" pitchFamily="2" charset="2"/>
              </a:rPr>
              <a:t> </a:t>
            </a:r>
            <a:r>
              <a:rPr lang="en-US" b="1" dirty="0" smtClean="0">
                <a:solidFill>
                  <a:schemeClr val="accent2">
                    <a:lumMod val="75000"/>
                  </a:schemeClr>
                </a:solidFill>
                <a:latin typeface="Arial" pitchFamily="34" charset="0"/>
                <a:cs typeface="Arial" pitchFamily="34" charset="0"/>
              </a:rPr>
              <a:t>Tourism</a:t>
            </a:r>
            <a:r>
              <a:rPr lang="en-US" dirty="0" smtClean="0">
                <a:latin typeface="Arial" pitchFamily="34" charset="0"/>
                <a:cs typeface="Arial" pitchFamily="34" charset="0"/>
              </a:rPr>
              <a:t> in Upper Austria and </a:t>
            </a:r>
            <a:r>
              <a:rPr lang="en-US" b="1" dirty="0" smtClean="0">
                <a:solidFill>
                  <a:schemeClr val="accent2">
                    <a:lumMod val="75000"/>
                  </a:schemeClr>
                </a:solidFill>
                <a:latin typeface="Arial" pitchFamily="34" charset="0"/>
                <a:cs typeface="Arial" pitchFamily="34" charset="0"/>
              </a:rPr>
              <a:t>flood protection </a:t>
            </a:r>
            <a:r>
              <a:rPr lang="en-US" dirty="0" smtClean="0">
                <a:latin typeface="Arial" pitchFamily="34" charset="0"/>
                <a:cs typeface="Arial" pitchFamily="34" charset="0"/>
              </a:rPr>
              <a:t>in the </a:t>
            </a:r>
            <a:r>
              <a:rPr lang="en-US" dirty="0" err="1" smtClean="0">
                <a:latin typeface="Arial" pitchFamily="34" charset="0"/>
                <a:cs typeface="Arial" pitchFamily="34" charset="0"/>
              </a:rPr>
              <a:t>Waldviertel</a:t>
            </a:r>
            <a:r>
              <a:rPr lang="en-US" dirty="0" smtClean="0">
                <a:latin typeface="Arial" pitchFamily="34" charset="0"/>
                <a:cs typeface="Arial" pitchFamily="34" charset="0"/>
              </a:rPr>
              <a:t> region  </a:t>
            </a:r>
          </a:p>
          <a:p>
            <a:pPr marL="342900" indent="-342900">
              <a:lnSpc>
                <a:spcPct val="110000"/>
              </a:lnSpc>
              <a:spcBef>
                <a:spcPts val="1000"/>
              </a:spcBef>
              <a:spcAft>
                <a:spcPts val="400"/>
              </a:spcAft>
              <a:buClr>
                <a:schemeClr val="tx2"/>
              </a:buClr>
              <a:buSzPct val="150000"/>
              <a:buFont typeface="Wingdings" pitchFamily="2" charset="2"/>
              <a:buAutoNum type="arabicPeriod"/>
              <a:defRPr/>
            </a:pPr>
            <a:r>
              <a:rPr lang="en-US" b="1" dirty="0" smtClean="0">
                <a:solidFill>
                  <a:schemeClr val="accent2">
                    <a:lumMod val="75000"/>
                  </a:schemeClr>
                </a:solidFill>
                <a:latin typeface="Arial" pitchFamily="34" charset="0"/>
                <a:cs typeface="Arial" pitchFamily="34" charset="0"/>
              </a:rPr>
              <a:t>Assess</a:t>
            </a:r>
            <a:r>
              <a:rPr lang="en-US" dirty="0" smtClean="0">
                <a:latin typeface="Arial" pitchFamily="34" charset="0"/>
                <a:cs typeface="Arial" pitchFamily="34" charset="0"/>
              </a:rPr>
              <a:t> case studies based on literature review and interviews </a:t>
            </a:r>
            <a:r>
              <a:rPr lang="en-US" dirty="0" smtClean="0">
                <a:latin typeface="Arial" pitchFamily="34" charset="0"/>
                <a:cs typeface="Arial" pitchFamily="34" charset="0"/>
                <a:sym typeface="Wingdings" pitchFamily="2" charset="2"/>
              </a:rPr>
              <a:t> Results on current state of play in these two sectors and better </a:t>
            </a:r>
            <a:r>
              <a:rPr lang="en-US" b="1" dirty="0" smtClean="0">
                <a:solidFill>
                  <a:schemeClr val="accent2">
                    <a:lumMod val="75000"/>
                  </a:schemeClr>
                </a:solidFill>
                <a:latin typeface="Arial" pitchFamily="34" charset="0"/>
                <a:cs typeface="Arial" pitchFamily="34" charset="0"/>
                <a:sym typeface="Wingdings" pitchFamily="2" charset="2"/>
              </a:rPr>
              <a:t>understanding</a:t>
            </a:r>
            <a:r>
              <a:rPr lang="en-US" dirty="0" smtClean="0">
                <a:latin typeface="Arial" pitchFamily="34" charset="0"/>
                <a:cs typeface="Arial" pitchFamily="34" charset="0"/>
                <a:sym typeface="Wingdings" pitchFamily="2" charset="2"/>
              </a:rPr>
              <a:t> on </a:t>
            </a:r>
            <a:r>
              <a:rPr lang="en-US" b="1" dirty="0" smtClean="0">
                <a:solidFill>
                  <a:schemeClr val="accent2">
                    <a:lumMod val="75000"/>
                  </a:schemeClr>
                </a:solidFill>
                <a:latin typeface="Arial" pitchFamily="34" charset="0"/>
                <a:cs typeface="Arial" pitchFamily="34" charset="0"/>
                <a:sym typeface="Wingdings" pitchFamily="2" charset="2"/>
              </a:rPr>
              <a:t>multi-level governance </a:t>
            </a:r>
            <a:r>
              <a:rPr lang="en-US" dirty="0" smtClean="0">
                <a:latin typeface="Arial" pitchFamily="34" charset="0"/>
                <a:cs typeface="Arial" pitchFamily="34" charset="0"/>
                <a:sym typeface="Wingdings" pitchFamily="2" charset="2"/>
              </a:rPr>
              <a:t>in Austria</a:t>
            </a:r>
            <a:endParaRPr lang="en-US" dirty="0" smtClean="0">
              <a:latin typeface="Arial" pitchFamily="34" charset="0"/>
              <a:cs typeface="Arial" pitchFamily="34" charset="0"/>
            </a:endParaRPr>
          </a:p>
        </p:txBody>
      </p:sp>
      <p:sp>
        <p:nvSpPr>
          <p:cNvPr id="9" name="Pfeil nach rechts 8"/>
          <p:cNvSpPr/>
          <p:nvPr/>
        </p:nvSpPr>
        <p:spPr>
          <a:xfrm rot="1974350">
            <a:off x="2466905" y="3404249"/>
            <a:ext cx="572157" cy="242770"/>
          </a:xfrm>
          <a:prstGeom prst="right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Pfeil nach rechts 9"/>
          <p:cNvSpPr/>
          <p:nvPr/>
        </p:nvSpPr>
        <p:spPr>
          <a:xfrm rot="8615653">
            <a:off x="6255114" y="3435581"/>
            <a:ext cx="572157" cy="242770"/>
          </a:xfrm>
          <a:prstGeom prst="right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Pfeil nach rechts 10"/>
          <p:cNvSpPr/>
          <p:nvPr/>
        </p:nvSpPr>
        <p:spPr>
          <a:xfrm rot="19620000">
            <a:off x="2466995" y="4200726"/>
            <a:ext cx="572157" cy="2427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Titel 1"/>
          <p:cNvSpPr txBox="1">
            <a:spLocks/>
          </p:cNvSpPr>
          <p:nvPr/>
        </p:nvSpPr>
        <p:spPr>
          <a:xfrm>
            <a:off x="3192047" y="3661573"/>
            <a:ext cx="2845893" cy="918150"/>
          </a:xfrm>
          <a:prstGeom prst="rect">
            <a:avLst/>
          </a:prstGeom>
          <a:solidFill>
            <a:schemeClr val="accent2">
              <a:lumMod val="20000"/>
              <a:lumOff val="80000"/>
            </a:schemeClr>
          </a:solidFill>
          <a:ln w="22225">
            <a:solidFill>
              <a:srgbClr val="C00000"/>
            </a:solidFill>
          </a:ln>
          <a:effectLst>
            <a:outerShdw blurRad="50800" dist="38100" algn="l" rotWithShape="0">
              <a:prstClr val="black">
                <a:alpha val="40000"/>
              </a:prstClr>
            </a:outerShdw>
          </a:effectLst>
        </p:spPr>
        <p:txBody>
          <a:bodyPr vert="horz" lIns="91440" tIns="45720" rIns="91440" bIns="45720" rtlCol="0" anchor="ctr">
            <a:normAutofit fontScale="97500"/>
          </a:bodyPr>
          <a:lstStyle>
            <a:lvl1pPr algn="l" defTabSz="914400" rtl="0" eaLnBrk="1" latinLnBrk="0" hangingPunct="1">
              <a:spcBef>
                <a:spcPct val="0"/>
              </a:spcBef>
              <a:buNone/>
              <a:defRPr sz="2400" b="1" kern="1200">
                <a:solidFill>
                  <a:schemeClr val="tx2"/>
                </a:solidFill>
                <a:latin typeface="+mj-lt"/>
                <a:ea typeface="+mj-ea"/>
                <a:cs typeface="+mj-cs"/>
              </a:defRPr>
            </a:lvl1pPr>
          </a:lstStyle>
          <a:p>
            <a:pPr algn="ctr"/>
            <a:r>
              <a:rPr lang="de-DE" dirty="0" smtClean="0">
                <a:latin typeface="Arial Narrow" pitchFamily="34" charset="0"/>
              </a:rPr>
              <a:t>FAMOUS Handbook on </a:t>
            </a:r>
            <a:r>
              <a:rPr lang="de-DE" dirty="0" err="1" smtClean="0">
                <a:latin typeface="Arial Narrow" pitchFamily="34" charset="0"/>
              </a:rPr>
              <a:t>adaptation</a:t>
            </a:r>
            <a:r>
              <a:rPr lang="de-DE" dirty="0" smtClean="0">
                <a:latin typeface="Arial Narrow" pitchFamily="34" charset="0"/>
              </a:rPr>
              <a:t> </a:t>
            </a:r>
            <a:endParaRPr lang="de-DE" dirty="0" smtClean="0">
              <a:latin typeface="Arial Narrow" pitchFamily="34" charset="0"/>
            </a:endParaRPr>
          </a:p>
        </p:txBody>
      </p:sp>
      <p:sp>
        <p:nvSpPr>
          <p:cNvPr id="13" name="Textfeld 12"/>
          <p:cNvSpPr txBox="1"/>
          <p:nvPr/>
        </p:nvSpPr>
        <p:spPr>
          <a:xfrm>
            <a:off x="641559" y="3630041"/>
            <a:ext cx="1805477" cy="584775"/>
          </a:xfrm>
          <a:prstGeom prst="rect">
            <a:avLst/>
          </a:prstGeom>
          <a:noFill/>
          <a:ln>
            <a:solidFill>
              <a:schemeClr val="accent2"/>
            </a:solidFill>
          </a:ln>
        </p:spPr>
        <p:txBody>
          <a:bodyPr wrap="square" rtlCol="0">
            <a:spAutoFit/>
          </a:bodyPr>
          <a:lstStyle/>
          <a:p>
            <a:pPr algn="ctr"/>
            <a:r>
              <a:rPr lang="en-US" sz="1600" dirty="0" smtClean="0">
                <a:solidFill>
                  <a:schemeClr val="bg1">
                    <a:lumMod val="65000"/>
                  </a:schemeClr>
                </a:solidFill>
              </a:rPr>
              <a:t>Existing work  in this field</a:t>
            </a:r>
            <a:endParaRPr lang="en-US" sz="1600" dirty="0">
              <a:solidFill>
                <a:schemeClr val="bg1">
                  <a:lumMod val="65000"/>
                </a:schemeClr>
              </a:solidFill>
            </a:endParaRPr>
          </a:p>
        </p:txBody>
      </p:sp>
      <p:sp>
        <p:nvSpPr>
          <p:cNvPr id="14" name="Textfeld 13"/>
          <p:cNvSpPr txBox="1"/>
          <p:nvPr/>
        </p:nvSpPr>
        <p:spPr>
          <a:xfrm>
            <a:off x="6778165" y="3661573"/>
            <a:ext cx="1805477" cy="584775"/>
          </a:xfrm>
          <a:prstGeom prst="rect">
            <a:avLst/>
          </a:prstGeom>
          <a:noFill/>
          <a:ln>
            <a:solidFill>
              <a:schemeClr val="accent2"/>
            </a:solidFill>
          </a:ln>
        </p:spPr>
        <p:txBody>
          <a:bodyPr wrap="square" rtlCol="0">
            <a:spAutoFit/>
          </a:bodyPr>
          <a:lstStyle/>
          <a:p>
            <a:pPr algn="ctr"/>
            <a:r>
              <a:rPr lang="en-US" sz="1600" dirty="0" smtClean="0">
                <a:solidFill>
                  <a:schemeClr val="bg1">
                    <a:lumMod val="65000"/>
                  </a:schemeClr>
                </a:solidFill>
              </a:rPr>
              <a:t>Input from advisory board</a:t>
            </a:r>
            <a:endParaRPr lang="en-US" sz="1600" dirty="0">
              <a:solidFill>
                <a:schemeClr val="bg1">
                  <a:lumMod val="65000"/>
                </a:schemeClr>
              </a:solidFill>
            </a:endParaRPr>
          </a:p>
        </p:txBody>
      </p:sp>
      <p:sp>
        <p:nvSpPr>
          <p:cNvPr id="15" name="Pfeil nach rechts 14"/>
          <p:cNvSpPr/>
          <p:nvPr/>
        </p:nvSpPr>
        <p:spPr>
          <a:xfrm rot="10800000">
            <a:off x="6325177" y="3821729"/>
            <a:ext cx="572157" cy="242770"/>
          </a:xfrm>
          <a:prstGeom prst="rightArrow">
            <a:avLst/>
          </a:prstGeom>
          <a:solidFill>
            <a:schemeClr val="bg1">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Pfeil nach rechts 15"/>
          <p:cNvSpPr/>
          <p:nvPr/>
        </p:nvSpPr>
        <p:spPr>
          <a:xfrm>
            <a:off x="2365213" y="3821729"/>
            <a:ext cx="572157" cy="242770"/>
          </a:xfrm>
          <a:prstGeom prst="rightArrow">
            <a:avLst/>
          </a:prstGeom>
          <a:solidFill>
            <a:schemeClr val="bg1">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Textfeld 16"/>
          <p:cNvSpPr txBox="1"/>
          <p:nvPr/>
        </p:nvSpPr>
        <p:spPr>
          <a:xfrm>
            <a:off x="425862" y="6224427"/>
            <a:ext cx="8415968" cy="276999"/>
          </a:xfrm>
          <a:prstGeom prst="rect">
            <a:avLst/>
          </a:prstGeom>
          <a:noFill/>
        </p:spPr>
        <p:txBody>
          <a:bodyPr wrap="square" rtlCol="0">
            <a:spAutoFit/>
          </a:bodyPr>
          <a:lstStyle/>
          <a:p>
            <a:pPr algn="r"/>
            <a:r>
              <a:rPr lang="de-AT" sz="1200" dirty="0" err="1" smtClean="0"/>
              <a:t>Available</a:t>
            </a:r>
            <a:r>
              <a:rPr lang="de-AT" sz="1200" dirty="0" smtClean="0"/>
              <a:t> </a:t>
            </a:r>
            <a:r>
              <a:rPr lang="de-AT" sz="1200" dirty="0"/>
              <a:t>in </a:t>
            </a:r>
            <a:r>
              <a:rPr lang="de-AT" sz="1200" dirty="0" err="1"/>
              <a:t>English:http</a:t>
            </a:r>
            <a:r>
              <a:rPr lang="de-AT" sz="1200" dirty="0"/>
              <a:t>://www.klimawandelanpassung.at/ms/klimawandelanpassung/en/</a:t>
            </a:r>
          </a:p>
        </p:txBody>
      </p:sp>
    </p:spTree>
    <p:extLst>
      <p:ext uri="{BB962C8B-B14F-4D97-AF65-F5344CB8AC3E}">
        <p14:creationId xmlns:p14="http://schemas.microsoft.com/office/powerpoint/2010/main" val="223191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blinds(horizontal)">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linds(horizontal)">
                                      <p:cBhvr>
                                        <p:cTn id="38" dur="500"/>
                                        <p:tgtEl>
                                          <p:spTgt spid="13"/>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linds(horizontal)">
                                      <p:cBhvr>
                                        <p:cTn id="41" dur="500"/>
                                        <p:tgtEl>
                                          <p:spTgt spid="16"/>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linds(horizontal)">
                                      <p:cBhvr>
                                        <p:cTn id="44" dur="500"/>
                                        <p:tgtEl>
                                          <p:spTgt spid="14"/>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linds(horizontal)">
                                      <p:cBhvr>
                                        <p:cTn id="55" dur="500"/>
                                        <p:tgtEl>
                                          <p:spTgt spid="6"/>
                                        </p:tgtEl>
                                      </p:cBhvr>
                                    </p:animEffect>
                                  </p:childTnLst>
                                </p:cTn>
                              </p:par>
                              <p:par>
                                <p:cTn id="56" presetID="3" presetClass="entr" presetSubtype="10" fill="hold"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linds(horizontal)">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animBg="1"/>
      <p:bldP spid="8" grpId="0" animBg="1"/>
      <p:bldP spid="9" grpId="0" animBg="1"/>
      <p:bldP spid="10" grpId="0" animBg="1"/>
      <p:bldP spid="11" grpId="0" animBg="1"/>
      <p:bldP spid="13" grpId="0" animBg="1"/>
      <p:bldP spid="14" grpId="0" animBg="1"/>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882075"/>
            <a:ext cx="8229600" cy="918150"/>
          </a:xfrm>
        </p:spPr>
        <p:txBody>
          <a:bodyPr/>
          <a:lstStyle/>
          <a:p>
            <a:r>
              <a:rPr lang="de-AT" dirty="0" smtClean="0">
                <a:latin typeface="Arial Narrow" pitchFamily="34" charset="0"/>
              </a:rPr>
              <a:t>Handbook on </a:t>
            </a:r>
            <a:r>
              <a:rPr lang="en-US" dirty="0" smtClean="0">
                <a:latin typeface="Arial Narrow" pitchFamily="34" charset="0"/>
              </a:rPr>
              <a:t>adaptation </a:t>
            </a:r>
            <a:endParaRPr lang="en-US" dirty="0">
              <a:latin typeface="Arial Narrow" pitchFamily="34" charset="0"/>
            </a:endParaRPr>
          </a:p>
        </p:txBody>
      </p:sp>
      <p:sp>
        <p:nvSpPr>
          <p:cNvPr id="15" name="Textplatzhalter 3"/>
          <p:cNvSpPr>
            <a:spLocks noGrp="1"/>
          </p:cNvSpPr>
          <p:nvPr>
            <p:ph type="body" sz="quarter" idx="11"/>
          </p:nvPr>
        </p:nvSpPr>
        <p:spPr>
          <a:xfrm>
            <a:off x="457201" y="1693543"/>
            <a:ext cx="4664128" cy="4540821"/>
          </a:xfrm>
        </p:spPr>
        <p:txBody>
          <a:bodyPr>
            <a:normAutofit fontScale="92500" lnSpcReduction="20000"/>
          </a:bodyPr>
          <a:lstStyle/>
          <a:p>
            <a:pPr marL="0" indent="0">
              <a:buNone/>
            </a:pPr>
            <a:r>
              <a:rPr lang="en-US" sz="2300" dirty="0" smtClean="0">
                <a:latin typeface="Arial" pitchFamily="34" charset="0"/>
                <a:cs typeface="Arial" pitchFamily="34" charset="0"/>
              </a:rPr>
              <a:t>3 toolkits will address the steps of the policy cycle:</a:t>
            </a:r>
            <a:endParaRPr lang="de-DE" sz="2300" dirty="0" smtClean="0">
              <a:latin typeface="Arial" pitchFamily="34" charset="0"/>
              <a:cs typeface="Arial" pitchFamily="34" charset="0"/>
            </a:endParaRPr>
          </a:p>
          <a:p>
            <a:pPr>
              <a:buNone/>
            </a:pPr>
            <a:endParaRPr lang="de-DE" sz="1200" dirty="0" smtClean="0">
              <a:latin typeface="Arial" pitchFamily="34" charset="0"/>
              <a:cs typeface="Arial" pitchFamily="34" charset="0"/>
            </a:endParaRPr>
          </a:p>
          <a:p>
            <a:pPr marL="514350" indent="-514350">
              <a:buAutoNum type="romanLcParenBoth"/>
            </a:pPr>
            <a:r>
              <a:rPr lang="en-US" sz="1900" dirty="0" smtClean="0">
                <a:latin typeface="Arial" pitchFamily="34" charset="0"/>
                <a:cs typeface="Arial" pitchFamily="34" charset="0"/>
              </a:rPr>
              <a:t>The </a:t>
            </a:r>
            <a:r>
              <a:rPr lang="en-US" sz="1900" dirty="0" smtClean="0"/>
              <a:t>“</a:t>
            </a:r>
            <a:r>
              <a:rPr lang="en-US" sz="1900" b="1" dirty="0" smtClean="0">
                <a:solidFill>
                  <a:schemeClr val="tx2"/>
                </a:solidFill>
                <a:latin typeface="Arial" pitchFamily="34" charset="0"/>
                <a:cs typeface="Arial" pitchFamily="34" charset="0"/>
              </a:rPr>
              <a:t>Create the ground for adaptation</a:t>
            </a:r>
            <a:r>
              <a:rPr lang="en-US" sz="1900" dirty="0" smtClean="0"/>
              <a:t>”</a:t>
            </a:r>
            <a:r>
              <a:rPr lang="en-US" sz="1900" dirty="0" smtClean="0">
                <a:latin typeface="Arial" pitchFamily="34" charset="0"/>
                <a:cs typeface="Arial" pitchFamily="34" charset="0"/>
              </a:rPr>
              <a:t> toolkit aims to support the agenda setting stage of policy making</a:t>
            </a:r>
          </a:p>
          <a:p>
            <a:pPr marL="514350" indent="-514350">
              <a:buNone/>
            </a:pPr>
            <a:endParaRPr lang="en-US" sz="400" dirty="0" smtClean="0">
              <a:latin typeface="Arial" pitchFamily="34" charset="0"/>
              <a:cs typeface="Arial" pitchFamily="34" charset="0"/>
            </a:endParaRPr>
          </a:p>
          <a:p>
            <a:pPr marL="514350" indent="-514350">
              <a:buNone/>
            </a:pPr>
            <a:endParaRPr lang="en-US" sz="400" dirty="0" smtClean="0">
              <a:latin typeface="Arial" pitchFamily="34" charset="0"/>
              <a:cs typeface="Arial" pitchFamily="34" charset="0"/>
            </a:endParaRPr>
          </a:p>
          <a:p>
            <a:pPr marL="514350" indent="-514350">
              <a:buAutoNum type="romanLcParenBoth" startAt="2"/>
            </a:pPr>
            <a:r>
              <a:rPr lang="en-US" sz="1900" dirty="0" smtClean="0">
                <a:latin typeface="Arial" pitchFamily="34" charset="0"/>
                <a:cs typeface="Arial" pitchFamily="34" charset="0"/>
              </a:rPr>
              <a:t>The </a:t>
            </a:r>
            <a:r>
              <a:rPr lang="en-US" sz="1900" dirty="0" smtClean="0"/>
              <a:t>“</a:t>
            </a:r>
            <a:r>
              <a:rPr lang="en-US" sz="1900" b="1" dirty="0" smtClean="0">
                <a:solidFill>
                  <a:schemeClr val="tx2"/>
                </a:solidFill>
                <a:latin typeface="Arial" pitchFamily="34" charset="0"/>
                <a:cs typeface="Arial" pitchFamily="34" charset="0"/>
              </a:rPr>
              <a:t>Identify problems and find solutions</a:t>
            </a:r>
            <a:r>
              <a:rPr lang="en-US" sz="1900" dirty="0" smtClean="0"/>
              <a:t>”</a:t>
            </a:r>
            <a:r>
              <a:rPr lang="en-US" sz="1900" dirty="0" smtClean="0">
                <a:latin typeface="Arial" pitchFamily="34" charset="0"/>
                <a:cs typeface="Arial" pitchFamily="34" charset="0"/>
              </a:rPr>
              <a:t> toolkit is concerned with </a:t>
            </a:r>
            <a:r>
              <a:rPr lang="en-US" sz="1900" dirty="0" err="1" smtClean="0">
                <a:latin typeface="Arial" pitchFamily="34" charset="0"/>
                <a:cs typeface="Arial" pitchFamily="34" charset="0"/>
              </a:rPr>
              <a:t>priorisation</a:t>
            </a:r>
            <a:r>
              <a:rPr lang="en-US" sz="1900" dirty="0" smtClean="0">
                <a:latin typeface="Arial" pitchFamily="34" charset="0"/>
                <a:cs typeface="Arial" pitchFamily="34" charset="0"/>
              </a:rPr>
              <a:t> of main impacts, selection </a:t>
            </a:r>
            <a:br>
              <a:rPr lang="en-US" sz="1900" dirty="0" smtClean="0">
                <a:latin typeface="Arial" pitchFamily="34" charset="0"/>
                <a:cs typeface="Arial" pitchFamily="34" charset="0"/>
              </a:rPr>
            </a:br>
            <a:r>
              <a:rPr lang="en-US" sz="1900" dirty="0" smtClean="0">
                <a:latin typeface="Arial" pitchFamily="34" charset="0"/>
                <a:cs typeface="Arial" pitchFamily="34" charset="0"/>
              </a:rPr>
              <a:t>of adaptation options, mainstreaming, preparing a strategy document, etc.</a:t>
            </a:r>
          </a:p>
          <a:p>
            <a:pPr marL="514350" indent="-514350">
              <a:buNone/>
            </a:pPr>
            <a:endParaRPr lang="en-US" sz="500" dirty="0" smtClean="0">
              <a:latin typeface="Arial" pitchFamily="34" charset="0"/>
              <a:cs typeface="Arial" pitchFamily="34" charset="0"/>
            </a:endParaRPr>
          </a:p>
          <a:p>
            <a:pPr marL="514350" indent="-514350">
              <a:buNone/>
            </a:pPr>
            <a:endParaRPr lang="en-US" sz="500" dirty="0" smtClean="0">
              <a:latin typeface="Arial" pitchFamily="34" charset="0"/>
              <a:cs typeface="Arial" pitchFamily="34" charset="0"/>
            </a:endParaRPr>
          </a:p>
          <a:p>
            <a:pPr marL="514350" indent="-514350">
              <a:buAutoNum type="romanLcParenBoth" startAt="2"/>
            </a:pPr>
            <a:r>
              <a:rPr lang="en-US" sz="1900" dirty="0" smtClean="0">
                <a:latin typeface="Arial" pitchFamily="34" charset="0"/>
                <a:cs typeface="Arial" pitchFamily="34" charset="0"/>
              </a:rPr>
              <a:t>The </a:t>
            </a:r>
            <a:r>
              <a:rPr lang="en-US" sz="1900" dirty="0" smtClean="0"/>
              <a:t>“</a:t>
            </a:r>
            <a:r>
              <a:rPr lang="en-US" sz="1900" b="1" dirty="0" smtClean="0">
                <a:solidFill>
                  <a:schemeClr val="tx2"/>
                </a:solidFill>
                <a:latin typeface="Arial" pitchFamily="34" charset="0"/>
                <a:cs typeface="Arial" pitchFamily="34" charset="0"/>
              </a:rPr>
              <a:t>Implement actions and evaluate </a:t>
            </a:r>
            <a:r>
              <a:rPr lang="en-US" sz="1900" dirty="0" smtClean="0">
                <a:latin typeface="Arial" pitchFamily="34" charset="0"/>
                <a:cs typeface="Arial" pitchFamily="34" charset="0"/>
              </a:rPr>
              <a:t>provides support in monitoring/evaluation, suggests communication formats, etc. </a:t>
            </a:r>
          </a:p>
          <a:p>
            <a:pPr marL="361950" lvl="0" indent="-361950">
              <a:buNone/>
            </a:pPr>
            <a:endParaRPr lang="de-DE" sz="2100" dirty="0">
              <a:latin typeface="Arial" pitchFamily="34" charset="0"/>
              <a:cs typeface="Arial" pitchFamily="34" charset="0"/>
            </a:endParaRPr>
          </a:p>
        </p:txBody>
      </p:sp>
      <p:grpSp>
        <p:nvGrpSpPr>
          <p:cNvPr id="4" name="Gruppieren 12"/>
          <p:cNvGrpSpPr/>
          <p:nvPr/>
        </p:nvGrpSpPr>
        <p:grpSpPr>
          <a:xfrm>
            <a:off x="5121329" y="1800225"/>
            <a:ext cx="3796019" cy="3974400"/>
            <a:chOff x="5032119" y="1556791"/>
            <a:chExt cx="4111881" cy="4125551"/>
          </a:xfrm>
        </p:grpSpPr>
        <p:pic>
          <p:nvPicPr>
            <p:cNvPr id="16" name="Picture 2" descr="famousneu"/>
            <p:cNvPicPr>
              <a:picLocks noChangeAspect="1" noChangeArrowheads="1"/>
            </p:cNvPicPr>
            <p:nvPr/>
          </p:nvPicPr>
          <p:blipFill>
            <a:blip r:embed="rId3" cstate="print"/>
            <a:srcRect/>
            <a:stretch>
              <a:fillRect/>
            </a:stretch>
          </p:blipFill>
          <p:spPr bwMode="auto">
            <a:xfrm>
              <a:off x="5032119" y="1556791"/>
              <a:ext cx="4111881" cy="4125551"/>
            </a:xfrm>
            <a:prstGeom prst="rect">
              <a:avLst/>
            </a:prstGeom>
            <a:noFill/>
            <a:ln w="9525" algn="in">
              <a:noFill/>
              <a:miter lim="800000"/>
              <a:headEnd/>
              <a:tailEnd/>
            </a:ln>
            <a:effectLst/>
          </p:spPr>
        </p:pic>
        <p:sp>
          <p:nvSpPr>
            <p:cNvPr id="17" name="Textfeld 16"/>
            <p:cNvSpPr txBox="1"/>
            <p:nvPr/>
          </p:nvSpPr>
          <p:spPr>
            <a:xfrm>
              <a:off x="5464058" y="4723458"/>
              <a:ext cx="1653410" cy="463248"/>
            </a:xfrm>
            <a:prstGeom prst="rect">
              <a:avLst/>
            </a:prstGeom>
            <a:solidFill>
              <a:sysClr val="window" lastClr="FFFFFF"/>
            </a:solidFill>
          </p:spPr>
          <p:txBody>
            <a:bodyPr wrap="square" rtlCol="0">
              <a:spAutoFit/>
            </a:bodyPr>
            <a:lstStyle/>
            <a:p>
              <a:pPr marR="0" lvl="0" algn="ctr" defTabSz="914400" eaLnBrk="1" fontAlgn="auto" latinLnBrk="0" hangingPunct="1">
                <a:lnSpc>
                  <a:spcPct val="100000"/>
                </a:lnSpc>
                <a:spcBef>
                  <a:spcPts val="0"/>
                </a:spcBef>
                <a:spcAft>
                  <a:spcPts val="0"/>
                </a:spcAft>
                <a:buClrTx/>
                <a:buSzTx/>
                <a:buFontTx/>
                <a:buAutoNum type="arabicPeriod"/>
                <a:tabLst/>
                <a:defRPr/>
              </a:pPr>
              <a:r>
                <a:rPr kumimoji="0" lang="en-US" sz="11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Create the ground for adaptation</a:t>
              </a:r>
            </a:p>
            <a:p>
              <a:pPr marL="228600" marR="0" lvl="0" indent="-228600" algn="ctr" defTabSz="914400" eaLnBrk="1" fontAlgn="auto" latinLnBrk="0" hangingPunct="1">
                <a:lnSpc>
                  <a:spcPct val="100000"/>
                </a:lnSpc>
                <a:spcBef>
                  <a:spcPts val="0"/>
                </a:spcBef>
                <a:spcAft>
                  <a:spcPts val="0"/>
                </a:spcAft>
                <a:buClrTx/>
                <a:buSzTx/>
                <a:tabLst/>
                <a:defRPr/>
              </a:pPr>
              <a:endParaRPr kumimoji="0" lang="en-US" sz="100" b="1"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18" name="Textfeld 17"/>
            <p:cNvSpPr txBox="1"/>
            <p:nvPr/>
          </p:nvSpPr>
          <p:spPr>
            <a:xfrm>
              <a:off x="6170093" y="3704209"/>
              <a:ext cx="1798249" cy="447274"/>
            </a:xfrm>
            <a:prstGeom prst="rect">
              <a:avLst/>
            </a:prstGeom>
            <a:solidFill>
              <a:sysClr val="window" lastClr="FFFFFF"/>
            </a:solidFill>
          </p:spPr>
          <p:txBody>
            <a:bodyPr wrap="square" rtlCol="0">
              <a:spAutoFit/>
            </a:bodyPr>
            <a:lstStyle/>
            <a:p>
              <a:pPr algn="ctr"/>
              <a:r>
                <a:rPr lang="en-US" sz="1100" b="1" kern="0" dirty="0" smtClean="0">
                  <a:solidFill>
                    <a:sysClr val="windowText" lastClr="000000"/>
                  </a:solidFill>
                  <a:latin typeface="Arial" pitchFamily="34" charset="0"/>
                  <a:cs typeface="Arial" pitchFamily="34" charset="0"/>
                </a:rPr>
                <a:t>2. Identify problems  and find solutions</a:t>
              </a:r>
              <a:endParaRPr lang="en-US" sz="1100" b="1" kern="0" dirty="0">
                <a:solidFill>
                  <a:sysClr val="windowText" lastClr="000000"/>
                </a:solidFill>
                <a:latin typeface="Arial" pitchFamily="34" charset="0"/>
                <a:cs typeface="Arial" pitchFamily="34" charset="0"/>
              </a:endParaRPr>
            </a:p>
          </p:txBody>
        </p:sp>
        <p:sp>
          <p:nvSpPr>
            <p:cNvPr id="19" name="Textfeld 18"/>
            <p:cNvSpPr txBox="1"/>
            <p:nvPr/>
          </p:nvSpPr>
          <p:spPr>
            <a:xfrm>
              <a:off x="7424056" y="2442795"/>
              <a:ext cx="1595699" cy="638963"/>
            </a:xfrm>
            <a:prstGeom prst="rect">
              <a:avLst/>
            </a:prstGeom>
            <a:solidFill>
              <a:sysClr val="window" lastClr="FFFFFF"/>
            </a:solid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US" sz="1100" b="1" kern="0" dirty="0" smtClean="0">
                  <a:solidFill>
                    <a:sysClr val="windowText" lastClr="000000"/>
                  </a:solidFill>
                  <a:latin typeface="Arial" pitchFamily="34" charset="0"/>
                  <a:cs typeface="Arial" pitchFamily="34" charset="0"/>
                </a:rPr>
                <a:t>3. Implement actions and evaluate</a:t>
              </a:r>
              <a:r>
                <a:rPr kumimoji="0" lang="en-US" sz="1200" b="1" i="0" u="none" strike="noStrike" kern="0" cap="none" spc="0" normalizeH="0" baseline="0" noProof="0" dirty="0" smtClean="0">
                  <a:ln>
                    <a:noFill/>
                  </a:ln>
                  <a:solidFill>
                    <a:sysClr val="windowText" lastClr="000000"/>
                  </a:solidFill>
                  <a:effectLst/>
                  <a:uLnTx/>
                  <a:uFillTx/>
                </a:rPr>
                <a:t> </a:t>
              </a:r>
              <a:endParaRPr kumimoji="0" lang="en-US" sz="1200" b="1" i="0" u="none" strike="noStrike" kern="0" cap="none" spc="0" normalizeH="0" baseline="0" noProof="0" dirty="0">
                <a:ln>
                  <a:noFill/>
                </a:ln>
                <a:solidFill>
                  <a:sysClr val="windowText" lastClr="000000"/>
                </a:solidFill>
                <a:effectLst/>
                <a:uLnTx/>
                <a:uFillTx/>
              </a:endParaRPr>
            </a:p>
          </p:txBody>
        </p:sp>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144" y="229830"/>
            <a:ext cx="4603471" cy="6480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el 1"/>
          <p:cNvSpPr txBox="1">
            <a:spLocks/>
          </p:cNvSpPr>
          <p:nvPr/>
        </p:nvSpPr>
        <p:spPr>
          <a:xfrm>
            <a:off x="5826393" y="760879"/>
            <a:ext cx="2845893" cy="918150"/>
          </a:xfrm>
          <a:prstGeom prst="rect">
            <a:avLst/>
          </a:prstGeom>
          <a:solidFill>
            <a:schemeClr val="accent2">
              <a:lumMod val="20000"/>
              <a:lumOff val="80000"/>
            </a:schemeClr>
          </a:solidFill>
          <a:ln w="22225">
            <a:solidFill>
              <a:srgbClr val="C00000"/>
            </a:solidFill>
          </a:ln>
          <a:effectLst>
            <a:outerShdw blurRad="50800" dist="38100" algn="l" rotWithShape="0">
              <a:prstClr val="black">
                <a:alpha val="40000"/>
              </a:prstClr>
            </a:outerShdw>
          </a:effectLst>
        </p:spPr>
        <p:txBody>
          <a:bodyPr vert="horz" lIns="91440" tIns="45720" rIns="91440" bIns="45720" rtlCol="0" anchor="ctr">
            <a:normAutofit fontScale="97500"/>
          </a:bodyPr>
          <a:lstStyle>
            <a:lvl1pPr algn="l" defTabSz="914400" rtl="0" eaLnBrk="1" latinLnBrk="0" hangingPunct="1">
              <a:spcBef>
                <a:spcPct val="0"/>
              </a:spcBef>
              <a:buNone/>
              <a:defRPr sz="2400" b="1" kern="1200">
                <a:solidFill>
                  <a:schemeClr val="tx2"/>
                </a:solidFill>
                <a:latin typeface="+mj-lt"/>
                <a:ea typeface="+mj-ea"/>
                <a:cs typeface="+mj-cs"/>
              </a:defRPr>
            </a:lvl1pPr>
          </a:lstStyle>
          <a:p>
            <a:pPr algn="ctr"/>
            <a:r>
              <a:rPr lang="de-DE" dirty="0" smtClean="0">
                <a:latin typeface="Arial Narrow" pitchFamily="34" charset="0"/>
              </a:rPr>
              <a:t>FAMOUS Handbook on </a:t>
            </a:r>
            <a:r>
              <a:rPr lang="de-DE" dirty="0" err="1" smtClean="0">
                <a:latin typeface="Arial Narrow" pitchFamily="34" charset="0"/>
              </a:rPr>
              <a:t>adaptation</a:t>
            </a:r>
            <a:r>
              <a:rPr lang="de-DE" dirty="0" smtClean="0">
                <a:latin typeface="Arial Narrow" pitchFamily="34" charset="0"/>
              </a:rPr>
              <a:t> </a:t>
            </a:r>
            <a:endParaRPr lang="de-DE" dirty="0" smtClean="0">
              <a:latin typeface="Arial Narrow" pitchFamily="34" charset="0"/>
            </a:endParaRPr>
          </a:p>
        </p:txBody>
      </p:sp>
    </p:spTree>
    <p:extLst>
      <p:ext uri="{BB962C8B-B14F-4D97-AF65-F5344CB8AC3E}">
        <p14:creationId xmlns:p14="http://schemas.microsoft.com/office/powerpoint/2010/main" val="372203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animEffect transition="in" filter="blinds(horizontal)">
                                      <p:cBhvr>
                                        <p:cTn id="7" dur="500"/>
                                        <p:tgtEl>
                                          <p:spTgt spid="1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xEl>
                                              <p:pRg st="5" end="5"/>
                                            </p:txEl>
                                          </p:spTgt>
                                        </p:tgtEl>
                                        <p:attrNameLst>
                                          <p:attrName>style.visibility</p:attrName>
                                        </p:attrNameLst>
                                      </p:cBhvr>
                                      <p:to>
                                        <p:strVal val="visible"/>
                                      </p:to>
                                    </p:set>
                                    <p:animEffect transition="in" filter="blinds(horizontal)">
                                      <p:cBhvr>
                                        <p:cTn id="12" dur="500"/>
                                        <p:tgtEl>
                                          <p:spTgt spid="1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xEl>
                                              <p:pRg st="8" end="8"/>
                                            </p:txEl>
                                          </p:spTgt>
                                        </p:tgtEl>
                                        <p:attrNameLst>
                                          <p:attrName>style.visibility</p:attrName>
                                        </p:attrNameLst>
                                      </p:cBhvr>
                                      <p:to>
                                        <p:strVal val="visible"/>
                                      </p:to>
                                    </p:set>
                                    <p:animEffect transition="in" filter="blinds(horizontal)">
                                      <p:cBhvr>
                                        <p:cTn id="17" dur="500"/>
                                        <p:tgtEl>
                                          <p:spTgt spid="15">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1"/>
          </p:nvPr>
        </p:nvSpPr>
        <p:spPr/>
        <p:txBody>
          <a:bodyPr/>
          <a:lstStyle/>
          <a:p>
            <a:endParaRPr lang="de-AT"/>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117" t="9594" r="4025" b="3709"/>
          <a:stretch/>
        </p:blipFill>
        <p:spPr bwMode="auto">
          <a:xfrm>
            <a:off x="-66513" y="1877233"/>
            <a:ext cx="9210513" cy="4395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1"/>
          <p:cNvSpPr txBox="1">
            <a:spLocks/>
          </p:cNvSpPr>
          <p:nvPr/>
        </p:nvSpPr>
        <p:spPr>
          <a:xfrm>
            <a:off x="5840906" y="830670"/>
            <a:ext cx="2845893" cy="918150"/>
          </a:xfrm>
          <a:prstGeom prst="rect">
            <a:avLst/>
          </a:prstGeom>
          <a:solidFill>
            <a:schemeClr val="accent2">
              <a:lumMod val="20000"/>
              <a:lumOff val="80000"/>
            </a:schemeClr>
          </a:solidFill>
          <a:ln w="22225">
            <a:solidFill>
              <a:srgbClr val="C00000"/>
            </a:solidFill>
          </a:ln>
          <a:effectLst>
            <a:outerShdw blurRad="50800" dist="38100" algn="l" rotWithShape="0">
              <a:prstClr val="black">
                <a:alpha val="40000"/>
              </a:prstClr>
            </a:outerShdw>
          </a:effectLst>
        </p:spPr>
        <p:txBody>
          <a:bodyPr vert="horz" lIns="91440" tIns="45720" rIns="91440" bIns="45720" rtlCol="0" anchor="ctr">
            <a:normAutofit fontScale="97500"/>
          </a:bodyPr>
          <a:lstStyle>
            <a:lvl1pPr algn="l" defTabSz="914400" rtl="0" eaLnBrk="1" latinLnBrk="0" hangingPunct="1">
              <a:spcBef>
                <a:spcPct val="0"/>
              </a:spcBef>
              <a:buNone/>
              <a:defRPr sz="2400" b="1" kern="1200">
                <a:solidFill>
                  <a:schemeClr val="tx2"/>
                </a:solidFill>
                <a:latin typeface="+mj-lt"/>
                <a:ea typeface="+mj-ea"/>
                <a:cs typeface="+mj-cs"/>
              </a:defRPr>
            </a:lvl1pPr>
          </a:lstStyle>
          <a:p>
            <a:pPr algn="ctr"/>
            <a:r>
              <a:rPr lang="de-DE" dirty="0" smtClean="0">
                <a:latin typeface="Arial Narrow" pitchFamily="34" charset="0"/>
              </a:rPr>
              <a:t>CC-ACT Online-tool </a:t>
            </a:r>
            <a:r>
              <a:rPr lang="de-DE" dirty="0" err="1" smtClean="0">
                <a:latin typeface="Arial Narrow" pitchFamily="34" charset="0"/>
              </a:rPr>
              <a:t>for</a:t>
            </a:r>
            <a:r>
              <a:rPr lang="de-DE" dirty="0" smtClean="0">
                <a:latin typeface="Arial Narrow" pitchFamily="34" charset="0"/>
              </a:rPr>
              <a:t> </a:t>
            </a:r>
            <a:r>
              <a:rPr lang="de-DE" dirty="0" err="1" smtClean="0">
                <a:latin typeface="Arial Narrow" pitchFamily="34" charset="0"/>
              </a:rPr>
              <a:t>adaptation</a:t>
            </a:r>
            <a:r>
              <a:rPr lang="de-DE" dirty="0" smtClean="0">
                <a:latin typeface="Arial Narrow" pitchFamily="34" charset="0"/>
              </a:rPr>
              <a:t> </a:t>
            </a:r>
            <a:endParaRPr lang="de-DE" dirty="0" smtClean="0">
              <a:latin typeface="Arial Narrow" pitchFamily="34" charset="0"/>
            </a:endParaRPr>
          </a:p>
        </p:txBody>
      </p:sp>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1379" y="760879"/>
            <a:ext cx="780098" cy="777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2491" y="392490"/>
            <a:ext cx="1257300" cy="1794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9791" y="150336"/>
            <a:ext cx="1271588"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67045" y="1497185"/>
            <a:ext cx="774383" cy="760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hteck 9"/>
          <p:cNvSpPr/>
          <p:nvPr/>
        </p:nvSpPr>
        <p:spPr>
          <a:xfrm>
            <a:off x="1349829" y="2536447"/>
            <a:ext cx="6212114" cy="253915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lvl="2" indent="0">
              <a:spcBef>
                <a:spcPts val="0"/>
              </a:spcBef>
              <a:spcAft>
                <a:spcPts val="600"/>
              </a:spcAft>
              <a:buNone/>
            </a:pPr>
            <a:endParaRPr lang="en-US" sz="2400" b="1" dirty="0" smtClean="0">
              <a:latin typeface="Arial Narrow" panose="020B0606020202030204" pitchFamily="34" charset="0"/>
            </a:endParaRPr>
          </a:p>
          <a:p>
            <a:pPr marL="0" lvl="2" indent="0">
              <a:spcBef>
                <a:spcPts val="0"/>
              </a:spcBef>
              <a:spcAft>
                <a:spcPts val="600"/>
              </a:spcAft>
              <a:buNone/>
            </a:pPr>
            <a:r>
              <a:rPr lang="en-US" sz="2400" b="1" dirty="0" smtClean="0">
                <a:latin typeface="Arial Narrow" panose="020B0606020202030204" pitchFamily="34" charset="0"/>
              </a:rPr>
              <a:t>New </a:t>
            </a:r>
            <a:r>
              <a:rPr lang="en-US" sz="2400" b="1" dirty="0">
                <a:latin typeface="Arial Narrow" panose="020B0606020202030204" pitchFamily="34" charset="0"/>
              </a:rPr>
              <a:t>regional adaptation </a:t>
            </a:r>
            <a:r>
              <a:rPr lang="en-US" sz="2400" b="1" dirty="0" err="1">
                <a:latin typeface="Arial Narrow" panose="020B0606020202030204" pitchFamily="34" charset="0"/>
              </a:rPr>
              <a:t>programme</a:t>
            </a:r>
            <a:r>
              <a:rPr lang="en-US" sz="2400" b="1" dirty="0">
                <a:latin typeface="Arial Narrow" panose="020B0606020202030204" pitchFamily="34" charset="0"/>
              </a:rPr>
              <a:t> (Climate- and </a:t>
            </a:r>
            <a:r>
              <a:rPr lang="en-US" sz="2400" b="1" dirty="0" err="1">
                <a:latin typeface="Arial Narrow" panose="020B0606020202030204" pitchFamily="34" charset="0"/>
              </a:rPr>
              <a:t>Energyfund</a:t>
            </a:r>
            <a:r>
              <a:rPr lang="en-US" sz="2400" b="1" dirty="0">
                <a:latin typeface="Arial Narrow" panose="020B0606020202030204" pitchFamily="34" charset="0"/>
              </a:rPr>
              <a:t> Austria</a:t>
            </a:r>
            <a:r>
              <a:rPr lang="en-US" sz="2400" b="1" dirty="0" smtClean="0">
                <a:latin typeface="Arial Narrow" panose="020B0606020202030204" pitchFamily="34" charset="0"/>
              </a:rPr>
              <a:t>) starting in September 2016</a:t>
            </a:r>
            <a:endParaRPr lang="en-US" sz="2400" dirty="0">
              <a:latin typeface="Arial Narrow" panose="020B0606020202030204" pitchFamily="34" charset="0"/>
            </a:endParaRPr>
          </a:p>
          <a:p>
            <a:pPr marL="576000" lvl="3" indent="-324000">
              <a:spcBef>
                <a:spcPts val="0"/>
              </a:spcBef>
              <a:spcAft>
                <a:spcPts val="600"/>
              </a:spcAft>
            </a:pPr>
            <a:r>
              <a:rPr lang="en-US" sz="2400" dirty="0">
                <a:latin typeface="Arial Narrow" panose="020B0606020202030204" pitchFamily="34" charset="0"/>
              </a:rPr>
              <a:t>Communities can apply for funds covering human resources to work on </a:t>
            </a:r>
            <a:r>
              <a:rPr lang="en-US" sz="2400" dirty="0" smtClean="0">
                <a:latin typeface="Arial Narrow" panose="020B0606020202030204" pitchFamily="34" charset="0"/>
              </a:rPr>
              <a:t>adaptation</a:t>
            </a:r>
          </a:p>
          <a:p>
            <a:pPr marL="576000" lvl="3" indent="-324000">
              <a:spcBef>
                <a:spcPts val="0"/>
              </a:spcBef>
              <a:spcAft>
                <a:spcPts val="600"/>
              </a:spcAft>
            </a:pPr>
            <a:endParaRPr lang="en-US" sz="2400" dirty="0">
              <a:latin typeface="Arial Narrow" panose="020B0606020202030204" pitchFamily="34" charset="0"/>
            </a:endParaRPr>
          </a:p>
        </p:txBody>
      </p:sp>
    </p:spTree>
    <p:extLst>
      <p:ext uri="{BB962C8B-B14F-4D97-AF65-F5344CB8AC3E}">
        <p14:creationId xmlns:p14="http://schemas.microsoft.com/office/powerpoint/2010/main" val="390816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513" y="755001"/>
            <a:ext cx="8505825" cy="516352"/>
          </a:xfrm>
        </p:spPr>
        <p:txBody>
          <a:bodyPr>
            <a:noAutofit/>
          </a:bodyPr>
          <a:lstStyle/>
          <a:p>
            <a:r>
              <a:rPr lang="en-US" sz="2800" dirty="0" smtClean="0">
                <a:latin typeface="Arial Narrow" panose="020B0606020202030204" pitchFamily="34" charset="0"/>
              </a:rPr>
              <a:t>Experiences and reflections with focus on </a:t>
            </a:r>
            <a:r>
              <a:rPr lang="en-US" sz="2800" dirty="0" smtClean="0">
                <a:latin typeface="Arial Narrow" panose="020B0606020202030204" pitchFamily="34" charset="0"/>
              </a:rPr>
              <a:t>Implementation</a:t>
            </a:r>
            <a:endParaRPr lang="en-US" sz="2800" dirty="0">
              <a:latin typeface="Arial Narrow" panose="020B0606020202030204" pitchFamily="34" charset="0"/>
            </a:endParaRPr>
          </a:p>
        </p:txBody>
      </p:sp>
      <p:sp>
        <p:nvSpPr>
          <p:cNvPr id="3" name="Textplatzhalter 2"/>
          <p:cNvSpPr>
            <a:spLocks noGrp="1"/>
          </p:cNvSpPr>
          <p:nvPr>
            <p:ph type="body" sz="quarter" idx="11"/>
          </p:nvPr>
        </p:nvSpPr>
        <p:spPr>
          <a:xfrm>
            <a:off x="268514" y="1271353"/>
            <a:ext cx="8505824" cy="4986399"/>
          </a:xfrm>
        </p:spPr>
        <p:txBody>
          <a:bodyPr>
            <a:noAutofit/>
          </a:bodyPr>
          <a:lstStyle/>
          <a:p>
            <a:pPr marL="324000" lvl="2" indent="-324000">
              <a:spcBef>
                <a:spcPts val="600"/>
              </a:spcBef>
              <a:spcAft>
                <a:spcPts val="600"/>
              </a:spcAft>
            </a:pPr>
            <a:r>
              <a:rPr lang="en-US" sz="2000" b="1" dirty="0">
                <a:solidFill>
                  <a:schemeClr val="accent3"/>
                </a:solidFill>
                <a:latin typeface="Arial Narrow" panose="020B0606020202030204" pitchFamily="34" charset="0"/>
              </a:rPr>
              <a:t>Cooperation-based, “soft” network mode of governance </a:t>
            </a:r>
            <a:r>
              <a:rPr lang="en-US" sz="2000" dirty="0">
                <a:latin typeface="Arial Narrow" panose="020B0606020202030204" pitchFamily="34" charset="0"/>
              </a:rPr>
              <a:t>with predominantly voluntary </a:t>
            </a:r>
            <a:r>
              <a:rPr lang="en-US" sz="2000" dirty="0" smtClean="0">
                <a:latin typeface="Arial Narrow" panose="020B0606020202030204" pitchFamily="34" charset="0"/>
              </a:rPr>
              <a:t>instruments </a:t>
            </a:r>
            <a:r>
              <a:rPr lang="en-US" sz="2000" dirty="0" smtClean="0">
                <a:latin typeface="Arial Narrow" panose="020B0606020202030204" pitchFamily="34" charset="0"/>
                <a:sym typeface="Wingdings" panose="05000000000000000000" pitchFamily="2" charset="2"/>
              </a:rPr>
              <a:t> works in relation to capacity building and awareness raising </a:t>
            </a:r>
          </a:p>
          <a:p>
            <a:pPr marL="324000" lvl="2" indent="-324000">
              <a:spcBef>
                <a:spcPts val="600"/>
              </a:spcBef>
              <a:spcAft>
                <a:spcPts val="600"/>
              </a:spcAft>
            </a:pPr>
            <a:r>
              <a:rPr lang="en-US" sz="2000" dirty="0" smtClean="0">
                <a:latin typeface="Arial Narrow" panose="020B0606020202030204" pitchFamily="34" charset="0"/>
                <a:sym typeface="Wingdings" panose="05000000000000000000" pitchFamily="2" charset="2"/>
              </a:rPr>
              <a:t>Ministry for Environment is </a:t>
            </a:r>
            <a:r>
              <a:rPr lang="en-US" sz="2000" b="1" dirty="0">
                <a:solidFill>
                  <a:schemeClr val="accent3"/>
                </a:solidFill>
                <a:latin typeface="Arial Narrow" panose="020B0606020202030204" pitchFamily="34" charset="0"/>
                <a:sym typeface="Wingdings" panose="05000000000000000000" pitchFamily="2" charset="2"/>
              </a:rPr>
              <a:t>not in the position </a:t>
            </a:r>
            <a:r>
              <a:rPr lang="en-US" sz="2000" dirty="0" smtClean="0">
                <a:latin typeface="Arial Narrow" panose="020B0606020202030204" pitchFamily="34" charset="0"/>
                <a:sym typeface="Wingdings" panose="05000000000000000000" pitchFamily="2" charset="2"/>
              </a:rPr>
              <a:t>to ask other Ministries or the provinces to implement adaptation measures recommended in the NAS/NAP  implementation of measures happen mainly on a </a:t>
            </a:r>
            <a:r>
              <a:rPr lang="en-US" sz="2000" b="1" dirty="0">
                <a:solidFill>
                  <a:schemeClr val="accent3"/>
                </a:solidFill>
                <a:latin typeface="Arial Narrow" panose="020B0606020202030204" pitchFamily="34" charset="0"/>
                <a:sym typeface="Wingdings" panose="05000000000000000000" pitchFamily="2" charset="2"/>
              </a:rPr>
              <a:t>voluntary </a:t>
            </a:r>
            <a:r>
              <a:rPr lang="en-US" sz="2000" b="1" dirty="0" smtClean="0">
                <a:solidFill>
                  <a:schemeClr val="accent3"/>
                </a:solidFill>
                <a:latin typeface="Arial Narrow" panose="020B0606020202030204" pitchFamily="34" charset="0"/>
                <a:sym typeface="Wingdings" panose="05000000000000000000" pitchFamily="2" charset="2"/>
              </a:rPr>
              <a:t>base </a:t>
            </a:r>
            <a:r>
              <a:rPr lang="en-US" sz="2000" dirty="0" smtClean="0">
                <a:latin typeface="Arial Narrow" panose="020B0606020202030204" pitchFamily="34" charset="0"/>
                <a:sym typeface="Wingdings" panose="05000000000000000000" pitchFamily="2" charset="2"/>
              </a:rPr>
              <a:t> other adaptation-relevant measures are undertaken by Ministries, but not necessarily under the heading of “adaptation” or in the context of the NAS/NAP  </a:t>
            </a:r>
            <a:r>
              <a:rPr lang="en-US" sz="2000" b="1" dirty="0">
                <a:solidFill>
                  <a:schemeClr val="accent3"/>
                </a:solidFill>
                <a:latin typeface="Arial Narrow" panose="020B0606020202030204" pitchFamily="34" charset="0"/>
                <a:sym typeface="Wingdings" panose="05000000000000000000" pitchFamily="2" charset="2"/>
              </a:rPr>
              <a:t>difficult to steer </a:t>
            </a:r>
            <a:r>
              <a:rPr lang="en-US" sz="2000" dirty="0" smtClean="0">
                <a:latin typeface="Arial Narrow" panose="020B0606020202030204" pitchFamily="34" charset="0"/>
                <a:sym typeface="Wingdings" panose="05000000000000000000" pitchFamily="2" charset="2"/>
              </a:rPr>
              <a:t>and coordinate the cross-cutting issue of adaptation  </a:t>
            </a:r>
          </a:p>
          <a:p>
            <a:pPr marL="324000" lvl="2" indent="-324000">
              <a:spcBef>
                <a:spcPts val="600"/>
              </a:spcBef>
              <a:spcAft>
                <a:spcPts val="600"/>
              </a:spcAft>
            </a:pPr>
            <a:r>
              <a:rPr lang="en-US" sz="2000" b="1" dirty="0">
                <a:solidFill>
                  <a:schemeClr val="accent3"/>
                </a:solidFill>
                <a:latin typeface="Arial Narrow" panose="020B0606020202030204" pitchFamily="34" charset="0"/>
              </a:rPr>
              <a:t>Implementation </a:t>
            </a:r>
            <a:r>
              <a:rPr lang="en-US" sz="2000" b="1" dirty="0">
                <a:solidFill>
                  <a:schemeClr val="accent3"/>
                </a:solidFill>
                <a:latin typeface="Arial Narrow" panose="020B0606020202030204" pitchFamily="34" charset="0"/>
              </a:rPr>
              <a:t>plan between Federal Environmental Ministry and Provinces </a:t>
            </a:r>
            <a:r>
              <a:rPr lang="en-US" sz="2000" dirty="0" smtClean="0">
                <a:latin typeface="Arial Narrow" panose="020B0606020202030204" pitchFamily="34" charset="0"/>
              </a:rPr>
              <a:t>established </a:t>
            </a:r>
            <a:r>
              <a:rPr lang="en-US" sz="2000" dirty="0">
                <a:latin typeface="Arial Narrow" panose="020B0606020202030204" pitchFamily="34" charset="0"/>
              </a:rPr>
              <a:t>to agree on a few specific measures to be implemented </a:t>
            </a:r>
            <a:r>
              <a:rPr lang="en-US" sz="2000" dirty="0">
                <a:latin typeface="Arial Narrow" panose="020B0606020202030204" pitchFamily="34" charset="0"/>
                <a:sym typeface="Wingdings" panose="05000000000000000000" pitchFamily="2" charset="2"/>
              </a:rPr>
              <a:t> for 2016 </a:t>
            </a:r>
            <a:r>
              <a:rPr lang="en-US" sz="2000" dirty="0" smtClean="0">
                <a:latin typeface="Arial Narrow" panose="020B0606020202030204" pitchFamily="34" charset="0"/>
                <a:sym typeface="Wingdings" panose="05000000000000000000" pitchFamily="2" charset="2"/>
              </a:rPr>
              <a:t>  </a:t>
            </a:r>
            <a:r>
              <a:rPr lang="en-US" sz="2000" dirty="0">
                <a:latin typeface="Arial Narrow" panose="020B0606020202030204" pitchFamily="34" charset="0"/>
                <a:sym typeface="Wingdings" panose="05000000000000000000" pitchFamily="2" charset="2"/>
              </a:rPr>
              <a:t>w</a:t>
            </a:r>
            <a:r>
              <a:rPr lang="en-US" sz="2000" dirty="0">
                <a:latin typeface="Arial Narrow" panose="020B0606020202030204" pitchFamily="34" charset="0"/>
              </a:rPr>
              <a:t>orking </a:t>
            </a:r>
            <a:r>
              <a:rPr lang="en-US" sz="2000" dirty="0">
                <a:latin typeface="Arial Narrow" panose="020B0606020202030204" pitchFamily="34" charset="0"/>
              </a:rPr>
              <a:t>group </a:t>
            </a:r>
            <a:r>
              <a:rPr lang="en-US" sz="2000" dirty="0">
                <a:latin typeface="Arial Narrow" panose="020B0606020202030204" pitchFamily="34" charset="0"/>
              </a:rPr>
              <a:t>on </a:t>
            </a:r>
            <a:r>
              <a:rPr lang="en-US" sz="2000" b="1" dirty="0">
                <a:solidFill>
                  <a:schemeClr val="accent3"/>
                </a:solidFill>
                <a:latin typeface="Arial Narrow" panose="020B0606020202030204" pitchFamily="34" charset="0"/>
              </a:rPr>
              <a:t>increased private initiative </a:t>
            </a:r>
            <a:r>
              <a:rPr lang="en-US" sz="2000" dirty="0">
                <a:latin typeface="Arial Narrow" panose="020B0606020202030204" pitchFamily="34" charset="0"/>
              </a:rPr>
              <a:t>in case of extreme weather events </a:t>
            </a:r>
            <a:r>
              <a:rPr lang="en-US" sz="2000" dirty="0" smtClean="0">
                <a:latin typeface="Arial Narrow" panose="020B0606020202030204" pitchFamily="34" charset="0"/>
              </a:rPr>
              <a:t>and stronger joined efforts to </a:t>
            </a:r>
            <a:r>
              <a:rPr lang="en-US" sz="2000" b="1" dirty="0">
                <a:solidFill>
                  <a:schemeClr val="accent3"/>
                </a:solidFill>
                <a:latin typeface="Arial Narrow" panose="020B0606020202030204" pitchFamily="34" charset="0"/>
              </a:rPr>
              <a:t>support adaptation on regional level </a:t>
            </a:r>
            <a:r>
              <a:rPr lang="en-US" sz="2000" dirty="0" smtClean="0">
                <a:latin typeface="Arial Narrow" panose="020B0606020202030204" pitchFamily="34" charset="0"/>
              </a:rPr>
              <a:t>(i.e. with regional workshops, a brochure </a:t>
            </a:r>
            <a:r>
              <a:rPr lang="en-US" sz="2000" dirty="0">
                <a:latin typeface="Arial Narrow" panose="020B0606020202030204" pitchFamily="34" charset="0"/>
              </a:rPr>
              <a:t>with </a:t>
            </a:r>
            <a:r>
              <a:rPr lang="en-US" sz="2000" dirty="0" smtClean="0">
                <a:latin typeface="Arial Narrow" panose="020B0606020202030204" pitchFamily="34" charset="0"/>
              </a:rPr>
              <a:t>best-practice)</a:t>
            </a:r>
          </a:p>
          <a:p>
            <a:pPr marL="324000" lvl="2" indent="-324000">
              <a:spcBef>
                <a:spcPts val="600"/>
              </a:spcBef>
              <a:spcAft>
                <a:spcPts val="600"/>
              </a:spcAft>
            </a:pPr>
            <a:endParaRPr lang="en-US" sz="100" dirty="0">
              <a:latin typeface="Arial Narrow" panose="020B0606020202030204" pitchFamily="34" charset="0"/>
            </a:endParaRPr>
          </a:p>
          <a:p>
            <a:pPr marL="0" lvl="2" indent="0">
              <a:spcBef>
                <a:spcPts val="600"/>
              </a:spcBef>
              <a:spcAft>
                <a:spcPts val="600"/>
              </a:spcAft>
              <a:buNone/>
            </a:pPr>
            <a:r>
              <a:rPr lang="en-US" sz="2400" b="1" dirty="0" smtClean="0">
                <a:solidFill>
                  <a:schemeClr val="tx2"/>
                </a:solidFill>
                <a:latin typeface="Arial Narrow" panose="020B0606020202030204" pitchFamily="34" charset="0"/>
              </a:rPr>
              <a:t>		We may not forget: Adaptation is a (learning) process</a:t>
            </a:r>
            <a:endParaRPr lang="en-US" sz="2400" b="1" dirty="0">
              <a:solidFill>
                <a:schemeClr val="tx2"/>
              </a:solidFill>
              <a:latin typeface="Arial Narrow" panose="020B0606020202030204" pitchFamily="34" charset="0"/>
            </a:endParaRPr>
          </a:p>
        </p:txBody>
      </p:sp>
    </p:spTree>
    <p:extLst>
      <p:ext uri="{BB962C8B-B14F-4D97-AF65-F5344CB8AC3E}">
        <p14:creationId xmlns:p14="http://schemas.microsoft.com/office/powerpoint/2010/main" val="377254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alpujarra-olivenoel.de/mediafiles/Bilder/Massband_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5600"/>
            <a:ext cx="9847918" cy="721360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a:spLocks noGrp="1"/>
          </p:cNvSpPr>
          <p:nvPr>
            <p:ph type="title"/>
          </p:nvPr>
        </p:nvSpPr>
        <p:spPr>
          <a:xfrm>
            <a:off x="498690" y="5880024"/>
            <a:ext cx="8505825" cy="516352"/>
          </a:xfrm>
        </p:spPr>
        <p:txBody>
          <a:bodyPr>
            <a:noAutofit/>
          </a:bodyPr>
          <a:lstStyle/>
          <a:p>
            <a:pPr algn="ctr"/>
            <a:r>
              <a:rPr lang="en-US" sz="3600" dirty="0" smtClean="0">
                <a:solidFill>
                  <a:srgbClr val="C00000"/>
                </a:solidFill>
                <a:latin typeface="Arial Narrow" panose="020B0606020202030204" pitchFamily="34" charset="0"/>
              </a:rPr>
              <a:t>Monitoring: Approach and Lessons learned</a:t>
            </a:r>
            <a:endParaRPr lang="en-US" sz="3600"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2616074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765" y="821416"/>
            <a:ext cx="8505825" cy="516352"/>
          </a:xfrm>
        </p:spPr>
        <p:txBody>
          <a:bodyPr>
            <a:noAutofit/>
          </a:bodyPr>
          <a:lstStyle/>
          <a:p>
            <a:r>
              <a:rPr lang="en-US" sz="2800" dirty="0">
                <a:latin typeface="Arial Narrow" panose="020B0606020202030204" pitchFamily="34" charset="0"/>
              </a:rPr>
              <a:t>Monitoring </a:t>
            </a:r>
            <a:r>
              <a:rPr lang="en-US" sz="2800" dirty="0" smtClean="0">
                <a:latin typeface="Arial Narrow" panose="020B0606020202030204" pitchFamily="34" charset="0"/>
                <a:sym typeface="Wingdings" panose="05000000000000000000" pitchFamily="2" charset="2"/>
              </a:rPr>
              <a:t> </a:t>
            </a:r>
            <a:r>
              <a:rPr lang="en-US" sz="2800" dirty="0" smtClean="0">
                <a:latin typeface="Arial Narrow" panose="020B0606020202030204" pitchFamily="34" charset="0"/>
              </a:rPr>
              <a:t>1</a:t>
            </a:r>
            <a:r>
              <a:rPr lang="en-US" sz="2800" baseline="30000" dirty="0" smtClean="0">
                <a:latin typeface="Arial Narrow" panose="020B0606020202030204" pitchFamily="34" charset="0"/>
              </a:rPr>
              <a:t>st</a:t>
            </a:r>
            <a:r>
              <a:rPr lang="en-US" sz="2800" dirty="0" smtClean="0">
                <a:latin typeface="Arial Narrow" panose="020B0606020202030204" pitchFamily="34" charset="0"/>
              </a:rPr>
              <a:t> </a:t>
            </a:r>
            <a:r>
              <a:rPr lang="en-US" sz="2800" dirty="0">
                <a:latin typeface="Arial Narrow" panose="020B0606020202030204" pitchFamily="34" charset="0"/>
              </a:rPr>
              <a:t>Progress Report</a:t>
            </a:r>
          </a:p>
        </p:txBody>
      </p:sp>
      <p:sp>
        <p:nvSpPr>
          <p:cNvPr id="3" name="Textplatzhalter 2"/>
          <p:cNvSpPr>
            <a:spLocks noGrp="1"/>
          </p:cNvSpPr>
          <p:nvPr>
            <p:ph type="body" sz="quarter" idx="11"/>
          </p:nvPr>
        </p:nvSpPr>
        <p:spPr>
          <a:xfrm>
            <a:off x="224976" y="1477281"/>
            <a:ext cx="8372475" cy="4781550"/>
          </a:xfrm>
        </p:spPr>
        <p:txBody>
          <a:bodyPr>
            <a:normAutofit/>
          </a:bodyPr>
          <a:lstStyle/>
          <a:p>
            <a:pPr marL="0" indent="0">
              <a:spcBef>
                <a:spcPts val="0"/>
              </a:spcBef>
              <a:spcAft>
                <a:spcPts val="600"/>
              </a:spcAft>
              <a:buNone/>
            </a:pPr>
            <a:r>
              <a:rPr lang="en-US" b="1" dirty="0" smtClean="0">
                <a:latin typeface="Arial Narrow" panose="020B0606020202030204" pitchFamily="34" charset="0"/>
              </a:rPr>
              <a:t>Goals and purpose</a:t>
            </a:r>
            <a:endParaRPr lang="en-US" dirty="0">
              <a:latin typeface="Arial Narrow" panose="020B0606020202030204" pitchFamily="34" charset="0"/>
            </a:endParaRPr>
          </a:p>
          <a:p>
            <a:pPr>
              <a:spcBef>
                <a:spcPts val="0"/>
              </a:spcBef>
              <a:spcAft>
                <a:spcPts val="600"/>
              </a:spcAft>
            </a:pPr>
            <a:r>
              <a:rPr lang="en-US" dirty="0">
                <a:latin typeface="Arial Narrow" panose="020B0606020202030204" pitchFamily="34" charset="0"/>
              </a:rPr>
              <a:t>To provide an overview on the </a:t>
            </a:r>
            <a:r>
              <a:rPr lang="en-US" b="1" dirty="0" smtClean="0">
                <a:latin typeface="Arial Narrow" panose="020B0606020202030204" pitchFamily="34" charset="0"/>
              </a:rPr>
              <a:t>implementation progress </a:t>
            </a:r>
            <a:br>
              <a:rPr lang="en-US" b="1" dirty="0" smtClean="0">
                <a:latin typeface="Arial Narrow" panose="020B0606020202030204" pitchFamily="34" charset="0"/>
              </a:rPr>
            </a:br>
            <a:r>
              <a:rPr lang="en-US" dirty="0" smtClean="0">
                <a:latin typeface="Arial Narrow" panose="020B0606020202030204" pitchFamily="34" charset="0"/>
              </a:rPr>
              <a:t>of adaptation based on the Austrian NAS and NAP</a:t>
            </a:r>
          </a:p>
          <a:p>
            <a:pPr>
              <a:spcBef>
                <a:spcPts val="0"/>
              </a:spcBef>
              <a:spcAft>
                <a:spcPts val="600"/>
              </a:spcAft>
            </a:pPr>
            <a:r>
              <a:rPr lang="en-US" dirty="0" smtClean="0">
                <a:latin typeface="Arial Narrow" panose="020B0606020202030204" pitchFamily="34" charset="0"/>
              </a:rPr>
              <a:t>To identify </a:t>
            </a:r>
            <a:r>
              <a:rPr lang="en-US" b="1" dirty="0" smtClean="0">
                <a:latin typeface="Arial Narrow" panose="020B0606020202030204" pitchFamily="34" charset="0"/>
              </a:rPr>
              <a:t>adaptation</a:t>
            </a:r>
            <a:r>
              <a:rPr lang="en-US" dirty="0" smtClean="0">
                <a:latin typeface="Arial Narrow" panose="020B0606020202030204" pitchFamily="34" charset="0"/>
              </a:rPr>
              <a:t> </a:t>
            </a:r>
            <a:r>
              <a:rPr lang="en-US" b="1" dirty="0" smtClean="0">
                <a:latin typeface="Arial Narrow" panose="020B0606020202030204" pitchFamily="34" charset="0"/>
              </a:rPr>
              <a:t>gaps and further </a:t>
            </a:r>
            <a:br>
              <a:rPr lang="en-US" b="1" dirty="0" smtClean="0">
                <a:latin typeface="Arial Narrow" panose="020B0606020202030204" pitchFamily="34" charset="0"/>
              </a:rPr>
            </a:br>
            <a:r>
              <a:rPr lang="en-US" b="1" dirty="0" smtClean="0">
                <a:latin typeface="Arial Narrow" panose="020B0606020202030204" pitchFamily="34" charset="0"/>
              </a:rPr>
              <a:t>adaptation needs</a:t>
            </a:r>
            <a:endParaRPr lang="en-US" dirty="0">
              <a:latin typeface="Arial Narrow" panose="020B0606020202030204" pitchFamily="34" charset="0"/>
            </a:endParaRPr>
          </a:p>
          <a:p>
            <a:pPr>
              <a:spcBef>
                <a:spcPts val="0"/>
              </a:spcBef>
              <a:spcAft>
                <a:spcPts val="600"/>
              </a:spcAft>
            </a:pPr>
            <a:r>
              <a:rPr lang="en-US" dirty="0" smtClean="0">
                <a:latin typeface="Arial Narrow" panose="020B0606020202030204" pitchFamily="34" charset="0"/>
              </a:rPr>
              <a:t>To </a:t>
            </a:r>
            <a:r>
              <a:rPr lang="en-US" dirty="0">
                <a:latin typeface="Arial Narrow" panose="020B0606020202030204" pitchFamily="34" charset="0"/>
              </a:rPr>
              <a:t>provide information on </a:t>
            </a:r>
            <a:r>
              <a:rPr lang="en-US" b="1" dirty="0">
                <a:latin typeface="Arial Narrow" panose="020B0606020202030204" pitchFamily="34" charset="0"/>
              </a:rPr>
              <a:t>key trends </a:t>
            </a:r>
            <a:r>
              <a:rPr lang="en-US" dirty="0">
                <a:latin typeface="Arial Narrow" panose="020B0606020202030204" pitchFamily="34" charset="0"/>
              </a:rPr>
              <a:t>of </a:t>
            </a:r>
            <a:r>
              <a:rPr lang="en-US" dirty="0" smtClean="0">
                <a:latin typeface="Arial Narrow" panose="020B0606020202030204" pitchFamily="34" charset="0"/>
              </a:rPr>
              <a:t/>
            </a:r>
            <a:br>
              <a:rPr lang="en-US" dirty="0" smtClean="0">
                <a:latin typeface="Arial Narrow" panose="020B0606020202030204" pitchFamily="34" charset="0"/>
              </a:rPr>
            </a:br>
            <a:r>
              <a:rPr lang="en-US" dirty="0" smtClean="0">
                <a:latin typeface="Arial Narrow" panose="020B0606020202030204" pitchFamily="34" charset="0"/>
              </a:rPr>
              <a:t>impacts/vulnerabilities</a:t>
            </a:r>
          </a:p>
          <a:p>
            <a:pPr>
              <a:spcBef>
                <a:spcPts val="0"/>
              </a:spcBef>
              <a:spcAft>
                <a:spcPts val="600"/>
              </a:spcAft>
            </a:pPr>
            <a:r>
              <a:rPr lang="en-US" dirty="0">
                <a:latin typeface="Arial Narrow" panose="020B0606020202030204" pitchFamily="34" charset="0"/>
              </a:rPr>
              <a:t>To create a </a:t>
            </a:r>
            <a:r>
              <a:rPr lang="en-US" b="1" dirty="0">
                <a:latin typeface="Arial Narrow" panose="020B0606020202030204" pitchFamily="34" charset="0"/>
              </a:rPr>
              <a:t>basis</a:t>
            </a:r>
            <a:r>
              <a:rPr lang="en-US" dirty="0">
                <a:latin typeface="Arial Narrow" panose="020B0606020202030204" pitchFamily="34" charset="0"/>
              </a:rPr>
              <a:t> for </a:t>
            </a:r>
            <a:r>
              <a:rPr lang="en-US" b="1" dirty="0">
                <a:latin typeface="Arial Narrow" panose="020B0606020202030204" pitchFamily="34" charset="0"/>
              </a:rPr>
              <a:t>revision</a:t>
            </a:r>
            <a:r>
              <a:rPr lang="en-US" dirty="0">
                <a:latin typeface="Arial Narrow" panose="020B0606020202030204" pitchFamily="34" charset="0"/>
              </a:rPr>
              <a:t> of the </a:t>
            </a:r>
            <a:r>
              <a:rPr lang="en-US" b="1" dirty="0" smtClean="0">
                <a:latin typeface="Arial Narrow" panose="020B0606020202030204" pitchFamily="34" charset="0"/>
              </a:rPr>
              <a:t>strategy</a:t>
            </a:r>
            <a:endParaRPr lang="en-US" dirty="0">
              <a:latin typeface="Arial Narrow" panose="020B0606020202030204" pitchFamily="34" charset="0"/>
            </a:endParaRPr>
          </a:p>
          <a:p>
            <a:pPr>
              <a:spcBef>
                <a:spcPts val="0"/>
              </a:spcBef>
              <a:spcAft>
                <a:spcPts val="600"/>
              </a:spcAft>
            </a:pPr>
            <a:r>
              <a:rPr lang="en-US" dirty="0" smtClean="0">
                <a:latin typeface="Arial Narrow" panose="020B0606020202030204" pitchFamily="34" charset="0"/>
              </a:rPr>
              <a:t>To create </a:t>
            </a:r>
            <a:r>
              <a:rPr lang="en-US" b="1" dirty="0" smtClean="0">
                <a:latin typeface="Arial Narrow" panose="020B0606020202030204" pitchFamily="34" charset="0"/>
              </a:rPr>
              <a:t>added </a:t>
            </a:r>
            <a:r>
              <a:rPr lang="en-US" b="1" dirty="0">
                <a:latin typeface="Arial Narrow" panose="020B0606020202030204" pitchFamily="34" charset="0"/>
              </a:rPr>
              <a:t>value </a:t>
            </a:r>
            <a:r>
              <a:rPr lang="en-US" dirty="0">
                <a:latin typeface="Arial Narrow" panose="020B0606020202030204" pitchFamily="34" charset="0"/>
              </a:rPr>
              <a:t>for </a:t>
            </a:r>
            <a:r>
              <a:rPr lang="en-US" dirty="0" smtClean="0">
                <a:latin typeface="Arial Narrow" panose="020B0606020202030204" pitchFamily="34" charset="0"/>
              </a:rPr>
              <a:t>all concerned stakeholder</a:t>
            </a:r>
            <a:r>
              <a:rPr lang="de-DE" dirty="0" smtClean="0">
                <a:latin typeface="Arial Narrow" panose="020B0606020202030204" pitchFamily="34" charset="0"/>
              </a:rPr>
              <a:t>s</a:t>
            </a:r>
            <a:endParaRPr lang="en-US" dirty="0">
              <a:latin typeface="Arial Narrow" panose="020B0606020202030204" pitchFamily="34" charset="0"/>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3119" y="1607909"/>
            <a:ext cx="2953879"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7279022" y="4008209"/>
            <a:ext cx="1737976" cy="261610"/>
          </a:xfrm>
          <a:prstGeom prst="rect">
            <a:avLst/>
          </a:prstGeom>
          <a:noFill/>
        </p:spPr>
        <p:txBody>
          <a:bodyPr wrap="none" rtlCol="0">
            <a:spAutoFit/>
          </a:bodyPr>
          <a:lstStyle/>
          <a:p>
            <a:r>
              <a:rPr lang="de-AT" altLang="de-DE" sz="1100" dirty="0" smtClean="0"/>
              <a:t>Source: de.123rf.com</a:t>
            </a:r>
            <a:endParaRPr lang="de-AT" altLang="de-DE" sz="1100" dirty="0"/>
          </a:p>
        </p:txBody>
      </p:sp>
      <p:grpSp>
        <p:nvGrpSpPr>
          <p:cNvPr id="11" name="Gruppieren 10"/>
          <p:cNvGrpSpPr/>
          <p:nvPr/>
        </p:nvGrpSpPr>
        <p:grpSpPr>
          <a:xfrm>
            <a:off x="152400" y="4566997"/>
            <a:ext cx="8905875" cy="2639348"/>
            <a:chOff x="152400" y="4308035"/>
            <a:chExt cx="8905875" cy="2639348"/>
          </a:xfrm>
        </p:grpSpPr>
        <p:graphicFrame>
          <p:nvGraphicFramePr>
            <p:cNvPr id="7" name="Inhaltsplatzhalter 3"/>
            <p:cNvGraphicFramePr>
              <a:graphicFrameLocks/>
            </p:cNvGraphicFramePr>
            <p:nvPr>
              <p:extLst>
                <p:ext uri="{D42A27DB-BD31-4B8C-83A1-F6EECF244321}">
                  <p14:modId xmlns:p14="http://schemas.microsoft.com/office/powerpoint/2010/main" val="887731620"/>
                </p:ext>
              </p:extLst>
            </p:nvPr>
          </p:nvGraphicFramePr>
          <p:xfrm>
            <a:off x="152400" y="4308035"/>
            <a:ext cx="8905875" cy="2639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uppieren 7"/>
            <p:cNvGrpSpPr/>
            <p:nvPr/>
          </p:nvGrpSpPr>
          <p:grpSpPr>
            <a:xfrm>
              <a:off x="7397081" y="5255521"/>
              <a:ext cx="1432594" cy="738000"/>
              <a:chOff x="5912225" y="959292"/>
              <a:chExt cx="1250632" cy="701718"/>
            </a:xfrm>
          </p:grpSpPr>
          <p:sp>
            <p:nvSpPr>
              <p:cNvPr id="9" name="Abgerundetes Rechteck 8"/>
              <p:cNvSpPr/>
              <p:nvPr/>
            </p:nvSpPr>
            <p:spPr>
              <a:xfrm>
                <a:off x="5912225" y="959292"/>
                <a:ext cx="1250632" cy="701718"/>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10" name="Abgerundetes Rechteck 4"/>
              <p:cNvSpPr/>
              <p:nvPr/>
            </p:nvSpPr>
            <p:spPr>
              <a:xfrm>
                <a:off x="5946480" y="984022"/>
                <a:ext cx="1216377" cy="6332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de-DE" sz="1600" dirty="0" smtClean="0">
                    <a:solidFill>
                      <a:sysClr val="window" lastClr="FFFFFF"/>
                    </a:solidFill>
                    <a:latin typeface="Calibri"/>
                  </a:rPr>
                  <a:t>Final Progress Report</a:t>
                </a:r>
                <a:br>
                  <a:rPr lang="de-DE" sz="1600" dirty="0" smtClean="0">
                    <a:solidFill>
                      <a:sysClr val="window" lastClr="FFFFFF"/>
                    </a:solidFill>
                    <a:latin typeface="Calibri"/>
                  </a:rPr>
                </a:br>
                <a:r>
                  <a:rPr lang="de-DE" sz="1600" dirty="0" err="1" smtClean="0">
                    <a:solidFill>
                      <a:sysClr val="window" lastClr="FFFFFF"/>
                    </a:solidFill>
                    <a:latin typeface="Calibri"/>
                  </a:rPr>
                  <a:t>October</a:t>
                </a:r>
                <a:r>
                  <a:rPr lang="de-DE" sz="1600" dirty="0" smtClean="0">
                    <a:solidFill>
                      <a:sysClr val="window" lastClr="FFFFFF"/>
                    </a:solidFill>
                    <a:latin typeface="Calibri"/>
                  </a:rPr>
                  <a:t> 2015</a:t>
                </a:r>
                <a:endParaRPr lang="de-DE" sz="1600" kern="1200" dirty="0">
                  <a:solidFill>
                    <a:sysClr val="window" lastClr="FFFFFF"/>
                  </a:solidFill>
                  <a:latin typeface="Calibri"/>
                </a:endParaRPr>
              </a:p>
            </p:txBody>
          </p:sp>
        </p:grpSp>
      </p:grpSp>
    </p:spTree>
    <p:extLst>
      <p:ext uri="{BB962C8B-B14F-4D97-AF65-F5344CB8AC3E}">
        <p14:creationId xmlns:p14="http://schemas.microsoft.com/office/powerpoint/2010/main" val="135010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9859" y="897044"/>
            <a:ext cx="8505825" cy="516352"/>
          </a:xfrm>
        </p:spPr>
        <p:txBody>
          <a:bodyPr>
            <a:noAutofit/>
          </a:bodyPr>
          <a:lstStyle/>
          <a:p>
            <a:r>
              <a:rPr lang="en-US" sz="2800" dirty="0" smtClean="0">
                <a:latin typeface="Arial Narrow" panose="020B0606020202030204" pitchFamily="34" charset="0"/>
              </a:rPr>
              <a:t>Development principles</a:t>
            </a:r>
            <a:endParaRPr lang="en-US" sz="2800" dirty="0">
              <a:latin typeface="Arial Narrow" panose="020B0606020202030204" pitchFamily="34" charset="0"/>
            </a:endParaRPr>
          </a:p>
        </p:txBody>
      </p:sp>
      <p:sp>
        <p:nvSpPr>
          <p:cNvPr id="13" name="Textplatzhalter 2"/>
          <p:cNvSpPr txBox="1">
            <a:spLocks/>
          </p:cNvSpPr>
          <p:nvPr/>
        </p:nvSpPr>
        <p:spPr>
          <a:xfrm>
            <a:off x="944765" y="1848041"/>
            <a:ext cx="7116011" cy="3536759"/>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324000" indent="-324000" algn="l" defTabSz="914400" rtl="0" eaLnBrk="1" latinLnBrk="0" hangingPunct="1">
              <a:lnSpc>
                <a:spcPct val="110000"/>
              </a:lnSpc>
              <a:spcBef>
                <a:spcPts val="400"/>
              </a:spcBef>
              <a:buClr>
                <a:schemeClr val="tx2"/>
              </a:buClr>
              <a:buSzPct val="90000"/>
              <a:buFont typeface="Wingdings" pitchFamily="2" charset="2"/>
              <a:buChar char="n"/>
              <a:defRPr sz="2000" kern="1200">
                <a:solidFill>
                  <a:schemeClr val="tx1"/>
                </a:solidFill>
                <a:latin typeface="+mn-lt"/>
                <a:ea typeface="+mn-ea"/>
                <a:cs typeface="+mn-cs"/>
              </a:defRPr>
            </a:lvl1pPr>
            <a:lvl2pPr marL="612000" indent="-288000" algn="l" defTabSz="914400" rtl="0" eaLnBrk="1" latinLnBrk="0" hangingPunct="1">
              <a:lnSpc>
                <a:spcPct val="110000"/>
              </a:lnSpc>
              <a:spcBef>
                <a:spcPts val="400"/>
              </a:spcBef>
              <a:buClr>
                <a:schemeClr val="tx2"/>
              </a:buClr>
              <a:buSzPct val="90000"/>
              <a:buFont typeface="Wingdings" pitchFamily="2" charset="2"/>
              <a:buChar char="n"/>
              <a:defRPr sz="1600" kern="1200">
                <a:solidFill>
                  <a:schemeClr val="tx1"/>
                </a:solidFill>
                <a:latin typeface="+mn-lt"/>
                <a:ea typeface="+mn-ea"/>
                <a:cs typeface="+mn-cs"/>
              </a:defRPr>
            </a:lvl2pPr>
            <a:lvl3pPr marL="900000" indent="-270000" algn="l" defTabSz="914400" rtl="0" eaLnBrk="1" latinLnBrk="0" hangingPunct="1">
              <a:lnSpc>
                <a:spcPct val="110000"/>
              </a:lnSpc>
              <a:spcBef>
                <a:spcPts val="400"/>
              </a:spcBef>
              <a:buClr>
                <a:schemeClr val="tx2"/>
              </a:buClr>
              <a:buSzPct val="90000"/>
              <a:buFont typeface="Wingdings" pitchFamily="2" charset="2"/>
              <a:buChar char="n"/>
              <a:defRPr sz="1400" kern="1200">
                <a:solidFill>
                  <a:schemeClr val="tx1"/>
                </a:solidFill>
                <a:latin typeface="+mn-lt"/>
                <a:ea typeface="+mn-ea"/>
                <a:cs typeface="+mn-cs"/>
              </a:defRPr>
            </a:lvl3pPr>
            <a:lvl4pPr marL="1152000" indent="-252000" algn="l" defTabSz="914400" rtl="0" eaLnBrk="1" latinLnBrk="0" hangingPunct="1">
              <a:lnSpc>
                <a:spcPct val="110000"/>
              </a:lnSpc>
              <a:spcBef>
                <a:spcPts val="400"/>
              </a:spcBef>
              <a:buClr>
                <a:schemeClr val="tx2"/>
              </a:buClr>
              <a:buSzPct val="90000"/>
              <a:buFont typeface="Wingdings" pitchFamily="2" charset="2"/>
              <a:buChar char="n"/>
              <a:defRPr sz="1200" kern="1200">
                <a:solidFill>
                  <a:schemeClr val="tx1"/>
                </a:solidFill>
                <a:latin typeface="+mn-lt"/>
                <a:ea typeface="+mn-ea"/>
                <a:cs typeface="+mn-cs"/>
              </a:defRPr>
            </a:lvl4pPr>
            <a:lvl5pPr marL="1404000" indent="-252000" algn="l" defTabSz="914400" rtl="0" eaLnBrk="1" latinLnBrk="0" hangingPunct="1">
              <a:lnSpc>
                <a:spcPct val="110000"/>
              </a:lnSpc>
              <a:spcBef>
                <a:spcPts val="400"/>
              </a:spcBef>
              <a:buClr>
                <a:schemeClr val="tx2"/>
              </a:buClr>
              <a:buSzPct val="90000"/>
              <a:buFont typeface="Wingdings" pitchFamily="2" charset="2"/>
              <a:buChar char="n"/>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spcAft>
                <a:spcPts val="1000"/>
              </a:spcAft>
              <a:buFont typeface="Wingdings" panose="05000000000000000000" pitchFamily="2" charset="2"/>
              <a:buChar char="Ø"/>
            </a:pPr>
            <a:endParaRPr lang="en-US" dirty="0" smtClean="0"/>
          </a:p>
          <a:p>
            <a:pPr algn="ctr">
              <a:spcBef>
                <a:spcPts val="0"/>
              </a:spcBef>
              <a:spcAft>
                <a:spcPts val="1000"/>
              </a:spcAft>
              <a:buFont typeface="Wingdings" panose="05000000000000000000" pitchFamily="2" charset="2"/>
              <a:buChar char="Ø"/>
            </a:pPr>
            <a:r>
              <a:rPr lang="en-US" sz="2800" dirty="0" smtClean="0">
                <a:latin typeface="Arial Narrow" panose="020B0606020202030204" pitchFamily="34" charset="0"/>
              </a:rPr>
              <a:t>Efficient system with limited efforts</a:t>
            </a:r>
          </a:p>
          <a:p>
            <a:pPr algn="ctr">
              <a:spcBef>
                <a:spcPts val="0"/>
              </a:spcBef>
              <a:spcAft>
                <a:spcPts val="1000"/>
              </a:spcAft>
              <a:buFont typeface="Wingdings" panose="05000000000000000000" pitchFamily="2" charset="2"/>
              <a:buChar char="Ø"/>
            </a:pPr>
            <a:r>
              <a:rPr lang="en-US" sz="2800" dirty="0">
                <a:latin typeface="Arial Narrow" panose="020B0606020202030204" pitchFamily="34" charset="0"/>
              </a:rPr>
              <a:t>Pragmatic approach</a:t>
            </a:r>
          </a:p>
          <a:p>
            <a:pPr algn="ctr">
              <a:spcBef>
                <a:spcPts val="0"/>
              </a:spcBef>
              <a:spcAft>
                <a:spcPts val="1000"/>
              </a:spcAft>
              <a:buFont typeface="Wingdings" panose="05000000000000000000" pitchFamily="2" charset="2"/>
              <a:buChar char="Ø"/>
            </a:pPr>
            <a:r>
              <a:rPr lang="en-US" sz="2800" dirty="0" smtClean="0">
                <a:latin typeface="Arial Narrow" panose="020B0606020202030204" pitchFamily="34" charset="0"/>
              </a:rPr>
              <a:t>Easy-to-manage and multi-purpose</a:t>
            </a:r>
          </a:p>
          <a:p>
            <a:pPr algn="ctr">
              <a:spcBef>
                <a:spcPts val="0"/>
              </a:spcBef>
              <a:spcAft>
                <a:spcPts val="1000"/>
              </a:spcAft>
              <a:buFont typeface="Wingdings" panose="05000000000000000000" pitchFamily="2" charset="2"/>
              <a:buChar char="Ø"/>
            </a:pPr>
            <a:r>
              <a:rPr lang="en-US" sz="2800" dirty="0" smtClean="0">
                <a:latin typeface="Arial Narrow" panose="020B0606020202030204" pitchFamily="34" charset="0"/>
              </a:rPr>
              <a:t>Use of existing data, no gathering of new quantitative data</a:t>
            </a:r>
          </a:p>
          <a:p>
            <a:pPr algn="ctr">
              <a:spcBef>
                <a:spcPts val="0"/>
              </a:spcBef>
              <a:spcAft>
                <a:spcPts val="1000"/>
              </a:spcAft>
            </a:pPr>
            <a:endParaRPr lang="en-US" sz="1800" dirty="0" smtClean="0"/>
          </a:p>
          <a:p>
            <a:pPr algn="ctr">
              <a:spcBef>
                <a:spcPts val="0"/>
              </a:spcBef>
              <a:spcAft>
                <a:spcPts val="600"/>
              </a:spcAft>
            </a:pPr>
            <a:endParaRPr lang="en-US" sz="1600" dirty="0"/>
          </a:p>
        </p:txBody>
      </p:sp>
    </p:spTree>
    <p:extLst>
      <p:ext uri="{BB962C8B-B14F-4D97-AF65-F5344CB8AC3E}">
        <p14:creationId xmlns:p14="http://schemas.microsoft.com/office/powerpoint/2010/main" val="19773982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999" y="853500"/>
            <a:ext cx="8505825" cy="516352"/>
          </a:xfrm>
        </p:spPr>
        <p:txBody>
          <a:bodyPr>
            <a:noAutofit/>
          </a:bodyPr>
          <a:lstStyle/>
          <a:p>
            <a:r>
              <a:rPr lang="en-US" sz="2800" dirty="0">
                <a:latin typeface="Arial Narrow" panose="020B0606020202030204" pitchFamily="34" charset="0"/>
              </a:rPr>
              <a:t>Overall monitoring approach</a:t>
            </a:r>
          </a:p>
        </p:txBody>
      </p:sp>
      <p:sp>
        <p:nvSpPr>
          <p:cNvPr id="4" name="Freihandform 3"/>
          <p:cNvSpPr/>
          <p:nvPr/>
        </p:nvSpPr>
        <p:spPr>
          <a:xfrm>
            <a:off x="3960337" y="1705268"/>
            <a:ext cx="1829484" cy="1341687"/>
          </a:xfrm>
          <a:custGeom>
            <a:avLst/>
            <a:gdLst>
              <a:gd name="connsiteX0" fmla="*/ 0 w 1660052"/>
              <a:gd name="connsiteY0" fmla="*/ 670844 h 1341687"/>
              <a:gd name="connsiteX1" fmla="*/ 830026 w 1660052"/>
              <a:gd name="connsiteY1" fmla="*/ 0 h 1341687"/>
              <a:gd name="connsiteX2" fmla="*/ 1660052 w 1660052"/>
              <a:gd name="connsiteY2" fmla="*/ 670844 h 1341687"/>
              <a:gd name="connsiteX3" fmla="*/ 830026 w 1660052"/>
              <a:gd name="connsiteY3" fmla="*/ 1341688 h 1341687"/>
              <a:gd name="connsiteX4" fmla="*/ 0 w 1660052"/>
              <a:gd name="connsiteY4" fmla="*/ 670844 h 134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052" h="1341687">
                <a:moveTo>
                  <a:pt x="0" y="670844"/>
                </a:moveTo>
                <a:cubicBezTo>
                  <a:pt x="0" y="300347"/>
                  <a:pt x="371615" y="0"/>
                  <a:pt x="830026" y="0"/>
                </a:cubicBezTo>
                <a:cubicBezTo>
                  <a:pt x="1288437" y="0"/>
                  <a:pt x="1660052" y="300347"/>
                  <a:pt x="1660052" y="670844"/>
                </a:cubicBezTo>
                <a:cubicBezTo>
                  <a:pt x="1660052" y="1041341"/>
                  <a:pt x="1288437" y="1341688"/>
                  <a:pt x="830026" y="1341688"/>
                </a:cubicBezTo>
                <a:cubicBezTo>
                  <a:pt x="371615" y="1341688"/>
                  <a:pt x="0" y="1041341"/>
                  <a:pt x="0" y="670844"/>
                </a:cubicBezTo>
                <a:close/>
              </a:path>
            </a:pathLst>
          </a:custGeom>
          <a:solidFill>
            <a:schemeClr val="bg2">
              <a:lumMod val="50000"/>
            </a:scheme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65969" tIns="219346" rIns="265969" bIns="219346" numCol="1" spcCol="1270" anchor="ctr" anchorCtr="0">
            <a:noAutofit/>
          </a:bodyPr>
          <a:lstStyle/>
          <a:p>
            <a:pPr algn="ctr">
              <a:lnSpc>
                <a:spcPct val="90000"/>
              </a:lnSpc>
              <a:spcBef>
                <a:spcPct val="0"/>
              </a:spcBef>
              <a:spcAft>
                <a:spcPct val="35000"/>
              </a:spcAft>
            </a:pPr>
            <a:r>
              <a:rPr lang="en-US" sz="2000" b="1" dirty="0" smtClean="0">
                <a:solidFill>
                  <a:schemeClr val="bg1"/>
                </a:solidFill>
                <a:latin typeface="Arial Narrow" panose="020B0606020202030204" pitchFamily="34" charset="0"/>
              </a:rPr>
              <a:t>Self-assessment</a:t>
            </a:r>
            <a:endParaRPr lang="en-US" sz="2000" b="1" dirty="0">
              <a:solidFill>
                <a:schemeClr val="bg1"/>
              </a:solidFill>
              <a:latin typeface="Arial Narrow" panose="020B0606020202030204" pitchFamily="34" charset="0"/>
            </a:endParaRPr>
          </a:p>
        </p:txBody>
      </p:sp>
      <p:sp>
        <p:nvSpPr>
          <p:cNvPr id="5" name="Freihandform 4"/>
          <p:cNvSpPr/>
          <p:nvPr/>
        </p:nvSpPr>
        <p:spPr>
          <a:xfrm>
            <a:off x="4515237" y="3138381"/>
            <a:ext cx="719682" cy="653031"/>
          </a:xfrm>
          <a:custGeom>
            <a:avLst/>
            <a:gdLst>
              <a:gd name="connsiteX0" fmla="*/ 86559 w 653031"/>
              <a:gd name="connsiteY0" fmla="*/ 249719 h 653031"/>
              <a:gd name="connsiteX1" fmla="*/ 249719 w 653031"/>
              <a:gd name="connsiteY1" fmla="*/ 249719 h 653031"/>
              <a:gd name="connsiteX2" fmla="*/ 249719 w 653031"/>
              <a:gd name="connsiteY2" fmla="*/ 86559 h 653031"/>
              <a:gd name="connsiteX3" fmla="*/ 403312 w 653031"/>
              <a:gd name="connsiteY3" fmla="*/ 86559 h 653031"/>
              <a:gd name="connsiteX4" fmla="*/ 403312 w 653031"/>
              <a:gd name="connsiteY4" fmla="*/ 249719 h 653031"/>
              <a:gd name="connsiteX5" fmla="*/ 566472 w 653031"/>
              <a:gd name="connsiteY5" fmla="*/ 249719 h 653031"/>
              <a:gd name="connsiteX6" fmla="*/ 566472 w 653031"/>
              <a:gd name="connsiteY6" fmla="*/ 403312 h 653031"/>
              <a:gd name="connsiteX7" fmla="*/ 403312 w 653031"/>
              <a:gd name="connsiteY7" fmla="*/ 403312 h 653031"/>
              <a:gd name="connsiteX8" fmla="*/ 403312 w 653031"/>
              <a:gd name="connsiteY8" fmla="*/ 566472 h 653031"/>
              <a:gd name="connsiteX9" fmla="*/ 249719 w 653031"/>
              <a:gd name="connsiteY9" fmla="*/ 566472 h 653031"/>
              <a:gd name="connsiteX10" fmla="*/ 249719 w 653031"/>
              <a:gd name="connsiteY10" fmla="*/ 403312 h 653031"/>
              <a:gd name="connsiteX11" fmla="*/ 86559 w 653031"/>
              <a:gd name="connsiteY11" fmla="*/ 403312 h 653031"/>
              <a:gd name="connsiteX12" fmla="*/ 86559 w 653031"/>
              <a:gd name="connsiteY12" fmla="*/ 249719 h 65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3031" h="653031">
                <a:moveTo>
                  <a:pt x="86559" y="249719"/>
                </a:moveTo>
                <a:lnTo>
                  <a:pt x="249719" y="249719"/>
                </a:lnTo>
                <a:lnTo>
                  <a:pt x="249719" y="86559"/>
                </a:lnTo>
                <a:lnTo>
                  <a:pt x="403312" y="86559"/>
                </a:lnTo>
                <a:lnTo>
                  <a:pt x="403312" y="249719"/>
                </a:lnTo>
                <a:lnTo>
                  <a:pt x="566472" y="249719"/>
                </a:lnTo>
                <a:lnTo>
                  <a:pt x="566472" y="403312"/>
                </a:lnTo>
                <a:lnTo>
                  <a:pt x="403312" y="403312"/>
                </a:lnTo>
                <a:lnTo>
                  <a:pt x="403312" y="566472"/>
                </a:lnTo>
                <a:lnTo>
                  <a:pt x="249719" y="566472"/>
                </a:lnTo>
                <a:lnTo>
                  <a:pt x="249719" y="403312"/>
                </a:lnTo>
                <a:lnTo>
                  <a:pt x="86559" y="403312"/>
                </a:lnTo>
                <a:lnTo>
                  <a:pt x="86559" y="249719"/>
                </a:lnTo>
                <a:close/>
              </a:path>
            </a:pathLst>
          </a:custGeom>
          <a:solidFill>
            <a:schemeClr val="accent1"/>
          </a:solidFill>
          <a:ln>
            <a:noFill/>
          </a:ln>
          <a:effectLst/>
        </p:spPr>
        <p:style>
          <a:lnRef idx="0">
            <a:scrgbClr r="0" g="0" b="0"/>
          </a:lnRef>
          <a:fillRef idx="1">
            <a:scrgbClr r="0" g="0" b="0"/>
          </a:fillRef>
          <a:effectRef idx="0">
            <a:scrgbClr r="0" g="0" b="0"/>
          </a:effectRef>
          <a:fontRef idx="minor">
            <a:schemeClr val="lt1"/>
          </a:fontRef>
        </p:style>
        <p:txBody>
          <a:bodyPr spcFirstLastPara="0" vert="horz" wrap="square" lIns="86559" tIns="249719" rIns="86559" bIns="249719" numCol="1" spcCol="1270" anchor="ctr" anchorCtr="0">
            <a:noAutofit/>
          </a:bodyPr>
          <a:lstStyle/>
          <a:p>
            <a:pPr lvl="0" algn="ctr" defTabSz="488950">
              <a:lnSpc>
                <a:spcPct val="90000"/>
              </a:lnSpc>
              <a:spcBef>
                <a:spcPct val="0"/>
              </a:spcBef>
              <a:spcAft>
                <a:spcPct val="35000"/>
              </a:spcAft>
            </a:pPr>
            <a:endParaRPr lang="en-US" sz="1100" kern="1200">
              <a:solidFill>
                <a:sysClr val="window" lastClr="FFFFFF"/>
              </a:solidFill>
              <a:latin typeface="Calibri"/>
              <a:ea typeface="+mn-ea"/>
              <a:cs typeface="+mn-cs"/>
            </a:endParaRPr>
          </a:p>
        </p:txBody>
      </p:sp>
      <p:sp>
        <p:nvSpPr>
          <p:cNvPr id="6" name="Freihandform 5"/>
          <p:cNvSpPr/>
          <p:nvPr/>
        </p:nvSpPr>
        <p:spPr>
          <a:xfrm>
            <a:off x="3927566" y="3882837"/>
            <a:ext cx="1895024" cy="1326510"/>
          </a:xfrm>
          <a:custGeom>
            <a:avLst/>
            <a:gdLst>
              <a:gd name="connsiteX0" fmla="*/ 0 w 1719523"/>
              <a:gd name="connsiteY0" fmla="*/ 663255 h 1326510"/>
              <a:gd name="connsiteX1" fmla="*/ 859762 w 1719523"/>
              <a:gd name="connsiteY1" fmla="*/ 0 h 1326510"/>
              <a:gd name="connsiteX2" fmla="*/ 1719524 w 1719523"/>
              <a:gd name="connsiteY2" fmla="*/ 663255 h 1326510"/>
              <a:gd name="connsiteX3" fmla="*/ 859762 w 1719523"/>
              <a:gd name="connsiteY3" fmla="*/ 1326510 h 1326510"/>
              <a:gd name="connsiteX4" fmla="*/ 0 w 1719523"/>
              <a:gd name="connsiteY4" fmla="*/ 663255 h 1326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523" h="1326510">
                <a:moveTo>
                  <a:pt x="0" y="663255"/>
                </a:moveTo>
                <a:cubicBezTo>
                  <a:pt x="0" y="296949"/>
                  <a:pt x="384929" y="0"/>
                  <a:pt x="859762" y="0"/>
                </a:cubicBezTo>
                <a:cubicBezTo>
                  <a:pt x="1334595" y="0"/>
                  <a:pt x="1719524" y="296949"/>
                  <a:pt x="1719524" y="663255"/>
                </a:cubicBezTo>
                <a:cubicBezTo>
                  <a:pt x="1719524" y="1029561"/>
                  <a:pt x="1334595" y="1326510"/>
                  <a:pt x="859762" y="1326510"/>
                </a:cubicBezTo>
                <a:cubicBezTo>
                  <a:pt x="384929" y="1326510"/>
                  <a:pt x="0" y="1029561"/>
                  <a:pt x="0" y="663255"/>
                </a:cubicBezTo>
                <a:close/>
              </a:path>
            </a:pathLst>
          </a:custGeom>
          <a:solidFill>
            <a:schemeClr val="accent2">
              <a:lumMod val="75000"/>
            </a:scheme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65969" tIns="219346" rIns="265969" bIns="219346" numCol="1" spcCol="1270" anchor="ctr" anchorCtr="0">
            <a:noAutofit/>
          </a:bodyPr>
          <a:lstStyle/>
          <a:p>
            <a:pPr algn="ctr">
              <a:lnSpc>
                <a:spcPct val="90000"/>
              </a:lnSpc>
              <a:spcBef>
                <a:spcPct val="0"/>
              </a:spcBef>
              <a:spcAft>
                <a:spcPct val="35000"/>
              </a:spcAft>
            </a:pPr>
            <a:r>
              <a:rPr lang="en-US" sz="2000" b="1" dirty="0" smtClean="0">
                <a:solidFill>
                  <a:schemeClr val="bg1"/>
                </a:solidFill>
                <a:latin typeface="Arial Narrow" panose="020B0606020202030204" pitchFamily="34" charset="0"/>
              </a:rPr>
              <a:t>Criteria </a:t>
            </a:r>
            <a:r>
              <a:rPr lang="en-US" sz="2000" b="1" dirty="0">
                <a:solidFill>
                  <a:schemeClr val="bg1"/>
                </a:solidFill>
                <a:latin typeface="Arial Narrow" panose="020B0606020202030204" pitchFamily="34" charset="0"/>
              </a:rPr>
              <a:t>catalogue</a:t>
            </a:r>
          </a:p>
        </p:txBody>
      </p:sp>
      <p:sp>
        <p:nvSpPr>
          <p:cNvPr id="23" name="Freihandform 22"/>
          <p:cNvSpPr/>
          <p:nvPr/>
        </p:nvSpPr>
        <p:spPr>
          <a:xfrm>
            <a:off x="5789821" y="3247887"/>
            <a:ext cx="493697" cy="418841"/>
          </a:xfrm>
          <a:custGeom>
            <a:avLst/>
            <a:gdLst>
              <a:gd name="connsiteX0" fmla="*/ 0 w 284189"/>
              <a:gd name="connsiteY0" fmla="*/ 83768 h 418841"/>
              <a:gd name="connsiteX1" fmla="*/ 142095 w 284189"/>
              <a:gd name="connsiteY1" fmla="*/ 83768 h 418841"/>
              <a:gd name="connsiteX2" fmla="*/ 142095 w 284189"/>
              <a:gd name="connsiteY2" fmla="*/ 0 h 418841"/>
              <a:gd name="connsiteX3" fmla="*/ 284189 w 284189"/>
              <a:gd name="connsiteY3" fmla="*/ 209421 h 418841"/>
              <a:gd name="connsiteX4" fmla="*/ 142095 w 284189"/>
              <a:gd name="connsiteY4" fmla="*/ 418841 h 418841"/>
              <a:gd name="connsiteX5" fmla="*/ 142095 w 284189"/>
              <a:gd name="connsiteY5" fmla="*/ 335073 h 418841"/>
              <a:gd name="connsiteX6" fmla="*/ 0 w 284189"/>
              <a:gd name="connsiteY6" fmla="*/ 335073 h 418841"/>
              <a:gd name="connsiteX7" fmla="*/ 0 w 284189"/>
              <a:gd name="connsiteY7" fmla="*/ 83768 h 41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189" h="418841">
                <a:moveTo>
                  <a:pt x="0" y="83768"/>
                </a:moveTo>
                <a:lnTo>
                  <a:pt x="142095" y="83768"/>
                </a:lnTo>
                <a:lnTo>
                  <a:pt x="142095" y="0"/>
                </a:lnTo>
                <a:lnTo>
                  <a:pt x="284189" y="209421"/>
                </a:lnTo>
                <a:lnTo>
                  <a:pt x="142095" y="418841"/>
                </a:lnTo>
                <a:lnTo>
                  <a:pt x="142095" y="335073"/>
                </a:lnTo>
                <a:lnTo>
                  <a:pt x="0" y="335073"/>
                </a:lnTo>
                <a:lnTo>
                  <a:pt x="0" y="83768"/>
                </a:lnTo>
                <a:close/>
              </a:path>
            </a:pathLst>
          </a:custGeom>
          <a:solidFill>
            <a:schemeClr val="accent1"/>
          </a:solidFill>
          <a:ln>
            <a:noFill/>
          </a:ln>
          <a:effectLst/>
        </p:spPr>
        <p:style>
          <a:lnRef idx="0">
            <a:scrgbClr r="0" g="0" b="0"/>
          </a:lnRef>
          <a:fillRef idx="1">
            <a:scrgbClr r="0" g="0" b="0"/>
          </a:fillRef>
          <a:effectRef idx="0">
            <a:scrgbClr r="0" g="0" b="0"/>
          </a:effectRef>
          <a:fontRef idx="minor">
            <a:schemeClr val="lt1"/>
          </a:fontRef>
        </p:style>
        <p:txBody>
          <a:bodyPr spcFirstLastPara="0" vert="horz" wrap="square" lIns="0" tIns="83768" rIns="85257" bIns="83768" numCol="1" spcCol="1270" anchor="ctr" anchorCtr="0">
            <a:noAutofit/>
          </a:bodyPr>
          <a:lstStyle/>
          <a:p>
            <a:pPr lvl="0" algn="ctr" defTabSz="622300">
              <a:lnSpc>
                <a:spcPct val="90000"/>
              </a:lnSpc>
              <a:spcBef>
                <a:spcPct val="0"/>
              </a:spcBef>
              <a:spcAft>
                <a:spcPct val="35000"/>
              </a:spcAft>
            </a:pPr>
            <a:endParaRPr lang="en-US" sz="1400" kern="1200">
              <a:solidFill>
                <a:sysClr val="window" lastClr="FFFFFF"/>
              </a:solidFill>
              <a:latin typeface="Calibri"/>
              <a:ea typeface="+mn-ea"/>
              <a:cs typeface="+mn-cs"/>
            </a:endParaRPr>
          </a:p>
        </p:txBody>
      </p:sp>
      <p:sp>
        <p:nvSpPr>
          <p:cNvPr id="24" name="Freihandform 23"/>
          <p:cNvSpPr/>
          <p:nvPr/>
        </p:nvSpPr>
        <p:spPr>
          <a:xfrm>
            <a:off x="6413525" y="2331391"/>
            <a:ext cx="2481665" cy="2251834"/>
          </a:xfrm>
          <a:custGeom>
            <a:avLst/>
            <a:gdLst>
              <a:gd name="connsiteX0" fmla="*/ 0 w 2251834"/>
              <a:gd name="connsiteY0" fmla="*/ 1125917 h 2251834"/>
              <a:gd name="connsiteX1" fmla="*/ 1125917 w 2251834"/>
              <a:gd name="connsiteY1" fmla="*/ 0 h 2251834"/>
              <a:gd name="connsiteX2" fmla="*/ 2251834 w 2251834"/>
              <a:gd name="connsiteY2" fmla="*/ 1125917 h 2251834"/>
              <a:gd name="connsiteX3" fmla="*/ 1125917 w 2251834"/>
              <a:gd name="connsiteY3" fmla="*/ 2251834 h 2251834"/>
              <a:gd name="connsiteX4" fmla="*/ 0 w 2251834"/>
              <a:gd name="connsiteY4" fmla="*/ 1125917 h 2251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834" h="2251834">
                <a:moveTo>
                  <a:pt x="0" y="1125917"/>
                </a:moveTo>
                <a:cubicBezTo>
                  <a:pt x="0" y="504090"/>
                  <a:pt x="504090" y="0"/>
                  <a:pt x="1125917" y="0"/>
                </a:cubicBezTo>
                <a:cubicBezTo>
                  <a:pt x="1747744" y="0"/>
                  <a:pt x="2251834" y="504090"/>
                  <a:pt x="2251834" y="1125917"/>
                </a:cubicBezTo>
                <a:cubicBezTo>
                  <a:pt x="2251834" y="1747744"/>
                  <a:pt x="1747744" y="2251834"/>
                  <a:pt x="1125917" y="2251834"/>
                </a:cubicBezTo>
                <a:cubicBezTo>
                  <a:pt x="504090" y="2251834"/>
                  <a:pt x="0" y="1747744"/>
                  <a:pt x="0" y="1125917"/>
                </a:cubicBezTo>
                <a:close/>
              </a:path>
            </a:pathLst>
          </a:custGeom>
          <a:solidFill>
            <a:schemeClr val="bg2">
              <a:lumMod val="50000"/>
            </a:scheme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65969" tIns="219346" rIns="265969" bIns="219346" numCol="1" spcCol="1270" anchor="ctr" anchorCtr="0">
            <a:noAutofit/>
          </a:bodyPr>
          <a:lstStyle/>
          <a:p>
            <a:pPr algn="ctr">
              <a:lnSpc>
                <a:spcPct val="90000"/>
              </a:lnSpc>
              <a:spcBef>
                <a:spcPct val="0"/>
              </a:spcBef>
              <a:spcAft>
                <a:spcPct val="35000"/>
              </a:spcAft>
            </a:pPr>
            <a:r>
              <a:rPr lang="en-US" sz="2000" b="1" dirty="0">
                <a:solidFill>
                  <a:schemeClr val="bg1"/>
                </a:solidFill>
                <a:latin typeface="Arial Narrow" panose="020B0606020202030204" pitchFamily="34" charset="0"/>
              </a:rPr>
              <a:t>Overall view </a:t>
            </a:r>
            <a:br>
              <a:rPr lang="en-US" sz="2000" b="1" dirty="0">
                <a:solidFill>
                  <a:schemeClr val="bg1"/>
                </a:solidFill>
                <a:latin typeface="Arial Narrow" panose="020B0606020202030204" pitchFamily="34" charset="0"/>
              </a:rPr>
            </a:br>
            <a:r>
              <a:rPr lang="en-US" sz="2000" b="1" dirty="0">
                <a:solidFill>
                  <a:schemeClr val="bg1"/>
                </a:solidFill>
                <a:latin typeface="Arial Narrow" panose="020B0606020202030204" pitchFamily="34" charset="0"/>
              </a:rPr>
              <a:t>on the implementation of the NAS and the progress of adaptation</a:t>
            </a:r>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839" y="1944394"/>
            <a:ext cx="2134873" cy="28676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Gestreifter Pfeil nach rechts 9"/>
          <p:cNvSpPr/>
          <p:nvPr/>
        </p:nvSpPr>
        <p:spPr>
          <a:xfrm>
            <a:off x="2909409" y="2445804"/>
            <a:ext cx="560264" cy="386332"/>
          </a:xfrm>
          <a:prstGeom prst="stripedRightArrow">
            <a:avLst>
              <a:gd name="adj1" fmla="val 37031"/>
              <a:gd name="adj2" fmla="val 50000"/>
            </a:avLst>
          </a:prstGeom>
          <a:solidFill>
            <a:schemeClr val="accent1"/>
          </a:solidFill>
          <a:ln w="3175" cap="flat" cmpd="sng" algn="ctr">
            <a:solidFill>
              <a:schemeClr val="bg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 name="Gestreifter Pfeil nach rechts 10"/>
          <p:cNvSpPr/>
          <p:nvPr/>
        </p:nvSpPr>
        <p:spPr>
          <a:xfrm>
            <a:off x="2914561" y="4005064"/>
            <a:ext cx="560264" cy="386332"/>
          </a:xfrm>
          <a:prstGeom prst="stripedRightArrow">
            <a:avLst>
              <a:gd name="adj1" fmla="val 37031"/>
              <a:gd name="adj2" fmla="val 50000"/>
            </a:avLst>
          </a:prstGeom>
          <a:solidFill>
            <a:schemeClr val="accent1"/>
          </a:solidFill>
          <a:ln w="3175" cap="flat" cmpd="sng" algn="ctr">
            <a:solidFill>
              <a:schemeClr val="bg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Textfeld 11"/>
          <p:cNvSpPr txBox="1"/>
          <p:nvPr/>
        </p:nvSpPr>
        <p:spPr>
          <a:xfrm>
            <a:off x="2815626" y="1452204"/>
            <a:ext cx="2003829" cy="707886"/>
          </a:xfrm>
          <a:prstGeom prst="rect">
            <a:avLst/>
          </a:prstGeom>
          <a:noFill/>
        </p:spPr>
        <p:txBody>
          <a:bodyPr wrap="square" rtlCol="0">
            <a:spAutoFit/>
          </a:bodyPr>
          <a:lstStyle/>
          <a:p>
            <a:r>
              <a:rPr lang="en-US" sz="2000" dirty="0">
                <a:latin typeface="Arial Narrow" panose="020B0606020202030204" pitchFamily="34" charset="0"/>
              </a:rPr>
              <a:t>Participatory approach</a:t>
            </a:r>
          </a:p>
        </p:txBody>
      </p:sp>
      <p:sp>
        <p:nvSpPr>
          <p:cNvPr id="14" name="Textfeld 13"/>
          <p:cNvSpPr txBox="1"/>
          <p:nvPr/>
        </p:nvSpPr>
        <p:spPr>
          <a:xfrm>
            <a:off x="2873996" y="4914440"/>
            <a:ext cx="1864284" cy="707886"/>
          </a:xfrm>
          <a:prstGeom prst="rect">
            <a:avLst/>
          </a:prstGeom>
          <a:noFill/>
        </p:spPr>
        <p:txBody>
          <a:bodyPr wrap="square" rtlCol="0">
            <a:spAutoFit/>
          </a:bodyPr>
          <a:lstStyle/>
          <a:p>
            <a:r>
              <a:rPr lang="en-US" sz="2000" dirty="0">
                <a:latin typeface="Arial Narrow" panose="020B0606020202030204" pitchFamily="34" charset="0"/>
              </a:rPr>
              <a:t>Data </a:t>
            </a:r>
            <a:r>
              <a:rPr lang="en-US" sz="2000" dirty="0" smtClean="0">
                <a:latin typeface="Arial Narrow" panose="020B0606020202030204" pitchFamily="34" charset="0"/>
              </a:rPr>
              <a:t/>
            </a:r>
            <a:br>
              <a:rPr lang="en-US" sz="2000" dirty="0" smtClean="0">
                <a:latin typeface="Arial Narrow" panose="020B0606020202030204" pitchFamily="34" charset="0"/>
              </a:rPr>
            </a:br>
            <a:r>
              <a:rPr lang="en-US" sz="2000" dirty="0" smtClean="0">
                <a:latin typeface="Arial Narrow" panose="020B0606020202030204" pitchFamily="34" charset="0"/>
              </a:rPr>
              <a:t>based </a:t>
            </a:r>
            <a:r>
              <a:rPr lang="en-US" sz="2000" dirty="0">
                <a:latin typeface="Arial Narrow" panose="020B0606020202030204" pitchFamily="34" charset="0"/>
              </a:rPr>
              <a:t>approach</a:t>
            </a:r>
          </a:p>
        </p:txBody>
      </p:sp>
      <p:sp>
        <p:nvSpPr>
          <p:cNvPr id="15" name="Textfeld 14"/>
          <p:cNvSpPr txBox="1"/>
          <p:nvPr/>
        </p:nvSpPr>
        <p:spPr>
          <a:xfrm>
            <a:off x="215270" y="5065262"/>
            <a:ext cx="2475772" cy="1015663"/>
          </a:xfrm>
          <a:prstGeom prst="rect">
            <a:avLst/>
          </a:prstGeom>
          <a:noFill/>
        </p:spPr>
        <p:txBody>
          <a:bodyPr wrap="square" rtlCol="0">
            <a:spAutoFit/>
          </a:bodyPr>
          <a:lstStyle/>
          <a:p>
            <a:r>
              <a:rPr lang="en-US" sz="2000" dirty="0" smtClean="0">
                <a:latin typeface="Arial Narrow" panose="020B0606020202030204" pitchFamily="34" charset="0"/>
              </a:rPr>
              <a:t>NAP with 14 activity fields (sectors), goals and measures</a:t>
            </a:r>
          </a:p>
        </p:txBody>
      </p:sp>
      <p:sp>
        <p:nvSpPr>
          <p:cNvPr id="16" name="Textfeld 15"/>
          <p:cNvSpPr txBox="1"/>
          <p:nvPr/>
        </p:nvSpPr>
        <p:spPr>
          <a:xfrm>
            <a:off x="5779488" y="4861590"/>
            <a:ext cx="3183536" cy="1938992"/>
          </a:xfrm>
          <a:prstGeom prst="rect">
            <a:avLst/>
          </a:prstGeom>
          <a:solidFill>
            <a:schemeClr val="accent4">
              <a:lumMod val="20000"/>
              <a:lumOff val="80000"/>
            </a:schemeClr>
          </a:solidFill>
          <a:ln>
            <a:solidFill>
              <a:schemeClr val="accent6"/>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dirty="0">
                <a:ln/>
                <a:solidFill>
                  <a:schemeClr val="accent3"/>
                </a:solidFill>
                <a:latin typeface="Arial Narrow" panose="020B0606020202030204" pitchFamily="34" charset="0"/>
              </a:rPr>
              <a:t>The joint consideration of these two components can provide a </a:t>
            </a:r>
            <a:r>
              <a:rPr lang="en-US" sz="2000" b="1" dirty="0">
                <a:ln/>
                <a:solidFill>
                  <a:schemeClr val="accent3"/>
                </a:solidFill>
                <a:latin typeface="Arial Narrow" panose="020B0606020202030204" pitchFamily="34" charset="0"/>
              </a:rPr>
              <a:t>broad picture of the </a:t>
            </a:r>
            <a:r>
              <a:rPr lang="en-US" sz="2000" dirty="0">
                <a:ln/>
                <a:solidFill>
                  <a:schemeClr val="accent3"/>
                </a:solidFill>
                <a:latin typeface="Arial Narrow" panose="020B0606020202030204" pitchFamily="34" charset="0"/>
              </a:rPr>
              <a:t>implementation of the NAS/NAP and</a:t>
            </a:r>
            <a:r>
              <a:rPr lang="en-US" sz="2000" b="1" dirty="0">
                <a:ln/>
                <a:solidFill>
                  <a:schemeClr val="accent3"/>
                </a:solidFill>
                <a:latin typeface="Arial Narrow" panose="020B0606020202030204" pitchFamily="34" charset="0"/>
              </a:rPr>
              <a:t> key adaptation trends </a:t>
            </a:r>
            <a:r>
              <a:rPr lang="en-US" sz="2000" dirty="0">
                <a:ln/>
                <a:solidFill>
                  <a:schemeClr val="accent3"/>
                </a:solidFill>
                <a:latin typeface="Arial Narrow" panose="020B0606020202030204" pitchFamily="34" charset="0"/>
              </a:rPr>
              <a:t>in Austria.</a:t>
            </a:r>
          </a:p>
        </p:txBody>
      </p:sp>
      <p:sp>
        <p:nvSpPr>
          <p:cNvPr id="17" name="Textfeld 16"/>
          <p:cNvSpPr txBox="1"/>
          <p:nvPr/>
        </p:nvSpPr>
        <p:spPr>
          <a:xfrm rot="16200000">
            <a:off x="1122168" y="3113829"/>
            <a:ext cx="3064606" cy="400110"/>
          </a:xfrm>
          <a:prstGeom prst="rect">
            <a:avLst/>
          </a:prstGeom>
          <a:noFill/>
        </p:spPr>
        <p:txBody>
          <a:bodyPr wrap="square" rtlCol="0">
            <a:spAutoFit/>
          </a:bodyPr>
          <a:lstStyle/>
          <a:p>
            <a:pPr algn="ctr"/>
            <a:r>
              <a:rPr lang="en-US" sz="2000" b="1" dirty="0" smtClean="0">
                <a:latin typeface="Arial Narrow" panose="020B0606020202030204" pitchFamily="34" charset="0"/>
              </a:rPr>
              <a:t>Twofold approach</a:t>
            </a:r>
            <a:endParaRPr lang="en-US" sz="2000" b="1" dirty="0">
              <a:latin typeface="Arial Narrow" panose="020B0606020202030204" pitchFamily="34" charset="0"/>
            </a:endParaRPr>
          </a:p>
        </p:txBody>
      </p:sp>
    </p:spTree>
    <p:extLst>
      <p:ext uri="{BB962C8B-B14F-4D97-AF65-F5344CB8AC3E}">
        <p14:creationId xmlns:p14="http://schemas.microsoft.com/office/powerpoint/2010/main" val="332178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3" grpId="0" animBg="1"/>
      <p:bldP spid="24" grpId="0" animBg="1"/>
      <p:bldP spid="10" grpId="0" animBg="1"/>
      <p:bldP spid="11" grpId="0" animBg="1"/>
      <p:bldP spid="12" grpId="0"/>
      <p:bldP spid="14" grpId="0"/>
      <p:bldP spid="16"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1"/>
          </p:nvPr>
        </p:nvSpPr>
        <p:spPr>
          <a:xfrm>
            <a:off x="355600" y="1645133"/>
            <a:ext cx="8229599" cy="4167838"/>
          </a:xfrm>
        </p:spPr>
        <p:txBody>
          <a:bodyPr>
            <a:noAutofit/>
          </a:bodyPr>
          <a:lstStyle/>
          <a:p>
            <a:pPr marL="0" indent="0">
              <a:buNone/>
            </a:pPr>
            <a:r>
              <a:rPr lang="en-US" dirty="0" smtClean="0">
                <a:solidFill>
                  <a:schemeClr val="bg1">
                    <a:lumMod val="50000"/>
                  </a:schemeClr>
                </a:solidFill>
                <a:latin typeface="Arial Narrow" panose="020B0606020202030204" pitchFamily="34" charset="0"/>
              </a:rPr>
              <a:t>1) … experienced climate change impacts in the past </a:t>
            </a:r>
            <a:r>
              <a:rPr lang="en-US" dirty="0" smtClean="0">
                <a:solidFill>
                  <a:schemeClr val="bg1">
                    <a:lumMod val="50000"/>
                  </a:schemeClr>
                </a:solidFill>
                <a:latin typeface="Arial Narrow" panose="020B0606020202030204" pitchFamily="34" charset="0"/>
                <a:sym typeface="Wingdings" panose="05000000000000000000" pitchFamily="2" charset="2"/>
              </a:rPr>
              <a:t> Austria faces already yearly climate related damage costs of approx. 700 Million Euro (from 2001-2010)</a:t>
            </a:r>
          </a:p>
          <a:p>
            <a:pPr marL="0" indent="0">
              <a:buNone/>
            </a:pPr>
            <a:endParaRPr lang="en-US" sz="1000" dirty="0">
              <a:latin typeface="Arial Narrow" panose="020B0606020202030204" pitchFamily="34" charset="0"/>
              <a:sym typeface="Wingdings" panose="05000000000000000000" pitchFamily="2" charset="2"/>
            </a:endParaRPr>
          </a:p>
          <a:p>
            <a:pPr marL="0" indent="0">
              <a:buNone/>
            </a:pPr>
            <a:r>
              <a:rPr lang="en-US" dirty="0" smtClean="0">
                <a:latin typeface="Arial Narrow" panose="020B0606020202030204" pitchFamily="34" charset="0"/>
                <a:sym typeface="Wingdings" panose="05000000000000000000" pitchFamily="2" charset="2"/>
              </a:rPr>
              <a:t>2) … i</a:t>
            </a:r>
            <a:r>
              <a:rPr lang="en-US" dirty="0" smtClean="0">
                <a:latin typeface="Arial Narrow" panose="020B0606020202030204" pitchFamily="34" charset="0"/>
              </a:rPr>
              <a:t>nternational and European policy processes on Climate change adaptation </a:t>
            </a:r>
          </a:p>
          <a:p>
            <a:pPr marL="0" indent="0">
              <a:buNone/>
            </a:pPr>
            <a:endParaRPr lang="en-US" sz="300" dirty="0" smtClean="0">
              <a:latin typeface="Arial Narrow" panose="020B0606020202030204" pitchFamily="34" charset="0"/>
            </a:endParaRPr>
          </a:p>
          <a:p>
            <a:pPr marL="324000" lvl="1" indent="0">
              <a:buNone/>
            </a:pPr>
            <a:r>
              <a:rPr lang="en-US" sz="2000" b="1" dirty="0" smtClean="0">
                <a:latin typeface="Arial Narrow" panose="020B0606020202030204" pitchFamily="34" charset="0"/>
                <a:sym typeface="Wingdings" panose="05000000000000000000" pitchFamily="2" charset="2"/>
              </a:rPr>
              <a:t>International</a:t>
            </a:r>
            <a:r>
              <a:rPr lang="en-US" sz="2000" dirty="0">
                <a:latin typeface="Arial Narrow" panose="020B0606020202030204" pitchFamily="34" charset="0"/>
                <a:sym typeface="Wingdings" panose="05000000000000000000" pitchFamily="2" charset="2"/>
              </a:rPr>
              <a:t>: </a:t>
            </a:r>
            <a:endParaRPr lang="en-US" sz="2000" dirty="0" smtClean="0">
              <a:latin typeface="Arial Narrow" panose="020B0606020202030204" pitchFamily="34" charset="0"/>
              <a:sym typeface="Wingdings" panose="05000000000000000000" pitchFamily="2" charset="2"/>
            </a:endParaRPr>
          </a:p>
          <a:p>
            <a:pPr lvl="1"/>
            <a:r>
              <a:rPr lang="en-US" sz="2000" dirty="0" smtClean="0">
                <a:latin typeface="Arial Narrow" panose="020B0606020202030204" pitchFamily="34" charset="0"/>
                <a:sym typeface="Wingdings" panose="05000000000000000000" pitchFamily="2" charset="2"/>
              </a:rPr>
              <a:t>Kyoto Protocol 2005 (Article 10b) under the UNFCCC process  </a:t>
            </a:r>
            <a:r>
              <a:rPr lang="en-US" sz="2000" dirty="0">
                <a:latin typeface="Arial Narrow" panose="020B0606020202030204" pitchFamily="34" charset="0"/>
                <a:sym typeface="Wingdings" panose="05000000000000000000" pitchFamily="2" charset="2"/>
              </a:rPr>
              <a:t>Requests for national adaptation </a:t>
            </a:r>
            <a:r>
              <a:rPr lang="en-US" sz="2000" dirty="0" smtClean="0">
                <a:latin typeface="Arial Narrow" panose="020B0606020202030204" pitchFamily="34" charset="0"/>
                <a:sym typeface="Wingdings" panose="05000000000000000000" pitchFamily="2" charset="2"/>
              </a:rPr>
              <a:t>initiati</a:t>
            </a:r>
            <a:r>
              <a:rPr lang="en-US" sz="2000" dirty="0">
                <a:latin typeface="Arial Narrow" panose="020B0606020202030204" pitchFamily="34" charset="0"/>
                <a:sym typeface="Wingdings" panose="05000000000000000000" pitchFamily="2" charset="2"/>
              </a:rPr>
              <a:t>ves </a:t>
            </a:r>
            <a:endParaRPr lang="en-US" sz="2000" dirty="0" smtClean="0">
              <a:latin typeface="Arial Narrow" panose="020B0606020202030204" pitchFamily="34" charset="0"/>
              <a:sym typeface="Wingdings" panose="05000000000000000000" pitchFamily="2" charset="2"/>
            </a:endParaRPr>
          </a:p>
          <a:p>
            <a:pPr lvl="1"/>
            <a:r>
              <a:rPr lang="en-US" sz="2000" dirty="0" smtClean="0">
                <a:latin typeface="Arial Narrow" panose="020B0606020202030204" pitchFamily="34" charset="0"/>
                <a:sym typeface="Wingdings" panose="05000000000000000000" pitchFamily="2" charset="2"/>
              </a:rPr>
              <a:t>Paris Agreement 2015  Strengthen adaptation as second column of climate policy, provides funding within Green Climate Fund</a:t>
            </a:r>
          </a:p>
          <a:p>
            <a:pPr lvl="1"/>
            <a:r>
              <a:rPr lang="en-US" sz="2000" dirty="0" smtClean="0">
                <a:latin typeface="Arial Narrow" panose="020B0606020202030204" pitchFamily="34" charset="0"/>
                <a:sym typeface="Wingdings" panose="05000000000000000000" pitchFamily="2" charset="2"/>
              </a:rPr>
              <a:t>UNFCCC Communications  to be delivered every 4 years, reporting on adaptation should be considered </a:t>
            </a:r>
            <a:r>
              <a:rPr lang="en-US" sz="2000" dirty="0" smtClean="0">
                <a:latin typeface="Arial Narrow" panose="020B0606020202030204" pitchFamily="34" charset="0"/>
                <a:sym typeface="Wingdings" panose="05000000000000000000" pitchFamily="2" charset="2"/>
              </a:rPr>
              <a:t>in a comprehensive way (new </a:t>
            </a:r>
            <a:r>
              <a:rPr lang="en-US" sz="2000" dirty="0" smtClean="0">
                <a:latin typeface="Arial Narrow" panose="020B0606020202030204" pitchFamily="34" charset="0"/>
                <a:sym typeface="Wingdings" panose="05000000000000000000" pitchFamily="2" charset="2"/>
              </a:rPr>
              <a:t>guidelines available) </a:t>
            </a:r>
            <a:endParaRPr lang="en-US" sz="2600" dirty="0">
              <a:latin typeface="Arial Narrow" panose="020B0606020202030204" pitchFamily="34" charset="0"/>
              <a:sym typeface="Wingdings" panose="05000000000000000000" pitchFamily="2" charset="2"/>
            </a:endParaRPr>
          </a:p>
          <a:p>
            <a:pPr marL="324000" lvl="1" indent="0">
              <a:buNone/>
            </a:pPr>
            <a:endParaRPr lang="en-US" sz="2600" dirty="0">
              <a:latin typeface="Arial Narrow" panose="020B0606020202030204" pitchFamily="34" charset="0"/>
              <a:sym typeface="Wingdings" panose="05000000000000000000" pitchFamily="2" charset="2"/>
            </a:endParaRPr>
          </a:p>
          <a:p>
            <a:pPr marL="0" indent="0">
              <a:buNone/>
            </a:pPr>
            <a:endParaRPr lang="en-US" sz="2600" dirty="0">
              <a:latin typeface="Arial Narrow" panose="020B0606020202030204" pitchFamily="34" charset="0"/>
              <a:sym typeface="Wingdings" panose="05000000000000000000" pitchFamily="2" charset="2"/>
            </a:endParaRPr>
          </a:p>
          <a:p>
            <a:pPr marL="0" indent="0">
              <a:buNone/>
            </a:pPr>
            <a:endParaRPr lang="en-US" sz="2600" dirty="0">
              <a:latin typeface="Arial Narrow" panose="020B0606020202030204" pitchFamily="34" charset="0"/>
              <a:sym typeface="Wingdings" panose="05000000000000000000" pitchFamily="2" charset="2"/>
            </a:endParaRPr>
          </a:p>
          <a:p>
            <a:pPr marL="0" indent="0">
              <a:buNone/>
            </a:pPr>
            <a:endParaRPr lang="en-US" dirty="0">
              <a:latin typeface="Arial Narrow" panose="020B0606020202030204" pitchFamily="34" charset="0"/>
              <a:sym typeface="Wingdings" panose="05000000000000000000" pitchFamily="2" charset="2"/>
            </a:endParaRPr>
          </a:p>
          <a:p>
            <a:pPr marL="0" indent="0">
              <a:buNone/>
            </a:pPr>
            <a:endParaRPr lang="en-US" dirty="0">
              <a:latin typeface="Arial Narrow" panose="020B0606020202030204" pitchFamily="34" charset="0"/>
              <a:sym typeface="Wingdings" panose="05000000000000000000" pitchFamily="2" charset="2"/>
            </a:endParaRPr>
          </a:p>
          <a:p>
            <a:pPr marL="0" indent="0">
              <a:buNone/>
            </a:pPr>
            <a:r>
              <a:rPr lang="en-US" dirty="0" smtClean="0">
                <a:latin typeface="Arial Narrow" panose="020B0606020202030204" pitchFamily="34" charset="0"/>
                <a:sym typeface="Wingdings" panose="05000000000000000000" pitchFamily="2" charset="2"/>
              </a:rPr>
              <a:t>					</a:t>
            </a:r>
            <a:endParaRPr lang="en-US" sz="2800" dirty="0">
              <a:solidFill>
                <a:srgbClr val="FF0000"/>
              </a:solidFill>
              <a:latin typeface="Arial Narrow" panose="020B0606020202030204" pitchFamily="34" charset="0"/>
            </a:endParaRPr>
          </a:p>
        </p:txBody>
      </p:sp>
      <p:sp>
        <p:nvSpPr>
          <p:cNvPr id="4" name="Rectangle 2"/>
          <p:cNvSpPr txBox="1">
            <a:spLocks noChangeArrowheads="1"/>
          </p:cNvSpPr>
          <p:nvPr/>
        </p:nvSpPr>
        <p:spPr>
          <a:xfrm>
            <a:off x="245696" y="847576"/>
            <a:ext cx="7882304" cy="735691"/>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tx2"/>
                </a:solidFill>
                <a:latin typeface="+mj-lt"/>
                <a:ea typeface="+mj-ea"/>
                <a:cs typeface="+mj-cs"/>
              </a:defRPr>
            </a:lvl1pPr>
          </a:lstStyle>
          <a:p>
            <a:r>
              <a:rPr lang="en-US" sz="2800" dirty="0" smtClean="0">
                <a:latin typeface="Arial Narrow" panose="020B0606020202030204" pitchFamily="34" charset="0"/>
              </a:rPr>
              <a:t>Adaptation is on the </a:t>
            </a:r>
            <a:r>
              <a:rPr lang="en-US" sz="2800" dirty="0" smtClean="0">
                <a:latin typeface="Arial Narrow" panose="020B0606020202030204" pitchFamily="34" charset="0"/>
              </a:rPr>
              <a:t>agenda </a:t>
            </a:r>
            <a:r>
              <a:rPr lang="en-US" sz="2800" dirty="0" smtClean="0">
                <a:latin typeface="Arial Narrow" panose="020B0606020202030204" pitchFamily="34" charset="0"/>
              </a:rPr>
              <a:t>since 2007, triggered by…</a:t>
            </a:r>
            <a:endParaRPr lang="de-AT" sz="2800" dirty="0" smtClean="0">
              <a:latin typeface="Arial Narrow" panose="020B0606020202030204" pitchFamily="34" charset="0"/>
            </a:endParaRPr>
          </a:p>
        </p:txBody>
      </p:sp>
      <p:graphicFrame>
        <p:nvGraphicFramePr>
          <p:cNvPr id="2" name="Objekt 1"/>
          <p:cNvGraphicFramePr>
            <a:graphicFrameLocks noGrp="1" noChangeAspect="1"/>
          </p:cNvGraphicFramePr>
          <p:nvPr>
            <p:extLst>
              <p:ext uri="{D42A27DB-BD31-4B8C-83A1-F6EECF244321}">
                <p14:modId xmlns:p14="http://schemas.microsoft.com/office/powerpoint/2010/main" val="2295946699"/>
              </p:ext>
            </p:extLst>
          </p:nvPr>
        </p:nvGraphicFramePr>
        <p:xfrm>
          <a:off x="4962070" y="5763422"/>
          <a:ext cx="4181930" cy="1138120"/>
        </p:xfrm>
        <a:graphic>
          <a:graphicData uri="http://schemas.openxmlformats.org/presentationml/2006/ole">
            <mc:AlternateContent xmlns:mc="http://schemas.openxmlformats.org/markup-compatibility/2006">
              <mc:Choice xmlns:v="urn:schemas-microsoft-com:vml" Requires="v">
                <p:oleObj spid="_x0000_s1095" name="Photo Editor-Foto" r:id="rId4" imgW="3429297" imgH="861135" progId="">
                  <p:embed/>
                </p:oleObj>
              </mc:Choice>
              <mc:Fallback>
                <p:oleObj name="Photo Editor-Foto" r:id="rId4" imgW="3429297" imgH="861135" progId="">
                  <p:embed/>
                  <p:pic>
                    <p:nvPicPr>
                      <p:cNvPr id="0"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070" y="5763422"/>
                        <a:ext cx="4181930" cy="113812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18858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512" y="882075"/>
            <a:ext cx="8505825" cy="516352"/>
          </a:xfrm>
        </p:spPr>
        <p:txBody>
          <a:bodyPr>
            <a:noAutofit/>
          </a:bodyPr>
          <a:lstStyle/>
          <a:p>
            <a:r>
              <a:rPr lang="en-US" sz="2800" dirty="0" smtClean="0">
                <a:latin typeface="Arial Narrow" panose="020B0606020202030204" pitchFamily="34" charset="0"/>
              </a:rPr>
              <a:t>Ad </a:t>
            </a:r>
            <a:r>
              <a:rPr lang="en-US" sz="2800" dirty="0">
                <a:latin typeface="Arial Narrow" panose="020B0606020202030204" pitchFamily="34" charset="0"/>
              </a:rPr>
              <a:t>Self-Assessment</a:t>
            </a:r>
          </a:p>
        </p:txBody>
      </p:sp>
      <p:sp>
        <p:nvSpPr>
          <p:cNvPr id="3" name="Textplatzhalter 2"/>
          <p:cNvSpPr>
            <a:spLocks noGrp="1"/>
          </p:cNvSpPr>
          <p:nvPr>
            <p:ph type="body" sz="quarter" idx="11"/>
          </p:nvPr>
        </p:nvSpPr>
        <p:spPr>
          <a:xfrm>
            <a:off x="283030" y="1476375"/>
            <a:ext cx="8372475" cy="4848225"/>
          </a:xfrm>
        </p:spPr>
        <p:txBody>
          <a:bodyPr>
            <a:normAutofit/>
          </a:bodyPr>
          <a:lstStyle/>
          <a:p>
            <a:pPr marL="324000" lvl="2" indent="-324000">
              <a:spcBef>
                <a:spcPts val="0"/>
              </a:spcBef>
              <a:spcAft>
                <a:spcPts val="600"/>
              </a:spcAft>
            </a:pPr>
            <a:r>
              <a:rPr lang="en-US" sz="2000" b="1" dirty="0" smtClean="0">
                <a:latin typeface="Arial Narrow" panose="020B0606020202030204" pitchFamily="34" charset="0"/>
              </a:rPr>
              <a:t>What to monitor? </a:t>
            </a:r>
            <a:r>
              <a:rPr lang="en-US" sz="2000" dirty="0" smtClean="0">
                <a:latin typeface="Arial Narrow" panose="020B0606020202030204" pitchFamily="34" charset="0"/>
              </a:rPr>
              <a:t>– </a:t>
            </a:r>
            <a:r>
              <a:rPr lang="en-US" sz="2000" dirty="0" smtClean="0">
                <a:solidFill>
                  <a:schemeClr val="tx2"/>
                </a:solidFill>
                <a:latin typeface="Arial Narrow" panose="020B0606020202030204" pitchFamily="34" charset="0"/>
              </a:rPr>
              <a:t>(</a:t>
            </a:r>
            <a:r>
              <a:rPr lang="en-US" sz="2000" dirty="0">
                <a:solidFill>
                  <a:schemeClr val="tx2"/>
                </a:solidFill>
                <a:latin typeface="Arial Narrow" panose="020B0606020202030204" pitchFamily="34" charset="0"/>
              </a:rPr>
              <a:t>Policy</a:t>
            </a:r>
            <a:r>
              <a:rPr lang="en-US" sz="2000" dirty="0" smtClean="0">
                <a:solidFill>
                  <a:schemeClr val="tx2"/>
                </a:solidFill>
                <a:latin typeface="Arial Narrow" panose="020B0606020202030204" pitchFamily="34" charset="0"/>
              </a:rPr>
              <a:t>) </a:t>
            </a:r>
            <a:r>
              <a:rPr lang="en-US" sz="2000" dirty="0">
                <a:solidFill>
                  <a:schemeClr val="tx2"/>
                </a:solidFill>
                <a:latin typeface="Arial Narrow" panose="020B0606020202030204" pitchFamily="34" charset="0"/>
              </a:rPr>
              <a:t>implementation</a:t>
            </a:r>
            <a:r>
              <a:rPr lang="en-US" sz="2000" dirty="0" smtClean="0">
                <a:solidFill>
                  <a:schemeClr val="tx2"/>
                </a:solidFill>
                <a:latin typeface="Arial Narrow" panose="020B0606020202030204" pitchFamily="34" charset="0"/>
              </a:rPr>
              <a:t> </a:t>
            </a:r>
            <a:r>
              <a:rPr lang="en-US" sz="2000" dirty="0" smtClean="0">
                <a:latin typeface="Arial Narrow" panose="020B0606020202030204" pitchFamily="34" charset="0"/>
              </a:rPr>
              <a:t>process; stage of implementation of the </a:t>
            </a:r>
            <a:r>
              <a:rPr lang="en-US" sz="2000" dirty="0">
                <a:solidFill>
                  <a:schemeClr val="tx2"/>
                </a:solidFill>
                <a:latin typeface="Arial Narrow" panose="020B0606020202030204" pitchFamily="34" charset="0"/>
              </a:rPr>
              <a:t>actions</a:t>
            </a:r>
            <a:r>
              <a:rPr lang="en-US" sz="2000" dirty="0" smtClean="0">
                <a:latin typeface="Arial Narrow" panose="020B0606020202030204" pitchFamily="34" charset="0"/>
              </a:rPr>
              <a:t> (132) of the NAP</a:t>
            </a:r>
          </a:p>
          <a:p>
            <a:pPr marL="324000" lvl="2" indent="-324000">
              <a:spcBef>
                <a:spcPts val="0"/>
              </a:spcBef>
              <a:spcAft>
                <a:spcPts val="600"/>
              </a:spcAft>
            </a:pPr>
            <a:r>
              <a:rPr lang="en-US" sz="2000" b="1" dirty="0" smtClean="0">
                <a:latin typeface="Arial Narrow" panose="020B0606020202030204" pitchFamily="34" charset="0"/>
              </a:rPr>
              <a:t>Who monitors? </a:t>
            </a:r>
            <a:r>
              <a:rPr lang="en-US" sz="2000" dirty="0" smtClean="0">
                <a:latin typeface="Arial Narrow" panose="020B0606020202030204" pitchFamily="34" charset="0"/>
              </a:rPr>
              <a:t>– relevant stakeholders from all 14 sectors (ministries, provinces, organized interest groups)</a:t>
            </a:r>
          </a:p>
          <a:p>
            <a:pPr marL="324000" lvl="2" indent="-324000">
              <a:spcBef>
                <a:spcPts val="0"/>
              </a:spcBef>
              <a:spcAft>
                <a:spcPts val="600"/>
              </a:spcAft>
            </a:pPr>
            <a:r>
              <a:rPr lang="en-US" sz="2000" b="1" dirty="0" smtClean="0">
                <a:latin typeface="Arial Narrow" panose="020B0606020202030204" pitchFamily="34" charset="0"/>
              </a:rPr>
              <a:t>How to monitor?</a:t>
            </a:r>
          </a:p>
          <a:p>
            <a:pPr marL="576000" lvl="3" indent="-324000">
              <a:spcBef>
                <a:spcPts val="0"/>
              </a:spcBef>
              <a:spcAft>
                <a:spcPts val="600"/>
              </a:spcAft>
            </a:pPr>
            <a:r>
              <a:rPr lang="en-US" sz="2000" dirty="0" smtClean="0">
                <a:latin typeface="Arial Narrow" panose="020B0606020202030204" pitchFamily="34" charset="0"/>
              </a:rPr>
              <a:t>Electronic questionnaire (Excel)</a:t>
            </a:r>
          </a:p>
          <a:p>
            <a:pPr marL="576000" lvl="3" indent="-324000">
              <a:spcBef>
                <a:spcPts val="0"/>
              </a:spcBef>
              <a:spcAft>
                <a:spcPts val="600"/>
              </a:spcAft>
            </a:pPr>
            <a:r>
              <a:rPr lang="en-US" sz="2000" dirty="0" smtClean="0">
                <a:latin typeface="Arial Narrow" panose="020B0606020202030204" pitchFamily="34" charset="0"/>
              </a:rPr>
              <a:t>Verbal rating scale per single measure</a:t>
            </a:r>
            <a:br>
              <a:rPr lang="en-US" sz="2000" dirty="0" smtClean="0">
                <a:latin typeface="Arial Narrow" panose="020B0606020202030204" pitchFamily="34" charset="0"/>
              </a:rPr>
            </a:br>
            <a:r>
              <a:rPr lang="en-US" sz="2000" dirty="0" smtClean="0">
                <a:latin typeface="Arial Narrow" panose="020B0606020202030204" pitchFamily="34" charset="0"/>
              </a:rPr>
              <a:t>with 5 grades</a:t>
            </a:r>
          </a:p>
          <a:p>
            <a:pPr marL="576000" lvl="3" indent="-324000">
              <a:spcBef>
                <a:spcPts val="0"/>
              </a:spcBef>
              <a:spcAft>
                <a:spcPts val="600"/>
              </a:spcAft>
            </a:pPr>
            <a:endParaRPr lang="en-US" sz="1400" dirty="0" smtClean="0"/>
          </a:p>
          <a:p>
            <a:pPr marL="576000" lvl="3" indent="-324000">
              <a:spcBef>
                <a:spcPts val="0"/>
              </a:spcBef>
              <a:spcAft>
                <a:spcPts val="600"/>
              </a:spcAft>
            </a:pPr>
            <a:endParaRPr lang="en-US" sz="1400" dirty="0"/>
          </a:p>
          <a:p>
            <a:pPr marL="576000" lvl="3" indent="-324000">
              <a:spcBef>
                <a:spcPts val="0"/>
              </a:spcBef>
              <a:spcAft>
                <a:spcPts val="600"/>
              </a:spcAft>
            </a:pPr>
            <a:endParaRPr lang="en-US" sz="1400" dirty="0" smtClean="0"/>
          </a:p>
          <a:p>
            <a:pPr marL="576000" lvl="3" indent="-324000">
              <a:spcBef>
                <a:spcPts val="0"/>
              </a:spcBef>
              <a:spcAft>
                <a:spcPts val="600"/>
              </a:spcAft>
            </a:pPr>
            <a:endParaRPr lang="en-US" sz="1400" dirty="0"/>
          </a:p>
          <a:p>
            <a:pPr marL="252000" lvl="3" indent="0">
              <a:spcBef>
                <a:spcPts val="0"/>
              </a:spcBef>
              <a:spcAft>
                <a:spcPts val="600"/>
              </a:spcAft>
              <a:buNone/>
            </a:pPr>
            <a:endParaRPr lang="en-US" sz="1400" dirty="0" smtClean="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248" b="24047"/>
          <a:stretch/>
        </p:blipFill>
        <p:spPr bwMode="auto">
          <a:xfrm>
            <a:off x="1558471" y="3547834"/>
            <a:ext cx="7105649" cy="2486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843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5793" y="882075"/>
            <a:ext cx="8505825" cy="516352"/>
          </a:xfrm>
        </p:spPr>
        <p:txBody>
          <a:bodyPr>
            <a:noAutofit/>
          </a:bodyPr>
          <a:lstStyle/>
          <a:p>
            <a:r>
              <a:rPr lang="en-US" sz="2800" dirty="0" smtClean="0">
                <a:latin typeface="Arial Narrow" panose="020B0606020202030204" pitchFamily="34" charset="0"/>
              </a:rPr>
              <a:t>Ad </a:t>
            </a:r>
            <a:r>
              <a:rPr lang="en-US" sz="2800" dirty="0">
                <a:latin typeface="Arial Narrow" panose="020B0606020202030204" pitchFamily="34" charset="0"/>
              </a:rPr>
              <a:t>Criteria catalogue</a:t>
            </a:r>
          </a:p>
        </p:txBody>
      </p:sp>
      <p:sp>
        <p:nvSpPr>
          <p:cNvPr id="3" name="Textplatzhalter 2"/>
          <p:cNvSpPr>
            <a:spLocks noGrp="1"/>
          </p:cNvSpPr>
          <p:nvPr>
            <p:ph type="body" sz="quarter" idx="11"/>
          </p:nvPr>
        </p:nvSpPr>
        <p:spPr>
          <a:xfrm>
            <a:off x="457199" y="1476375"/>
            <a:ext cx="8372475" cy="4848225"/>
          </a:xfrm>
        </p:spPr>
        <p:txBody>
          <a:bodyPr>
            <a:noAutofit/>
          </a:bodyPr>
          <a:lstStyle/>
          <a:p>
            <a:pPr marL="324000" lvl="2" indent="-324000">
              <a:spcBef>
                <a:spcPts val="0"/>
              </a:spcBef>
              <a:spcAft>
                <a:spcPts val="600"/>
              </a:spcAft>
            </a:pPr>
            <a:r>
              <a:rPr lang="en-US" sz="2000" b="1" dirty="0" smtClean="0">
                <a:latin typeface="Arial Narrow" panose="020B0606020202030204" pitchFamily="34" charset="0"/>
              </a:rPr>
              <a:t>What to monitor? </a:t>
            </a:r>
            <a:r>
              <a:rPr lang="en-US" sz="2000" dirty="0" smtClean="0">
                <a:latin typeface="Arial Narrow" panose="020B0606020202030204" pitchFamily="34" charset="0"/>
              </a:rPr>
              <a:t>– </a:t>
            </a:r>
            <a:r>
              <a:rPr lang="en-US" sz="2000" dirty="0">
                <a:solidFill>
                  <a:schemeClr val="tx2"/>
                </a:solidFill>
                <a:latin typeface="Arial Narrow" panose="020B0606020202030204" pitchFamily="34" charset="0"/>
              </a:rPr>
              <a:t>Responses</a:t>
            </a:r>
            <a:r>
              <a:rPr lang="en-US" sz="2000" dirty="0" smtClean="0">
                <a:latin typeface="Arial Narrow" panose="020B0606020202030204" pitchFamily="34" charset="0"/>
              </a:rPr>
              <a:t> (implementation of actions/measures); </a:t>
            </a:r>
            <a:r>
              <a:rPr lang="en-US" sz="2000" dirty="0">
                <a:solidFill>
                  <a:schemeClr val="tx2"/>
                </a:solidFill>
                <a:latin typeface="Arial Narrow" panose="020B0606020202030204" pitchFamily="34" charset="0"/>
              </a:rPr>
              <a:t>climate</a:t>
            </a:r>
            <a:r>
              <a:rPr lang="en-US" sz="2000" dirty="0" smtClean="0">
                <a:latin typeface="Arial Narrow" panose="020B0606020202030204" pitchFamily="34" charset="0"/>
              </a:rPr>
              <a:t> </a:t>
            </a:r>
            <a:r>
              <a:rPr lang="en-US" sz="2000" dirty="0">
                <a:solidFill>
                  <a:schemeClr val="tx2"/>
                </a:solidFill>
                <a:latin typeface="Arial Narrow" panose="020B0606020202030204" pitchFamily="34" charset="0"/>
              </a:rPr>
              <a:t>impacts</a:t>
            </a:r>
            <a:r>
              <a:rPr lang="en-US" sz="2000" dirty="0" smtClean="0">
                <a:latin typeface="Arial Narrow" panose="020B0606020202030204" pitchFamily="34" charset="0"/>
              </a:rPr>
              <a:t> (where data or knowledge about effects of climate change are missing)</a:t>
            </a:r>
            <a:endParaRPr lang="en-US" sz="2000" dirty="0">
              <a:latin typeface="Arial Narrow" panose="020B0606020202030204" pitchFamily="34" charset="0"/>
            </a:endParaRPr>
          </a:p>
          <a:p>
            <a:pPr marL="324000" lvl="2" indent="-324000">
              <a:spcBef>
                <a:spcPts val="0"/>
              </a:spcBef>
              <a:spcAft>
                <a:spcPts val="600"/>
              </a:spcAft>
            </a:pPr>
            <a:r>
              <a:rPr lang="en-US" sz="2000" b="1" dirty="0" smtClean="0">
                <a:latin typeface="Arial Narrow" panose="020B0606020202030204" pitchFamily="34" charset="0"/>
              </a:rPr>
              <a:t>How to monitor?</a:t>
            </a:r>
          </a:p>
          <a:p>
            <a:pPr marL="576000" lvl="3" indent="-324000">
              <a:spcBef>
                <a:spcPts val="0"/>
              </a:spcBef>
              <a:spcAft>
                <a:spcPts val="600"/>
              </a:spcAft>
            </a:pPr>
            <a:r>
              <a:rPr lang="en-US" sz="2000" dirty="0" smtClean="0">
                <a:latin typeface="Arial Narrow" panose="020B0606020202030204" pitchFamily="34" charset="0"/>
              </a:rPr>
              <a:t>Set of criteria: 3-5 key criteria for each activity field (sector)= 45 criteria in total</a:t>
            </a:r>
          </a:p>
          <a:p>
            <a:pPr marL="576000" lvl="3" indent="-324000">
              <a:spcBef>
                <a:spcPts val="0"/>
              </a:spcBef>
              <a:spcAft>
                <a:spcPts val="600"/>
              </a:spcAft>
            </a:pPr>
            <a:r>
              <a:rPr lang="en-US" sz="2000" dirty="0" smtClean="0">
                <a:latin typeface="Arial Narrow" panose="020B0606020202030204" pitchFamily="34" charset="0"/>
              </a:rPr>
              <a:t>Mix of quantitative and qualitative criteria, incl. cross-cutting criteria </a:t>
            </a:r>
          </a:p>
          <a:p>
            <a:pPr marL="576000" lvl="3" indent="-324000">
              <a:spcBef>
                <a:spcPts val="0"/>
              </a:spcBef>
              <a:spcAft>
                <a:spcPts val="600"/>
              </a:spcAft>
            </a:pPr>
            <a:r>
              <a:rPr lang="en-US" sz="2000" dirty="0" smtClean="0">
                <a:latin typeface="Arial Narrow" panose="020B0606020202030204" pitchFamily="34" charset="0"/>
              </a:rPr>
              <a:t>Responding to adaptation goals of the activity fields</a:t>
            </a:r>
          </a:p>
          <a:p>
            <a:pPr marL="576000" lvl="3" indent="-324000">
              <a:spcBef>
                <a:spcPts val="0"/>
              </a:spcBef>
              <a:spcAft>
                <a:spcPts val="600"/>
              </a:spcAft>
            </a:pPr>
            <a:r>
              <a:rPr lang="en-US" sz="2000" dirty="0" smtClean="0">
                <a:latin typeface="Arial Narrow" panose="020B0606020202030204" pitchFamily="34" charset="0"/>
              </a:rPr>
              <a:t>Requirements (selection):</a:t>
            </a:r>
            <a:r>
              <a:rPr lang="en-US" sz="2000" dirty="0">
                <a:latin typeface="Arial Narrow" panose="020B0606020202030204" pitchFamily="34" charset="0"/>
              </a:rPr>
              <a:t/>
            </a:r>
            <a:br>
              <a:rPr lang="en-US" sz="2000" dirty="0">
                <a:latin typeface="Arial Narrow" panose="020B0606020202030204" pitchFamily="34" charset="0"/>
              </a:rPr>
            </a:br>
            <a:r>
              <a:rPr lang="en-US" sz="1800" dirty="0">
                <a:latin typeface="Arial Narrow" panose="020B0606020202030204" pitchFamily="34" charset="0"/>
              </a:rPr>
              <a:t>- clearly relevant for adaptation, able to show adaptation </a:t>
            </a:r>
            <a:r>
              <a:rPr lang="en-US" sz="1800" dirty="0" smtClean="0">
                <a:latin typeface="Arial Narrow" panose="020B0606020202030204" pitchFamily="34" charset="0"/>
              </a:rPr>
              <a:t>trends</a:t>
            </a:r>
            <a:br>
              <a:rPr lang="en-US" sz="1800" dirty="0" smtClean="0">
                <a:latin typeface="Arial Narrow" panose="020B0606020202030204" pitchFamily="34" charset="0"/>
              </a:rPr>
            </a:br>
            <a:r>
              <a:rPr lang="en-US" sz="1800" dirty="0" smtClean="0">
                <a:latin typeface="Arial Narrow" panose="020B0606020202030204" pitchFamily="34" charset="0"/>
              </a:rPr>
              <a:t>- based on existing data sources (or collectable with little effort)</a:t>
            </a:r>
            <a:r>
              <a:rPr lang="en-US" sz="1800" dirty="0">
                <a:latin typeface="Arial Narrow" panose="020B0606020202030204" pitchFamily="34" charset="0"/>
              </a:rPr>
              <a:t/>
            </a:r>
            <a:br>
              <a:rPr lang="en-US" sz="1800" dirty="0">
                <a:latin typeface="Arial Narrow" panose="020B0606020202030204" pitchFamily="34" charset="0"/>
              </a:rPr>
            </a:br>
            <a:r>
              <a:rPr lang="en-US" sz="1800" dirty="0" smtClean="0">
                <a:latin typeface="Arial Narrow" panose="020B0606020202030204" pitchFamily="34" charset="0"/>
              </a:rPr>
              <a:t>- measurable on national level</a:t>
            </a:r>
            <a:br>
              <a:rPr lang="en-US" sz="1800" dirty="0" smtClean="0">
                <a:latin typeface="Arial Narrow" panose="020B0606020202030204" pitchFamily="34" charset="0"/>
              </a:rPr>
            </a:br>
            <a:r>
              <a:rPr lang="en-US" sz="1800" dirty="0" smtClean="0">
                <a:latin typeface="Arial Narrow" panose="020B0606020202030204" pitchFamily="34" charset="0"/>
              </a:rPr>
              <a:t>- data collection repeated on an appropriate timeframe</a:t>
            </a:r>
            <a:br>
              <a:rPr lang="en-US" sz="1800" dirty="0" smtClean="0">
                <a:latin typeface="Arial Narrow" panose="020B0606020202030204" pitchFamily="34" charset="0"/>
              </a:rPr>
            </a:br>
            <a:r>
              <a:rPr lang="en-US" sz="1800" dirty="0" smtClean="0">
                <a:latin typeface="Arial Narrow" panose="020B0606020202030204" pitchFamily="34" charset="0"/>
              </a:rPr>
              <a:t>- robust, statistically validated data</a:t>
            </a:r>
            <a:br>
              <a:rPr lang="en-US" sz="1800" dirty="0" smtClean="0">
                <a:latin typeface="Arial Narrow" panose="020B0606020202030204" pitchFamily="34" charset="0"/>
              </a:rPr>
            </a:br>
            <a:r>
              <a:rPr lang="en-US" sz="1800" dirty="0" smtClean="0">
                <a:latin typeface="Arial Narrow" panose="020B0606020202030204" pitchFamily="34" charset="0"/>
              </a:rPr>
              <a:t>- selected in agreement with experts</a:t>
            </a:r>
          </a:p>
        </p:txBody>
      </p:sp>
    </p:spTree>
    <p:extLst>
      <p:ext uri="{BB962C8B-B14F-4D97-AF65-F5344CB8AC3E}">
        <p14:creationId xmlns:p14="http://schemas.microsoft.com/office/powerpoint/2010/main" val="149937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03" y="890304"/>
            <a:ext cx="8229600" cy="533130"/>
          </a:xfrm>
        </p:spPr>
        <p:txBody>
          <a:bodyPr>
            <a:normAutofit/>
          </a:bodyPr>
          <a:lstStyle/>
          <a:p>
            <a:r>
              <a:rPr lang="en-US" sz="2800" dirty="0" smtClean="0">
                <a:latin typeface="Arial Narrow" panose="020B0606020202030204" pitchFamily="34" charset="0"/>
              </a:rPr>
              <a:t>Results…</a:t>
            </a:r>
            <a:endParaRPr lang="en-US" sz="2800" dirty="0">
              <a:latin typeface="Arial Narrow" panose="020B0606020202030204" pitchFamily="34" charset="0"/>
            </a:endParaRPr>
          </a:p>
        </p:txBody>
      </p:sp>
      <p:pic>
        <p:nvPicPr>
          <p:cNvPr id="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15220">
            <a:off x="5369892" y="411134"/>
            <a:ext cx="3374167" cy="2158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12466">
            <a:off x="3427183" y="972738"/>
            <a:ext cx="2717308" cy="4389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81488">
            <a:off x="2831906" y="184442"/>
            <a:ext cx="1911185" cy="2523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220" y="3753563"/>
            <a:ext cx="3607825" cy="2533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12762">
            <a:off x="401901" y="1424703"/>
            <a:ext cx="3652740" cy="2266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846175">
            <a:off x="3887232" y="4628964"/>
            <a:ext cx="2569458" cy="1598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233633">
            <a:off x="6125600" y="3776710"/>
            <a:ext cx="2784271" cy="2919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7901" y="2742965"/>
            <a:ext cx="2508899" cy="1734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0205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882075"/>
            <a:ext cx="8505825" cy="516352"/>
          </a:xfrm>
        </p:spPr>
        <p:txBody>
          <a:bodyPr>
            <a:noAutofit/>
          </a:bodyPr>
          <a:lstStyle/>
          <a:p>
            <a:r>
              <a:rPr lang="en-US" sz="2800" dirty="0" smtClean="0">
                <a:latin typeface="Arial Narrow" panose="020B0606020202030204" pitchFamily="34" charset="0"/>
              </a:rPr>
              <a:t>1</a:t>
            </a:r>
            <a:r>
              <a:rPr lang="en-US" sz="2800" baseline="30000" dirty="0" smtClean="0">
                <a:latin typeface="Arial Narrow" panose="020B0606020202030204" pitchFamily="34" charset="0"/>
              </a:rPr>
              <a:t>st</a:t>
            </a:r>
            <a:r>
              <a:rPr lang="en-US" sz="2800" dirty="0" smtClean="0">
                <a:latin typeface="Arial Narrow" panose="020B0606020202030204" pitchFamily="34" charset="0"/>
              </a:rPr>
              <a:t> Progress report on Adaptation for Austria concludes…</a:t>
            </a:r>
            <a:endParaRPr lang="en-US" sz="2800" dirty="0">
              <a:latin typeface="Arial Narrow" panose="020B0606020202030204" pitchFamily="34" charset="0"/>
            </a:endParaRPr>
          </a:p>
        </p:txBody>
      </p:sp>
      <p:sp>
        <p:nvSpPr>
          <p:cNvPr id="3" name="Textplatzhalter 2"/>
          <p:cNvSpPr>
            <a:spLocks noGrp="1"/>
          </p:cNvSpPr>
          <p:nvPr>
            <p:ph type="body" sz="quarter" idx="11"/>
          </p:nvPr>
        </p:nvSpPr>
        <p:spPr>
          <a:xfrm>
            <a:off x="457199" y="1548945"/>
            <a:ext cx="8372475" cy="4848225"/>
          </a:xfrm>
        </p:spPr>
        <p:txBody>
          <a:bodyPr>
            <a:normAutofit/>
          </a:bodyPr>
          <a:lstStyle/>
          <a:p>
            <a:pPr marL="0" lvl="2" indent="0">
              <a:spcBef>
                <a:spcPts val="0"/>
              </a:spcBef>
              <a:spcAft>
                <a:spcPts val="600"/>
              </a:spcAft>
              <a:buNone/>
            </a:pPr>
            <a:r>
              <a:rPr lang="en-US" sz="2000" b="1" dirty="0" smtClean="0">
                <a:latin typeface="Arial Narrow" panose="020B0606020202030204" pitchFamily="34" charset="0"/>
              </a:rPr>
              <a:t>… </a:t>
            </a:r>
            <a:r>
              <a:rPr lang="en-US" sz="2000" b="1" dirty="0" smtClean="0">
                <a:latin typeface="Arial Narrow" panose="020B0606020202030204" pitchFamily="34" charset="0"/>
              </a:rPr>
              <a:t>measures </a:t>
            </a:r>
            <a:r>
              <a:rPr lang="en-US" sz="2000" dirty="0">
                <a:latin typeface="Arial Narrow" panose="020B0606020202030204" pitchFamily="34" charset="0"/>
              </a:rPr>
              <a:t>recommended in the NAP </a:t>
            </a:r>
            <a:r>
              <a:rPr lang="en-US" sz="2000" b="1" dirty="0">
                <a:latin typeface="Arial Narrow" panose="020B0606020202030204" pitchFamily="34" charset="0"/>
              </a:rPr>
              <a:t>have been </a:t>
            </a:r>
            <a:r>
              <a:rPr lang="en-US" sz="2000" dirty="0">
                <a:latin typeface="Arial Narrow" panose="020B0606020202030204" pitchFamily="34" charset="0"/>
              </a:rPr>
              <a:t>or </a:t>
            </a:r>
            <a:r>
              <a:rPr lang="en-US" sz="2000" b="1" dirty="0">
                <a:latin typeface="Arial Narrow" panose="020B0606020202030204" pitchFamily="34" charset="0"/>
              </a:rPr>
              <a:t>are being implemented</a:t>
            </a:r>
            <a:r>
              <a:rPr lang="en-US" sz="2000" dirty="0">
                <a:latin typeface="Arial Narrow" panose="020B0606020202030204" pitchFamily="34" charset="0"/>
              </a:rPr>
              <a:t> in all activity </a:t>
            </a:r>
            <a:r>
              <a:rPr lang="en-US" sz="2000" dirty="0" smtClean="0">
                <a:latin typeface="Arial Narrow" panose="020B0606020202030204" pitchFamily="34" charset="0"/>
              </a:rPr>
              <a:t>fields</a:t>
            </a:r>
          </a:p>
          <a:p>
            <a:pPr marL="0" lvl="2" indent="0">
              <a:spcBef>
                <a:spcPts val="0"/>
              </a:spcBef>
              <a:spcAft>
                <a:spcPts val="600"/>
              </a:spcAft>
              <a:buNone/>
            </a:pPr>
            <a:endParaRPr lang="en-US" sz="1000" dirty="0">
              <a:latin typeface="Arial Narrow" panose="020B0606020202030204" pitchFamily="34" charset="0"/>
            </a:endParaRPr>
          </a:p>
          <a:p>
            <a:pPr marL="0" lvl="2" indent="0">
              <a:spcBef>
                <a:spcPts val="0"/>
              </a:spcBef>
              <a:spcAft>
                <a:spcPts val="600"/>
              </a:spcAft>
              <a:buNone/>
            </a:pPr>
            <a:r>
              <a:rPr lang="en-US" sz="2000" dirty="0" smtClean="0">
                <a:latin typeface="Arial Narrow" panose="020B0606020202030204" pitchFamily="34" charset="0"/>
              </a:rPr>
              <a:t>… partly strong </a:t>
            </a:r>
            <a:r>
              <a:rPr lang="en-US" sz="2000" b="1" dirty="0" smtClean="0">
                <a:latin typeface="Arial Narrow" panose="020B0606020202030204" pitchFamily="34" charset="0"/>
              </a:rPr>
              <a:t>differences</a:t>
            </a:r>
            <a:r>
              <a:rPr lang="en-US" sz="2000" dirty="0" smtClean="0">
                <a:latin typeface="Arial Narrow" panose="020B0606020202030204" pitchFamily="34" charset="0"/>
              </a:rPr>
              <a:t> in progress </a:t>
            </a:r>
            <a:r>
              <a:rPr lang="en-US" sz="2000" b="1" dirty="0" smtClean="0">
                <a:latin typeface="Arial Narrow" panose="020B0606020202030204" pitchFamily="34" charset="0"/>
              </a:rPr>
              <a:t>between sectors</a:t>
            </a:r>
          </a:p>
          <a:p>
            <a:pPr marL="0" lvl="2" indent="0">
              <a:spcBef>
                <a:spcPts val="0"/>
              </a:spcBef>
              <a:spcAft>
                <a:spcPts val="600"/>
              </a:spcAft>
              <a:buNone/>
            </a:pPr>
            <a:endParaRPr lang="en-US" sz="1000" b="1" dirty="0" smtClean="0">
              <a:latin typeface="Arial Narrow" panose="020B0606020202030204" pitchFamily="34" charset="0"/>
            </a:endParaRPr>
          </a:p>
          <a:p>
            <a:pPr marL="0" lvl="2" indent="0">
              <a:spcBef>
                <a:spcPts val="0"/>
              </a:spcBef>
              <a:spcAft>
                <a:spcPts val="600"/>
              </a:spcAft>
              <a:buNone/>
            </a:pPr>
            <a:r>
              <a:rPr lang="en-US" sz="2000" b="1" dirty="0" smtClean="0">
                <a:latin typeface="Arial Narrow" panose="020B0606020202030204" pitchFamily="34" charset="0"/>
              </a:rPr>
              <a:t>… positive examples </a:t>
            </a:r>
            <a:r>
              <a:rPr lang="en-US" sz="2000" dirty="0" smtClean="0">
                <a:latin typeface="Arial Narrow" panose="020B0606020202030204" pitchFamily="34" charset="0"/>
              </a:rPr>
              <a:t>of sectors (e.g.):</a:t>
            </a:r>
          </a:p>
          <a:p>
            <a:pPr marL="576000" lvl="3" indent="-324000">
              <a:spcBef>
                <a:spcPts val="0"/>
              </a:spcBef>
              <a:spcAft>
                <a:spcPts val="600"/>
              </a:spcAft>
            </a:pPr>
            <a:r>
              <a:rPr lang="en-US" sz="2000" dirty="0" smtClean="0">
                <a:latin typeface="Arial Narrow" panose="020B0606020202030204" pitchFamily="34" charset="0"/>
              </a:rPr>
              <a:t>Forest management</a:t>
            </a:r>
          </a:p>
          <a:p>
            <a:pPr marL="576000" lvl="3" indent="-324000">
              <a:spcBef>
                <a:spcPts val="0"/>
              </a:spcBef>
              <a:spcAft>
                <a:spcPts val="600"/>
              </a:spcAft>
            </a:pPr>
            <a:r>
              <a:rPr lang="en-US" sz="2000" dirty="0" smtClean="0">
                <a:latin typeface="Arial Narrow" panose="020B0606020202030204" pitchFamily="34" charset="0"/>
              </a:rPr>
              <a:t>Water management</a:t>
            </a:r>
          </a:p>
          <a:p>
            <a:pPr marL="576000" lvl="3" indent="-324000">
              <a:spcBef>
                <a:spcPts val="0"/>
              </a:spcBef>
              <a:spcAft>
                <a:spcPts val="600"/>
              </a:spcAft>
            </a:pPr>
            <a:r>
              <a:rPr lang="en-US" sz="2000" dirty="0" smtClean="0">
                <a:latin typeface="Arial Narrow" panose="020B0606020202030204" pitchFamily="34" charset="0"/>
              </a:rPr>
              <a:t>Natural hazard management</a:t>
            </a:r>
          </a:p>
          <a:p>
            <a:pPr marL="576000" lvl="3" indent="-324000">
              <a:spcBef>
                <a:spcPts val="0"/>
              </a:spcBef>
              <a:spcAft>
                <a:spcPts val="600"/>
              </a:spcAft>
            </a:pPr>
            <a:r>
              <a:rPr lang="en-US" sz="2000" dirty="0" smtClean="0">
                <a:latin typeface="Arial Narrow" panose="020B0606020202030204" pitchFamily="34" charset="0"/>
              </a:rPr>
              <a:t>Agriculture</a:t>
            </a:r>
          </a:p>
          <a:p>
            <a:pPr marL="0" lvl="2" indent="0">
              <a:spcBef>
                <a:spcPts val="0"/>
              </a:spcBef>
              <a:spcAft>
                <a:spcPts val="600"/>
              </a:spcAft>
              <a:buNone/>
            </a:pPr>
            <a:endParaRPr lang="en-US" sz="1000" dirty="0" smtClean="0">
              <a:latin typeface="Arial Narrow" panose="020B0606020202030204" pitchFamily="34" charset="0"/>
            </a:endParaRPr>
          </a:p>
          <a:p>
            <a:pPr marL="0" lvl="2" indent="0">
              <a:spcBef>
                <a:spcPts val="0"/>
              </a:spcBef>
              <a:spcAft>
                <a:spcPts val="600"/>
              </a:spcAft>
              <a:buNone/>
            </a:pPr>
            <a:r>
              <a:rPr lang="en-US" sz="2000" dirty="0" smtClean="0">
                <a:latin typeface="Arial Narrow" panose="020B0606020202030204" pitchFamily="34" charset="0"/>
                <a:sym typeface="Wingdings" panose="05000000000000000000" pitchFamily="2" charset="2"/>
              </a:rPr>
              <a:t>		</a:t>
            </a:r>
            <a:r>
              <a:rPr lang="en-US" sz="2600" dirty="0" smtClean="0">
                <a:solidFill>
                  <a:srgbClr val="C00000"/>
                </a:solidFill>
                <a:latin typeface="Arial Narrow" panose="020B0606020202030204" pitchFamily="34" charset="0"/>
                <a:sym typeface="Wingdings" panose="05000000000000000000" pitchFamily="2" charset="2"/>
              </a:rPr>
              <a:t> S</a:t>
            </a:r>
            <a:r>
              <a:rPr lang="en-US" sz="2600" dirty="0" smtClean="0">
                <a:solidFill>
                  <a:srgbClr val="C00000"/>
                </a:solidFill>
                <a:latin typeface="Arial Narrow" panose="020B0606020202030204" pitchFamily="34" charset="0"/>
              </a:rPr>
              <a:t>ubstantial </a:t>
            </a:r>
            <a:r>
              <a:rPr lang="en-US" sz="2600" b="1" dirty="0" smtClean="0">
                <a:solidFill>
                  <a:srgbClr val="C00000"/>
                </a:solidFill>
                <a:latin typeface="Arial Narrow" panose="020B0606020202030204" pitchFamily="34" charset="0"/>
              </a:rPr>
              <a:t>adaptation gaps</a:t>
            </a:r>
            <a:r>
              <a:rPr lang="en-US" sz="2600" dirty="0" smtClean="0">
                <a:solidFill>
                  <a:srgbClr val="C00000"/>
                </a:solidFill>
                <a:latin typeface="Arial Narrow" panose="020B0606020202030204" pitchFamily="34" charset="0"/>
              </a:rPr>
              <a:t> still persist…</a:t>
            </a:r>
          </a:p>
        </p:txBody>
      </p:sp>
    </p:spTree>
    <p:extLst>
      <p:ext uri="{BB962C8B-B14F-4D97-AF65-F5344CB8AC3E}">
        <p14:creationId xmlns:p14="http://schemas.microsoft.com/office/powerpoint/2010/main" val="194845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513" y="755001"/>
            <a:ext cx="8505825" cy="516352"/>
          </a:xfrm>
        </p:spPr>
        <p:txBody>
          <a:bodyPr>
            <a:noAutofit/>
          </a:bodyPr>
          <a:lstStyle/>
          <a:p>
            <a:r>
              <a:rPr lang="en-US" sz="2800" dirty="0" smtClean="0">
                <a:latin typeface="Arial Narrow" panose="020B0606020202030204" pitchFamily="34" charset="0"/>
              </a:rPr>
              <a:t>Experiences and reflections with focus on Monitoring </a:t>
            </a:r>
            <a:endParaRPr lang="en-US" sz="2800" dirty="0">
              <a:latin typeface="Arial Narrow" panose="020B0606020202030204" pitchFamily="34" charset="0"/>
            </a:endParaRPr>
          </a:p>
        </p:txBody>
      </p:sp>
      <p:sp>
        <p:nvSpPr>
          <p:cNvPr id="3" name="Textplatzhalter 2"/>
          <p:cNvSpPr>
            <a:spLocks noGrp="1"/>
          </p:cNvSpPr>
          <p:nvPr>
            <p:ph type="body" sz="quarter" idx="11"/>
          </p:nvPr>
        </p:nvSpPr>
        <p:spPr>
          <a:xfrm>
            <a:off x="269910" y="1308458"/>
            <a:ext cx="6340208" cy="4986399"/>
          </a:xfrm>
        </p:spPr>
        <p:txBody>
          <a:bodyPr>
            <a:noAutofit/>
          </a:bodyPr>
          <a:lstStyle/>
          <a:p>
            <a:pPr marL="324000" lvl="2" indent="-324000">
              <a:spcBef>
                <a:spcPts val="0"/>
              </a:spcBef>
              <a:spcAft>
                <a:spcPts val="600"/>
              </a:spcAft>
            </a:pPr>
            <a:r>
              <a:rPr lang="en-US" sz="2000" dirty="0" smtClean="0">
                <a:latin typeface="Arial Narrow" panose="020B0606020202030204" pitchFamily="34" charset="0"/>
              </a:rPr>
              <a:t>Monitoring scheme development and implementation process was </a:t>
            </a:r>
            <a:r>
              <a:rPr lang="en-US" sz="2000" b="1" dirty="0" smtClean="0">
                <a:solidFill>
                  <a:srgbClr val="C00000"/>
                </a:solidFill>
                <a:latin typeface="Arial Narrow" panose="020B0606020202030204" pitchFamily="34" charset="0"/>
              </a:rPr>
              <a:t>resource-intensive </a:t>
            </a:r>
          </a:p>
          <a:p>
            <a:pPr marL="324000" lvl="2" indent="-324000">
              <a:spcBef>
                <a:spcPts val="0"/>
              </a:spcBef>
              <a:spcAft>
                <a:spcPts val="600"/>
              </a:spcAft>
            </a:pPr>
            <a:r>
              <a:rPr lang="en-US" sz="2000" b="1" dirty="0">
                <a:solidFill>
                  <a:srgbClr val="C00000"/>
                </a:solidFill>
                <a:latin typeface="Arial Narrow" panose="020B0606020202030204" pitchFamily="34" charset="0"/>
              </a:rPr>
              <a:t>Not</a:t>
            </a:r>
            <a:r>
              <a:rPr lang="en-US" sz="2000" dirty="0" smtClean="0">
                <a:latin typeface="Arial Narrow" panose="020B0606020202030204" pitchFamily="34" charset="0"/>
              </a:rPr>
              <a:t> all aspects of adaptation processes are “</a:t>
            </a:r>
            <a:r>
              <a:rPr lang="en-US" sz="2000" b="1" dirty="0">
                <a:solidFill>
                  <a:srgbClr val="C00000"/>
                </a:solidFill>
                <a:latin typeface="Arial Narrow" panose="020B0606020202030204" pitchFamily="34" charset="0"/>
              </a:rPr>
              <a:t>measurable</a:t>
            </a:r>
            <a:r>
              <a:rPr lang="en-US" sz="2000" dirty="0" smtClean="0">
                <a:latin typeface="Arial Narrow" panose="020B0606020202030204" pitchFamily="34" charset="0"/>
              </a:rPr>
              <a:t>”</a:t>
            </a:r>
          </a:p>
          <a:p>
            <a:pPr marL="576000" lvl="3" indent="-324000">
              <a:spcBef>
                <a:spcPts val="0"/>
              </a:spcBef>
              <a:spcAft>
                <a:spcPts val="600"/>
              </a:spcAft>
            </a:pPr>
            <a:r>
              <a:rPr lang="en-US" sz="1800" dirty="0" smtClean="0">
                <a:latin typeface="Arial Narrow" panose="020B0606020202030204" pitchFamily="34" charset="0"/>
              </a:rPr>
              <a:t>Criteria often allow only partial or indirect statements </a:t>
            </a:r>
          </a:p>
          <a:p>
            <a:pPr marL="576000" lvl="3" indent="-324000">
              <a:spcBef>
                <a:spcPts val="0"/>
              </a:spcBef>
              <a:spcAft>
                <a:spcPts val="600"/>
              </a:spcAft>
            </a:pPr>
            <a:r>
              <a:rPr lang="en-US" sz="1800" dirty="0" smtClean="0">
                <a:latin typeface="Arial Narrow" panose="020B0606020202030204" pitchFamily="34" charset="0"/>
              </a:rPr>
              <a:t>Criteria allow different ways of interpretation =&gt; carefulness in interpretation of results</a:t>
            </a:r>
          </a:p>
          <a:p>
            <a:pPr marL="324000" lvl="2" indent="-324000">
              <a:spcBef>
                <a:spcPts val="0"/>
              </a:spcBef>
              <a:spcAft>
                <a:spcPts val="600"/>
              </a:spcAft>
            </a:pPr>
            <a:r>
              <a:rPr lang="en-US" sz="2000" b="1" dirty="0">
                <a:solidFill>
                  <a:srgbClr val="C00000"/>
                </a:solidFill>
                <a:latin typeface="Arial Narrow" panose="020B0606020202030204" pitchFamily="34" charset="0"/>
              </a:rPr>
              <a:t>Participation of stakeholders </a:t>
            </a:r>
            <a:r>
              <a:rPr lang="en-US" sz="2000" dirty="0" smtClean="0">
                <a:latin typeface="Arial Narrow" panose="020B0606020202030204" pitchFamily="34" charset="0"/>
              </a:rPr>
              <a:t>in concept development and via survey has contributed to awareness-raising, communication and coordination of NAS</a:t>
            </a:r>
          </a:p>
          <a:p>
            <a:pPr marL="324000" lvl="2" indent="-324000">
              <a:spcBef>
                <a:spcPts val="0"/>
              </a:spcBef>
              <a:spcAft>
                <a:spcPts val="600"/>
              </a:spcAft>
            </a:pPr>
            <a:r>
              <a:rPr lang="en-US" sz="2000" dirty="0" smtClean="0">
                <a:latin typeface="Arial Narrow" panose="020B0606020202030204" pitchFamily="34" charset="0"/>
              </a:rPr>
              <a:t>Highly </a:t>
            </a:r>
            <a:r>
              <a:rPr lang="en-US" sz="2000" b="1" dirty="0">
                <a:solidFill>
                  <a:srgbClr val="C00000"/>
                </a:solidFill>
                <a:latin typeface="Arial Narrow" panose="020B0606020202030204" pitchFamily="34" charset="0"/>
              </a:rPr>
              <a:t>useful information base </a:t>
            </a:r>
            <a:r>
              <a:rPr lang="en-US" sz="2000" dirty="0">
                <a:latin typeface="Arial Narrow" panose="020B0606020202030204" pitchFamily="34" charset="0"/>
              </a:rPr>
              <a:t>for forthcoming 1</a:t>
            </a:r>
            <a:r>
              <a:rPr lang="en-US" sz="2000" baseline="30000" dirty="0">
                <a:latin typeface="Arial Narrow" panose="020B0606020202030204" pitchFamily="34" charset="0"/>
              </a:rPr>
              <a:t>st</a:t>
            </a:r>
            <a:r>
              <a:rPr lang="en-US" sz="2000" dirty="0">
                <a:latin typeface="Arial Narrow" panose="020B0606020202030204" pitchFamily="34" charset="0"/>
              </a:rPr>
              <a:t> revision of </a:t>
            </a:r>
            <a:r>
              <a:rPr lang="en-US" sz="2000" dirty="0" smtClean="0">
                <a:latin typeface="Arial Narrow" panose="020B0606020202030204" pitchFamily="34" charset="0"/>
              </a:rPr>
              <a:t>NAS/NAP</a:t>
            </a:r>
          </a:p>
          <a:p>
            <a:pPr marL="324000" lvl="2" indent="-324000">
              <a:spcBef>
                <a:spcPts val="0"/>
              </a:spcBef>
              <a:spcAft>
                <a:spcPts val="600"/>
              </a:spcAft>
            </a:pPr>
            <a:r>
              <a:rPr lang="en-US" sz="2000" dirty="0" smtClean="0">
                <a:latin typeface="Arial Narrow" panose="020B0606020202030204" pitchFamily="34" charset="0"/>
              </a:rPr>
              <a:t>Still open </a:t>
            </a:r>
            <a:r>
              <a:rPr lang="en-US" sz="2000" b="1" dirty="0">
                <a:solidFill>
                  <a:srgbClr val="C00000"/>
                </a:solidFill>
                <a:latin typeface="Arial Narrow" panose="020B0606020202030204" pitchFamily="34" charset="0"/>
              </a:rPr>
              <a:t>how</a:t>
            </a:r>
            <a:r>
              <a:rPr lang="en-US" sz="2000" dirty="0">
                <a:solidFill>
                  <a:srgbClr val="C00000"/>
                </a:solidFill>
                <a:latin typeface="Arial Narrow" panose="020B0606020202030204" pitchFamily="34" charset="0"/>
              </a:rPr>
              <a:t> </a:t>
            </a:r>
            <a:r>
              <a:rPr lang="en-US" sz="2000" b="1" dirty="0">
                <a:solidFill>
                  <a:srgbClr val="C00000"/>
                </a:solidFill>
                <a:latin typeface="Arial Narrow" panose="020B0606020202030204" pitchFamily="34" charset="0"/>
              </a:rPr>
              <a:t>to do evaluation </a:t>
            </a:r>
            <a:r>
              <a:rPr lang="en-US" sz="2000" dirty="0" smtClean="0">
                <a:latin typeface="Arial Narrow" panose="020B0606020202030204" pitchFamily="34" charset="0"/>
              </a:rPr>
              <a:t>of adaptation policy </a:t>
            </a:r>
            <a:r>
              <a:rPr lang="en-US" sz="2000" dirty="0" smtClean="0">
                <a:latin typeface="Arial Narrow" panose="020B0606020202030204" pitchFamily="34" charset="0"/>
                <a:sym typeface="Wingdings" panose="05000000000000000000" pitchFamily="2" charset="2"/>
              </a:rPr>
              <a:t> European wide an open and new issue </a:t>
            </a:r>
            <a:endParaRPr lang="en-US" sz="2000" dirty="0" smtClean="0">
              <a:latin typeface="Arial Narrow" panose="020B0606020202030204"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6570" y="1654073"/>
            <a:ext cx="2113979" cy="147944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9221" y="3250203"/>
            <a:ext cx="2121328" cy="135716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6569" y="4724047"/>
            <a:ext cx="2113979" cy="215406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9829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GB"/>
          </a:p>
        </p:txBody>
      </p:sp>
      <p:sp>
        <p:nvSpPr>
          <p:cNvPr id="3" name="Textplatzhalter 2"/>
          <p:cNvSpPr>
            <a:spLocks noGrp="1"/>
          </p:cNvSpPr>
          <p:nvPr>
            <p:ph type="body" sz="quarter" idx="11"/>
          </p:nvPr>
        </p:nvSpPr>
        <p:spPr/>
        <p:txBody>
          <a:bodyPr/>
          <a:lstStyle/>
          <a:p>
            <a:endParaRPr lang="en-GB"/>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344"/>
            <a:ext cx="9143998" cy="685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el 1"/>
          <p:cNvSpPr txBox="1">
            <a:spLocks/>
          </p:cNvSpPr>
          <p:nvPr/>
        </p:nvSpPr>
        <p:spPr>
          <a:xfrm>
            <a:off x="0" y="1930400"/>
            <a:ext cx="9144000" cy="3512458"/>
          </a:xfrm>
          <a:prstGeom prst="rect">
            <a:avLst/>
          </a:prstGeom>
          <a:solidFill>
            <a:srgbClr val="FFFFFF">
              <a:alpha val="67843"/>
            </a:srgbClr>
          </a:solidFill>
        </p:spPr>
        <p:txBody>
          <a:bodyPr vert="horz" lIns="91440" tIns="45720" rIns="91440" bIns="45720" rtlCol="0" anchor="ctr">
            <a:noAutofit/>
          </a:bodyPr>
          <a:lstStyle>
            <a:lvl1pPr algn="l" defTabSz="914400" rtl="0" eaLnBrk="1" latinLnBrk="0" hangingPunct="1">
              <a:spcBef>
                <a:spcPct val="0"/>
              </a:spcBef>
              <a:buNone/>
              <a:defRPr sz="2400" b="1" kern="1200">
                <a:solidFill>
                  <a:schemeClr val="tx2"/>
                </a:solidFill>
                <a:latin typeface="+mj-lt"/>
                <a:ea typeface="+mj-ea"/>
                <a:cs typeface="+mj-cs"/>
              </a:defRPr>
            </a:lvl1pPr>
          </a:lstStyle>
          <a:p>
            <a:pPr algn="ctr"/>
            <a:r>
              <a:rPr lang="en-US" sz="3600" dirty="0" smtClean="0">
                <a:solidFill>
                  <a:srgbClr val="C00000"/>
                </a:solidFill>
                <a:latin typeface="Arial Narrow" panose="020B0606020202030204" pitchFamily="34" charset="0"/>
              </a:rPr>
              <a:t>Adaptation journey continues… </a:t>
            </a:r>
            <a:endParaRPr lang="en-US" sz="3600" dirty="0">
              <a:solidFill>
                <a:srgbClr val="C00000"/>
              </a:solidFill>
              <a:latin typeface="Arial Narrow" panose="020B0606020202030204" pitchFamily="34" charset="0"/>
            </a:endParaRPr>
          </a:p>
          <a:p>
            <a:pPr algn="ctr"/>
            <a:endParaRPr lang="en-US" sz="3600" dirty="0">
              <a:solidFill>
                <a:srgbClr val="C00000"/>
              </a:solidFill>
              <a:latin typeface="Arial Narrow" panose="020B0606020202030204" pitchFamily="34" charset="0"/>
            </a:endParaRPr>
          </a:p>
          <a:p>
            <a:pPr algn="ctr"/>
            <a:r>
              <a:rPr lang="en-US" sz="2800" dirty="0" smtClean="0">
                <a:solidFill>
                  <a:srgbClr val="C00000"/>
                </a:solidFill>
                <a:latin typeface="Arial Narrow" panose="020B0606020202030204" pitchFamily="34" charset="0"/>
              </a:rPr>
              <a:t>Update </a:t>
            </a:r>
            <a:r>
              <a:rPr lang="en-US" sz="2800" dirty="0">
                <a:solidFill>
                  <a:srgbClr val="C00000"/>
                </a:solidFill>
                <a:latin typeface="Arial Narrow" panose="020B0606020202030204" pitchFamily="34" charset="0"/>
              </a:rPr>
              <a:t>and advancement of the </a:t>
            </a:r>
            <a:r>
              <a:rPr lang="en-US" sz="2800" dirty="0" smtClean="0">
                <a:solidFill>
                  <a:srgbClr val="C00000"/>
                </a:solidFill>
                <a:latin typeface="Arial Narrow" panose="020B0606020202030204" pitchFamily="34" charset="0"/>
              </a:rPr>
              <a:t>NAS/NAP policy documents </a:t>
            </a:r>
            <a:r>
              <a:rPr lang="en-US" sz="2800" dirty="0" smtClean="0">
                <a:solidFill>
                  <a:srgbClr val="C00000"/>
                </a:solidFill>
                <a:latin typeface="Arial Narrow" panose="020B0606020202030204" pitchFamily="34" charset="0"/>
                <a:sym typeface="Wingdings" panose="05000000000000000000" pitchFamily="2" charset="2"/>
              </a:rPr>
              <a:t> </a:t>
            </a:r>
            <a:r>
              <a:rPr lang="en-US" sz="2800" dirty="0" smtClean="0">
                <a:solidFill>
                  <a:srgbClr val="C00000"/>
                </a:solidFill>
                <a:latin typeface="Arial Narrow" panose="020B0606020202030204" pitchFamily="34" charset="0"/>
              </a:rPr>
              <a:t>1</a:t>
            </a:r>
            <a:r>
              <a:rPr lang="en-US" sz="2800" baseline="30000" dirty="0" smtClean="0">
                <a:solidFill>
                  <a:srgbClr val="C00000"/>
                </a:solidFill>
                <a:latin typeface="Arial Narrow" panose="020B0606020202030204" pitchFamily="34" charset="0"/>
              </a:rPr>
              <a:t>st </a:t>
            </a:r>
            <a:r>
              <a:rPr lang="en-US" sz="2800" dirty="0">
                <a:solidFill>
                  <a:srgbClr val="C00000"/>
                </a:solidFill>
                <a:latin typeface="Arial Narrow" panose="020B0606020202030204" pitchFamily="34" charset="0"/>
              </a:rPr>
              <a:t>draft </a:t>
            </a:r>
            <a:r>
              <a:rPr lang="en-US" sz="2800" dirty="0" smtClean="0">
                <a:solidFill>
                  <a:srgbClr val="C00000"/>
                </a:solidFill>
                <a:latin typeface="Arial Narrow" panose="020B0606020202030204" pitchFamily="34" charset="0"/>
              </a:rPr>
              <a:t>was send out for consultation in mid 2016 </a:t>
            </a:r>
            <a:endParaRPr lang="en-US" sz="2800" dirty="0">
              <a:solidFill>
                <a:srgbClr val="C00000"/>
              </a:solidFill>
              <a:latin typeface="Arial Narrow" panose="020B0606020202030204" pitchFamily="34" charset="0"/>
            </a:endParaRPr>
          </a:p>
          <a:p>
            <a:pPr algn="ctr"/>
            <a:endParaRPr lang="en-US" sz="3600" dirty="0">
              <a:solidFill>
                <a:srgbClr val="C00000"/>
              </a:solidFill>
              <a:latin typeface="Arial Narrow" panose="020B0606020202030204" pitchFamily="34" charset="0"/>
            </a:endParaRPr>
          </a:p>
          <a:p>
            <a:pPr algn="ctr"/>
            <a:r>
              <a:rPr lang="en-US" sz="2800" b="0" dirty="0">
                <a:solidFill>
                  <a:schemeClr val="tx1"/>
                </a:solidFill>
                <a:latin typeface="Arial Narrow" panose="020B0606020202030204" pitchFamily="34" charset="0"/>
              </a:rPr>
              <a:t>Integration of new research results </a:t>
            </a:r>
            <a:r>
              <a:rPr lang="en-US" sz="2800" b="0" dirty="0" smtClean="0">
                <a:solidFill>
                  <a:schemeClr val="tx1"/>
                </a:solidFill>
                <a:latin typeface="Arial Narrow" panose="020B0606020202030204" pitchFamily="34" charset="0"/>
              </a:rPr>
              <a:t>(COIN</a:t>
            </a:r>
            <a:r>
              <a:rPr lang="en-US" sz="2800" b="0" dirty="0">
                <a:solidFill>
                  <a:schemeClr val="tx1"/>
                </a:solidFill>
                <a:latin typeface="Arial Narrow" panose="020B0606020202030204" pitchFamily="34" charset="0"/>
              </a:rPr>
              <a:t>, AAR2014, etc</a:t>
            </a:r>
            <a:r>
              <a:rPr lang="en-US" sz="2800" b="0" dirty="0" smtClean="0">
                <a:solidFill>
                  <a:schemeClr val="tx1"/>
                </a:solidFill>
                <a:latin typeface="Arial Narrow" panose="020B0606020202030204" pitchFamily="34" charset="0"/>
              </a:rPr>
              <a:t>.) and from 1</a:t>
            </a:r>
            <a:r>
              <a:rPr lang="en-US" sz="2800" b="0" baseline="30000" dirty="0" smtClean="0">
                <a:solidFill>
                  <a:schemeClr val="tx1"/>
                </a:solidFill>
                <a:latin typeface="Arial Narrow" panose="020B0606020202030204" pitchFamily="34" charset="0"/>
              </a:rPr>
              <a:t>st</a:t>
            </a:r>
            <a:r>
              <a:rPr lang="en-US" sz="2800" b="0" dirty="0" smtClean="0">
                <a:solidFill>
                  <a:schemeClr val="tx1"/>
                </a:solidFill>
                <a:latin typeface="Arial Narrow" panose="020B0606020202030204" pitchFamily="34" charset="0"/>
              </a:rPr>
              <a:t> </a:t>
            </a:r>
            <a:r>
              <a:rPr lang="en-US" sz="2800" b="0" dirty="0">
                <a:solidFill>
                  <a:schemeClr val="tx1"/>
                </a:solidFill>
                <a:latin typeface="Arial Narrow" panose="020B0606020202030204" pitchFamily="34" charset="0"/>
              </a:rPr>
              <a:t>progress </a:t>
            </a:r>
            <a:r>
              <a:rPr lang="en-US" sz="2800" b="0" dirty="0" smtClean="0">
                <a:solidFill>
                  <a:schemeClr val="tx1"/>
                </a:solidFill>
                <a:latin typeface="Arial Narrow" panose="020B0606020202030204" pitchFamily="34" charset="0"/>
              </a:rPr>
              <a:t>report, recommendation of new adaptation measures</a:t>
            </a:r>
            <a:endParaRPr lang="en-US" sz="2800" b="0"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35825538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AT"/>
          </a:p>
        </p:txBody>
      </p:sp>
      <p:sp>
        <p:nvSpPr>
          <p:cNvPr id="3" name="Textplatzhalter 2"/>
          <p:cNvSpPr>
            <a:spLocks noGrp="1"/>
          </p:cNvSpPr>
          <p:nvPr>
            <p:ph type="body" sz="quarter" idx="11"/>
          </p:nvPr>
        </p:nvSpPr>
        <p:spPr/>
        <p:txBody>
          <a:bodyPr/>
          <a:lstStyle/>
          <a:p>
            <a:endParaRPr lang="de-AT"/>
          </a:p>
        </p:txBody>
      </p:sp>
      <p:sp>
        <p:nvSpPr>
          <p:cNvPr id="5" name="Textfeld 4"/>
          <p:cNvSpPr txBox="1"/>
          <p:nvPr/>
        </p:nvSpPr>
        <p:spPr>
          <a:xfrm>
            <a:off x="3342" y="80461"/>
            <a:ext cx="3331029" cy="707886"/>
          </a:xfrm>
          <a:prstGeom prst="rect">
            <a:avLst/>
          </a:prstGeom>
          <a:noFill/>
        </p:spPr>
        <p:txBody>
          <a:bodyPr wrap="square" rtlCol="0">
            <a:spAutoFit/>
          </a:bodyPr>
          <a:lstStyle/>
          <a:p>
            <a:r>
              <a:rPr lang="de-AT" sz="4000" b="1" dirty="0" smtClean="0">
                <a:solidFill>
                  <a:schemeClr val="accent2">
                    <a:lumMod val="75000"/>
                  </a:schemeClr>
                </a:solidFill>
                <a:latin typeface="Arial Narrow" panose="020B0606020202030204" pitchFamily="34" charset="0"/>
              </a:rPr>
              <a:t>THANKS YOU!</a:t>
            </a:r>
            <a:endParaRPr lang="de-AT" sz="4000" b="1" dirty="0">
              <a:solidFill>
                <a:schemeClr val="accent2">
                  <a:lumMod val="75000"/>
                </a:schemeClr>
              </a:solidFill>
              <a:latin typeface="Arial Narrow" panose="020B0606020202030204" pitchFamily="34" charset="0"/>
            </a:endParaRPr>
          </a:p>
        </p:txBody>
      </p:sp>
      <p:pic>
        <p:nvPicPr>
          <p:cNvPr id="6" name="Picture 2" descr="\\Pcsrv3\organisation\756\Intern\01_CorporateDesign_neu_2009\Bilderwelt\00_Originale\iStock_000003537940Large_cmisje.jpg"/>
          <p:cNvPicPr>
            <a:picLocks noChangeAspect="1" noChangeArrowheads="1"/>
          </p:cNvPicPr>
          <p:nvPr/>
        </p:nvPicPr>
        <p:blipFill>
          <a:blip r:embed="rId2" cstate="print"/>
          <a:srcRect l="815" r="-67"/>
          <a:stretch>
            <a:fillRect/>
          </a:stretch>
        </p:blipFill>
        <p:spPr bwMode="auto">
          <a:xfrm>
            <a:off x="-1" y="763199"/>
            <a:ext cx="9280187" cy="6185573"/>
          </a:xfrm>
          <a:prstGeom prst="rect">
            <a:avLst/>
          </a:prstGeom>
          <a:noFill/>
        </p:spPr>
      </p:pic>
    </p:spTree>
    <p:extLst>
      <p:ext uri="{BB962C8B-B14F-4D97-AF65-F5344CB8AC3E}">
        <p14:creationId xmlns:p14="http://schemas.microsoft.com/office/powerpoint/2010/main" val="149217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5958" y="1044000"/>
            <a:ext cx="8229600" cy="1144800"/>
          </a:xfrm>
        </p:spPr>
        <p:txBody>
          <a:bodyPr/>
          <a:lstStyle/>
          <a:p>
            <a:r>
              <a:rPr lang="de-DE" dirty="0" err="1" smtClean="0">
                <a:latin typeface="Arial Narrow" panose="020B0606020202030204" pitchFamily="34" charset="0"/>
              </a:rPr>
              <a:t>Contact</a:t>
            </a:r>
            <a:endParaRPr lang="de-DE" dirty="0">
              <a:latin typeface="Arial Narrow" panose="020B0606020202030204" pitchFamily="34" charset="0"/>
            </a:endParaRPr>
          </a:p>
        </p:txBody>
      </p:sp>
      <p:sp>
        <p:nvSpPr>
          <p:cNvPr id="3" name="Untertitel 2"/>
          <p:cNvSpPr>
            <a:spLocks noGrp="1"/>
          </p:cNvSpPr>
          <p:nvPr>
            <p:ph type="subTitle" idx="1"/>
          </p:nvPr>
        </p:nvSpPr>
        <p:spPr>
          <a:xfrm>
            <a:off x="445958" y="2188799"/>
            <a:ext cx="8229600" cy="2636294"/>
          </a:xfrm>
        </p:spPr>
        <p:txBody>
          <a:bodyPr/>
          <a:lstStyle/>
          <a:p>
            <a:r>
              <a:rPr lang="de-DE" dirty="0" smtClean="0">
                <a:latin typeface="Arial Narrow" panose="020B0606020202030204" pitchFamily="34" charset="0"/>
              </a:rPr>
              <a:t>Andrea Prutsch </a:t>
            </a:r>
          </a:p>
          <a:p>
            <a:r>
              <a:rPr lang="de-DE" dirty="0" smtClean="0">
                <a:latin typeface="Arial Narrow" panose="020B0606020202030204" pitchFamily="34" charset="0"/>
              </a:rPr>
              <a:t>P: +43 1 31304 3462 </a:t>
            </a:r>
          </a:p>
          <a:p>
            <a:r>
              <a:rPr lang="de-DE" dirty="0" smtClean="0">
                <a:latin typeface="Arial Narrow" panose="020B0606020202030204" pitchFamily="34" charset="0"/>
              </a:rPr>
              <a:t>E-Mail: </a:t>
            </a:r>
            <a:r>
              <a:rPr lang="de-DE" dirty="0" smtClean="0">
                <a:latin typeface="Arial Narrow" panose="020B0606020202030204" pitchFamily="34" charset="0"/>
                <a:hlinkClick r:id="rId2"/>
              </a:rPr>
              <a:t>andrea.prutsch@umweltbundesamt.at</a:t>
            </a:r>
            <a:r>
              <a:rPr lang="de-DE" dirty="0" smtClean="0">
                <a:latin typeface="Arial Narrow" panose="020B0606020202030204" pitchFamily="34" charset="0"/>
              </a:rPr>
              <a:t> </a:t>
            </a:r>
          </a:p>
          <a:p>
            <a:endParaRPr lang="de-DE" dirty="0" smtClean="0">
              <a:latin typeface="Arial Narrow" panose="020B0606020202030204" pitchFamily="34" charset="0"/>
            </a:endParaRPr>
          </a:p>
          <a:p>
            <a:endParaRPr lang="de-DE" dirty="0" smtClean="0"/>
          </a:p>
        </p:txBody>
      </p:sp>
      <p:sp>
        <p:nvSpPr>
          <p:cNvPr id="4" name="Foliennummernplatzhalter 3"/>
          <p:cNvSpPr>
            <a:spLocks noGrp="1"/>
          </p:cNvSpPr>
          <p:nvPr>
            <p:ph type="sldNum" sz="quarter" idx="4294967295"/>
          </p:nvPr>
        </p:nvSpPr>
        <p:spPr>
          <a:xfrm>
            <a:off x="6540758" y="5845397"/>
            <a:ext cx="2134800" cy="255600"/>
          </a:xfrm>
        </p:spPr>
        <p:txBody>
          <a:bodyPr/>
          <a:lstStyle/>
          <a:p>
            <a:fld id="{2E6046F0-BA93-4699-83A0-D6120B23834D}" type="slidenum">
              <a:rPr lang="de-DE" smtClean="0">
                <a:latin typeface="Arial Narrow" panose="020B0606020202030204" pitchFamily="34" charset="0"/>
              </a:rPr>
              <a:pPr/>
              <a:t>57</a:t>
            </a:fld>
            <a:endParaRPr lang="de-DE">
              <a:latin typeface="Arial Narrow" panose="020B0606020202030204" pitchFamily="34" charset="0"/>
            </a:endParaRPr>
          </a:p>
        </p:txBody>
      </p:sp>
      <p:sp>
        <p:nvSpPr>
          <p:cNvPr id="5" name="Untertitel 2"/>
          <p:cNvSpPr txBox="1">
            <a:spLocks/>
          </p:cNvSpPr>
          <p:nvPr/>
        </p:nvSpPr>
        <p:spPr>
          <a:xfrm>
            <a:off x="445958" y="5208814"/>
            <a:ext cx="8229600" cy="601385"/>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110000"/>
              </a:lnSpc>
              <a:spcBef>
                <a:spcPts val="600"/>
              </a:spcBef>
              <a:spcAft>
                <a:spcPts val="0"/>
              </a:spcAft>
              <a:buClr>
                <a:schemeClr val="tx2"/>
              </a:buClr>
              <a:buSzPct val="90000"/>
              <a:buFont typeface="Wingdings" pitchFamily="2" charset="2"/>
              <a:buNone/>
              <a:tabLst/>
              <a:defRPr/>
            </a:pPr>
            <a:r>
              <a:rPr kumimoji="0" lang="de-DE" sz="1600" b="0" i="0" u="none" strike="noStrike" kern="1200" cap="none" spc="0" normalizeH="0" baseline="0" noProof="0" dirty="0" smtClean="0">
                <a:ln>
                  <a:noFill/>
                </a:ln>
                <a:solidFill>
                  <a:schemeClr val="tx1"/>
                </a:solidFill>
                <a:effectLst/>
                <a:uLnTx/>
                <a:uFillTx/>
                <a:latin typeface="Arial Narrow" panose="020B0606020202030204" pitchFamily="34" charset="0"/>
              </a:rPr>
              <a:t>Umweltbundesamt</a:t>
            </a:r>
            <a:br>
              <a:rPr kumimoji="0" lang="de-DE" sz="1600" b="0" i="0" u="none" strike="noStrike" kern="1200" cap="none" spc="0" normalizeH="0" baseline="0" noProof="0" dirty="0" smtClean="0">
                <a:ln>
                  <a:noFill/>
                </a:ln>
                <a:solidFill>
                  <a:schemeClr val="tx1"/>
                </a:solidFill>
                <a:effectLst/>
                <a:uLnTx/>
                <a:uFillTx/>
                <a:latin typeface="Arial Narrow" panose="020B0606020202030204" pitchFamily="34" charset="0"/>
              </a:rPr>
            </a:br>
            <a:r>
              <a:rPr kumimoji="0" lang="de-DE" sz="1600" b="0" i="0" u="none" strike="noStrike" kern="1200" cap="none" spc="0" normalizeH="0" baseline="0" noProof="0" dirty="0" smtClean="0">
                <a:ln>
                  <a:noFill/>
                </a:ln>
                <a:solidFill>
                  <a:schemeClr val="tx2"/>
                </a:solidFill>
                <a:effectLst/>
                <a:uLnTx/>
                <a:uFillTx/>
                <a:latin typeface="Arial Narrow" panose="020B0606020202030204" pitchFamily="34" charset="0"/>
              </a:rPr>
              <a:t>www.umweltbundesamt.at</a:t>
            </a:r>
          </a:p>
        </p:txBody>
      </p:sp>
      <p:sp>
        <p:nvSpPr>
          <p:cNvPr id="6" name="Untertitel 2"/>
          <p:cNvSpPr txBox="1">
            <a:spLocks/>
          </p:cNvSpPr>
          <p:nvPr/>
        </p:nvSpPr>
        <p:spPr>
          <a:xfrm>
            <a:off x="4900583" y="5208814"/>
            <a:ext cx="3774975" cy="601385"/>
          </a:xfrm>
          <a:prstGeom prst="rect">
            <a:avLst/>
          </a:prstGeom>
        </p:spPr>
        <p:txBody>
          <a:bodyPr vert="horz" lIns="91440" tIns="45720" rIns="91440" bIns="45720" rtlCol="0">
            <a:norm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lnSpc>
                <a:spcPct val="110000"/>
              </a:lnSpc>
              <a:spcBef>
                <a:spcPts val="600"/>
              </a:spcBef>
              <a:buClr>
                <a:schemeClr val="tx2"/>
              </a:buClr>
              <a:buSzPct val="90000"/>
              <a:defRPr/>
            </a:pPr>
            <a:r>
              <a:rPr lang="de-DE" sz="1600" dirty="0" smtClean="0">
                <a:latin typeface="Arial Narrow" panose="020B0606020202030204" pitchFamily="34" charset="0"/>
              </a:rPr>
              <a:t>Zagreb </a:t>
            </a:r>
            <a:r>
              <a:rPr lang="de-DE" sz="1600" dirty="0" smtClean="0">
                <a:solidFill>
                  <a:schemeClr val="tx2"/>
                </a:solidFill>
                <a:latin typeface="Arial Narrow" panose="020B0606020202030204" pitchFamily="34" charset="0"/>
              </a:rPr>
              <a:t>■</a:t>
            </a:r>
            <a:r>
              <a:rPr lang="de-DE" sz="1600" dirty="0" smtClean="0">
                <a:latin typeface="Arial Narrow" panose="020B0606020202030204" pitchFamily="34" charset="0"/>
              </a:rPr>
              <a:t> 8 September 2016</a:t>
            </a:r>
            <a:endParaRPr kumimoji="0" lang="de-DE" sz="1600" b="0" i="0" u="none" strike="noStrike" kern="1200" cap="none" spc="0" normalizeH="0" baseline="0" noProof="0" dirty="0" smtClean="0">
              <a:ln>
                <a:noFill/>
              </a:ln>
              <a:effectLst/>
              <a:uLnTx/>
              <a:uFillTx/>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1"/>
          </p:nvPr>
        </p:nvSpPr>
        <p:spPr>
          <a:xfrm>
            <a:off x="355600" y="1583267"/>
            <a:ext cx="8229599" cy="4167838"/>
          </a:xfrm>
        </p:spPr>
        <p:txBody>
          <a:bodyPr>
            <a:noAutofit/>
          </a:bodyPr>
          <a:lstStyle/>
          <a:p>
            <a:pPr marL="0" indent="0">
              <a:buNone/>
            </a:pPr>
            <a:r>
              <a:rPr lang="en-US" dirty="0" smtClean="0">
                <a:solidFill>
                  <a:schemeClr val="bg1">
                    <a:lumMod val="50000"/>
                  </a:schemeClr>
                </a:solidFill>
                <a:latin typeface="Arial Narrow" panose="020B0606020202030204" pitchFamily="34" charset="0"/>
              </a:rPr>
              <a:t>… experienced climate change impacts in the past </a:t>
            </a:r>
            <a:r>
              <a:rPr lang="en-US" dirty="0" smtClean="0">
                <a:solidFill>
                  <a:schemeClr val="bg1">
                    <a:lumMod val="50000"/>
                  </a:schemeClr>
                </a:solidFill>
                <a:latin typeface="Arial Narrow" panose="020B0606020202030204" pitchFamily="34" charset="0"/>
                <a:sym typeface="Wingdings" panose="05000000000000000000" pitchFamily="2" charset="2"/>
              </a:rPr>
              <a:t> Austria faces already yearly climate related damage costs of approx. 700 Million Euro (from 2001-2010)</a:t>
            </a:r>
          </a:p>
          <a:p>
            <a:pPr marL="0" indent="0">
              <a:buNone/>
            </a:pPr>
            <a:endParaRPr lang="en-US" sz="1000" dirty="0">
              <a:latin typeface="Arial Narrow" panose="020B0606020202030204" pitchFamily="34" charset="0"/>
              <a:sym typeface="Wingdings" panose="05000000000000000000" pitchFamily="2" charset="2"/>
            </a:endParaRPr>
          </a:p>
          <a:p>
            <a:pPr marL="0" indent="0">
              <a:buNone/>
            </a:pPr>
            <a:r>
              <a:rPr lang="en-US" dirty="0" smtClean="0">
                <a:latin typeface="Arial Narrow" panose="020B0606020202030204" pitchFamily="34" charset="0"/>
                <a:sym typeface="Wingdings" panose="05000000000000000000" pitchFamily="2" charset="2"/>
              </a:rPr>
              <a:t>2.) … i</a:t>
            </a:r>
            <a:r>
              <a:rPr lang="en-US" dirty="0" smtClean="0">
                <a:latin typeface="Arial Narrow" panose="020B0606020202030204" pitchFamily="34" charset="0"/>
              </a:rPr>
              <a:t>nternational and European policy processes on Climate change adaptation </a:t>
            </a:r>
          </a:p>
          <a:p>
            <a:pPr marL="0" indent="0">
              <a:buNone/>
            </a:pPr>
            <a:endParaRPr lang="en-US" sz="1000" dirty="0" smtClean="0">
              <a:latin typeface="Arial Narrow" panose="020B0606020202030204" pitchFamily="34" charset="0"/>
            </a:endParaRPr>
          </a:p>
          <a:p>
            <a:pPr marL="0" indent="0">
              <a:buNone/>
            </a:pPr>
            <a:endParaRPr lang="en-US" sz="1000" dirty="0" smtClean="0">
              <a:latin typeface="Arial Narrow" panose="020B0606020202030204" pitchFamily="34" charset="0"/>
            </a:endParaRPr>
          </a:p>
          <a:p>
            <a:pPr marL="324000" lvl="1" indent="0">
              <a:buNone/>
            </a:pPr>
            <a:r>
              <a:rPr lang="en-US" sz="2000" b="1" dirty="0" smtClean="0">
                <a:latin typeface="Arial Narrow" panose="020B0606020202030204" pitchFamily="34" charset="0"/>
                <a:sym typeface="Wingdings" panose="05000000000000000000" pitchFamily="2" charset="2"/>
              </a:rPr>
              <a:t>European</a:t>
            </a:r>
            <a:r>
              <a:rPr lang="en-US" sz="2000" dirty="0" smtClean="0">
                <a:latin typeface="Arial Narrow" panose="020B0606020202030204" pitchFamily="34" charset="0"/>
                <a:sym typeface="Wingdings" panose="05000000000000000000" pitchFamily="2" charset="2"/>
              </a:rPr>
              <a:t>: </a:t>
            </a:r>
          </a:p>
          <a:p>
            <a:pPr lvl="1"/>
            <a:r>
              <a:rPr lang="en-US" sz="2000" dirty="0" smtClean="0">
                <a:latin typeface="Arial Narrow" panose="020B0606020202030204" pitchFamily="34" charset="0"/>
                <a:sym typeface="Wingdings" panose="05000000000000000000" pitchFamily="2" charset="2"/>
              </a:rPr>
              <a:t>Adaptation on the agenda since 2005 </a:t>
            </a:r>
            <a:r>
              <a:rPr lang="en-US" sz="2000" dirty="0" smtClean="0">
                <a:latin typeface="Arial Narrow" panose="020B0606020202030204" pitchFamily="34" charset="0"/>
                <a:sym typeface="Wingdings" panose="05000000000000000000" pitchFamily="2" charset="2"/>
              </a:rPr>
              <a:t/>
            </a:r>
            <a:br>
              <a:rPr lang="en-US" sz="2000" dirty="0" smtClean="0">
                <a:latin typeface="Arial Narrow" panose="020B0606020202030204" pitchFamily="34" charset="0"/>
                <a:sym typeface="Wingdings" panose="05000000000000000000" pitchFamily="2" charset="2"/>
              </a:rPr>
            </a:br>
            <a:r>
              <a:rPr lang="en-US" sz="2000" dirty="0" smtClean="0">
                <a:latin typeface="Arial Narrow" panose="020B0606020202030204" pitchFamily="34" charset="0"/>
                <a:sym typeface="Wingdings" panose="05000000000000000000" pitchFamily="2" charset="2"/>
              </a:rPr>
              <a:t>(</a:t>
            </a:r>
            <a:r>
              <a:rPr lang="en-US" sz="2000" dirty="0" smtClean="0">
                <a:latin typeface="Arial Narrow" panose="020B0606020202030204" pitchFamily="34" charset="0"/>
                <a:sym typeface="Wingdings" panose="05000000000000000000" pitchFamily="2" charset="2"/>
              </a:rPr>
              <a:t>establishment of working group on adaptation)</a:t>
            </a:r>
          </a:p>
          <a:p>
            <a:pPr lvl="1"/>
            <a:r>
              <a:rPr lang="en-US" sz="2000" dirty="0" smtClean="0">
                <a:latin typeface="Arial Narrow" panose="020B0606020202030204" pitchFamily="34" charset="0"/>
                <a:sym typeface="Wingdings" panose="05000000000000000000" pitchFamily="2" charset="2"/>
              </a:rPr>
              <a:t>Green paper on adaptation in 2007 followed by a White paper on adaptation in 2009</a:t>
            </a:r>
          </a:p>
          <a:p>
            <a:pPr lvl="1"/>
            <a:r>
              <a:rPr lang="en-US" sz="2000" dirty="0">
                <a:latin typeface="Arial Narrow" panose="020B0606020202030204" pitchFamily="34" charset="0"/>
                <a:sym typeface="Wingdings" panose="05000000000000000000" pitchFamily="2" charset="2"/>
              </a:rPr>
              <a:t>EU Adaptation strategy available since 2013  revision planned for </a:t>
            </a:r>
            <a:r>
              <a:rPr lang="en-US" sz="2000" dirty="0" smtClean="0">
                <a:latin typeface="Arial Narrow" panose="020B0606020202030204" pitchFamily="34" charset="0"/>
                <a:sym typeface="Wingdings" panose="05000000000000000000" pitchFamily="2" charset="2"/>
              </a:rPr>
              <a:t>2016/2017</a:t>
            </a:r>
          </a:p>
          <a:p>
            <a:pPr lvl="1"/>
            <a:r>
              <a:rPr lang="en-US" sz="2000" dirty="0" smtClean="0">
                <a:latin typeface="Arial Narrow" panose="020B0606020202030204" pitchFamily="34" charset="0"/>
                <a:sym typeface="Wingdings" panose="05000000000000000000" pitchFamily="2" charset="2"/>
              </a:rPr>
              <a:t>Website CLIMATE-ADAPT launched </a:t>
            </a:r>
            <a:r>
              <a:rPr lang="en-US" sz="2000" dirty="0">
                <a:latin typeface="Arial Narrow" panose="020B0606020202030204" pitchFamily="34" charset="0"/>
                <a:sym typeface="Wingdings" panose="05000000000000000000" pitchFamily="2" charset="2"/>
              </a:rPr>
              <a:t> </a:t>
            </a:r>
            <a:r>
              <a:rPr lang="en-US" sz="2000" b="1" dirty="0">
                <a:solidFill>
                  <a:schemeClr val="accent1"/>
                </a:solidFill>
                <a:latin typeface="Arial Narrow" panose="020B0606020202030204" pitchFamily="34" charset="0"/>
                <a:sym typeface="Wingdings" panose="05000000000000000000" pitchFamily="2" charset="2"/>
              </a:rPr>
              <a:t>climate-adapt.eea.europa.eu</a:t>
            </a:r>
            <a:r>
              <a:rPr lang="en-US" sz="2000" b="1" dirty="0" smtClean="0">
                <a:solidFill>
                  <a:schemeClr val="accent1"/>
                </a:solidFill>
                <a:latin typeface="Arial Narrow" panose="020B0606020202030204" pitchFamily="34" charset="0"/>
                <a:sym typeface="Wingdings" panose="05000000000000000000" pitchFamily="2" charset="2"/>
              </a:rPr>
              <a:t>/  </a:t>
            </a:r>
          </a:p>
          <a:p>
            <a:pPr marL="324000" lvl="1" indent="0">
              <a:buNone/>
            </a:pPr>
            <a:endParaRPr lang="en-US" sz="2600" dirty="0" smtClean="0">
              <a:latin typeface="Arial Narrow" panose="020B0606020202030204" pitchFamily="34" charset="0"/>
              <a:sym typeface="Wingdings" panose="05000000000000000000" pitchFamily="2" charset="2"/>
            </a:endParaRPr>
          </a:p>
          <a:p>
            <a:pPr marL="324000" lvl="1" indent="0">
              <a:buNone/>
            </a:pPr>
            <a:endParaRPr lang="en-US" sz="2600" dirty="0">
              <a:latin typeface="Arial Narrow" panose="020B0606020202030204" pitchFamily="34" charset="0"/>
              <a:sym typeface="Wingdings" panose="05000000000000000000" pitchFamily="2" charset="2"/>
            </a:endParaRPr>
          </a:p>
          <a:p>
            <a:pPr marL="0" indent="0">
              <a:buNone/>
            </a:pPr>
            <a:endParaRPr lang="en-US" sz="2600" dirty="0">
              <a:latin typeface="Arial Narrow" panose="020B0606020202030204" pitchFamily="34" charset="0"/>
              <a:sym typeface="Wingdings" panose="05000000000000000000" pitchFamily="2" charset="2"/>
            </a:endParaRPr>
          </a:p>
          <a:p>
            <a:pPr marL="0" indent="0">
              <a:buNone/>
            </a:pPr>
            <a:endParaRPr lang="en-US" sz="2600" dirty="0">
              <a:latin typeface="Arial Narrow" panose="020B0606020202030204" pitchFamily="34" charset="0"/>
              <a:sym typeface="Wingdings" panose="05000000000000000000" pitchFamily="2" charset="2"/>
            </a:endParaRPr>
          </a:p>
          <a:p>
            <a:pPr marL="0" indent="0">
              <a:buNone/>
            </a:pPr>
            <a:endParaRPr lang="en-US" dirty="0">
              <a:latin typeface="Arial Narrow" panose="020B0606020202030204" pitchFamily="34" charset="0"/>
              <a:sym typeface="Wingdings" panose="05000000000000000000" pitchFamily="2" charset="2"/>
            </a:endParaRPr>
          </a:p>
          <a:p>
            <a:pPr marL="0" indent="0">
              <a:buNone/>
            </a:pPr>
            <a:endParaRPr lang="en-US" dirty="0">
              <a:latin typeface="Arial Narrow" panose="020B0606020202030204" pitchFamily="34" charset="0"/>
              <a:sym typeface="Wingdings" panose="05000000000000000000" pitchFamily="2" charset="2"/>
            </a:endParaRPr>
          </a:p>
          <a:p>
            <a:pPr marL="0" indent="0">
              <a:buNone/>
            </a:pPr>
            <a:r>
              <a:rPr lang="en-US" dirty="0" smtClean="0">
                <a:latin typeface="Arial Narrow" panose="020B0606020202030204" pitchFamily="34" charset="0"/>
                <a:sym typeface="Wingdings" panose="05000000000000000000" pitchFamily="2" charset="2"/>
              </a:rPr>
              <a:t>					</a:t>
            </a:r>
            <a:endParaRPr lang="en-US" sz="2800" dirty="0">
              <a:solidFill>
                <a:srgbClr val="FF0000"/>
              </a:solidFill>
              <a:latin typeface="Arial Narrow" panose="020B0606020202030204" pitchFamily="34" charset="0"/>
            </a:endParaRPr>
          </a:p>
        </p:txBody>
      </p:sp>
      <p:sp>
        <p:nvSpPr>
          <p:cNvPr id="4" name="Rectangle 2"/>
          <p:cNvSpPr txBox="1">
            <a:spLocks noChangeArrowheads="1"/>
          </p:cNvSpPr>
          <p:nvPr/>
        </p:nvSpPr>
        <p:spPr>
          <a:xfrm>
            <a:off x="245696" y="847576"/>
            <a:ext cx="7882304" cy="735691"/>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tx2"/>
                </a:solidFill>
                <a:latin typeface="+mj-lt"/>
                <a:ea typeface="+mj-ea"/>
                <a:cs typeface="+mj-cs"/>
              </a:defRPr>
            </a:lvl1pPr>
          </a:lstStyle>
          <a:p>
            <a:r>
              <a:rPr lang="en-US" sz="2800" dirty="0" smtClean="0">
                <a:latin typeface="Arial Narrow" panose="020B0606020202030204" pitchFamily="34" charset="0"/>
              </a:rPr>
              <a:t>Adaptation is on the </a:t>
            </a:r>
            <a:r>
              <a:rPr lang="en-US" sz="2800" dirty="0" smtClean="0">
                <a:latin typeface="Arial Narrow" panose="020B0606020202030204" pitchFamily="34" charset="0"/>
              </a:rPr>
              <a:t>agenda </a:t>
            </a:r>
            <a:r>
              <a:rPr lang="en-US" sz="2800" dirty="0" smtClean="0">
                <a:latin typeface="Arial Narrow" panose="020B0606020202030204" pitchFamily="34" charset="0"/>
              </a:rPr>
              <a:t>since 2007, triggered by…</a:t>
            </a:r>
            <a:endParaRPr lang="de-AT" sz="2800" dirty="0" smtClean="0">
              <a:latin typeface="Arial Narrow" panose="020B0606020202030204" pitchFamily="34" charset="0"/>
            </a:endParaRPr>
          </a:p>
        </p:txBody>
      </p:sp>
      <p:grpSp>
        <p:nvGrpSpPr>
          <p:cNvPr id="8" name="Gruppieren 7"/>
          <p:cNvGrpSpPr/>
          <p:nvPr/>
        </p:nvGrpSpPr>
        <p:grpSpPr>
          <a:xfrm>
            <a:off x="6618514" y="2979446"/>
            <a:ext cx="2529584" cy="1505467"/>
            <a:chOff x="4284290" y="2052199"/>
            <a:chExt cx="4402510" cy="2201255"/>
          </a:xfrm>
        </p:grpSpPr>
        <p:pic>
          <p:nvPicPr>
            <p:cNvPr id="9" name="Picture 2" descr="Mann springt mit blauen und den EU-Sternen bedruckten Schirm in der Hand in die Luf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4290" y="2052199"/>
              <a:ext cx="4402510" cy="2201255"/>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p:nvSpPr>
          <p:spPr>
            <a:xfrm>
              <a:off x="4284630" y="4007233"/>
              <a:ext cx="1846980" cy="215444"/>
            </a:xfrm>
            <a:prstGeom prst="rect">
              <a:avLst/>
            </a:prstGeom>
          </p:spPr>
          <p:txBody>
            <a:bodyPr wrap="none">
              <a:spAutoFit/>
            </a:bodyPr>
            <a:lstStyle/>
            <a:p>
              <a:r>
                <a:rPr lang="de-AT" sz="800" dirty="0"/>
                <a:t>Quelle: kallejipp/photocase.com</a:t>
              </a:r>
            </a:p>
          </p:txBody>
        </p:sp>
      </p:grpSp>
    </p:spTree>
    <p:extLst>
      <p:ext uri="{BB962C8B-B14F-4D97-AF65-F5344CB8AC3E}">
        <p14:creationId xmlns:p14="http://schemas.microsoft.com/office/powerpoint/2010/main" val="397222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4800" y="989571"/>
            <a:ext cx="8229600" cy="516352"/>
          </a:xfrm>
        </p:spPr>
        <p:txBody>
          <a:bodyPr>
            <a:noAutofit/>
          </a:bodyPr>
          <a:lstStyle/>
          <a:p>
            <a:r>
              <a:rPr lang="de-AT" sz="2800" dirty="0">
                <a:latin typeface="Arial Narrow" panose="020B0606020202030204" pitchFamily="34" charset="0"/>
              </a:rPr>
              <a:t>Information on </a:t>
            </a:r>
            <a:r>
              <a:rPr lang="de-AT" sz="2800" dirty="0" smtClean="0">
                <a:latin typeface="Arial Narrow" panose="020B0606020202030204" pitchFamily="34" charset="0"/>
              </a:rPr>
              <a:t>Climate-ADAPT: Country Information </a:t>
            </a:r>
            <a:endParaRPr lang="en-GB" sz="2800" dirty="0">
              <a:latin typeface="Arial Narrow" panose="020B0606020202030204" pitchFamily="34" charset="0"/>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0222" t="24815" r="7666" b="17406"/>
          <a:stretch/>
        </p:blipFill>
        <p:spPr bwMode="auto">
          <a:xfrm>
            <a:off x="179614" y="1725384"/>
            <a:ext cx="8822872" cy="4762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65061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mweltbundesamt.at\organisation\133\Intern\03_Abbildungen_Fotos_für_Dissemination\Webpage\Lane_in_meadow_djgis_shutterstock_1156421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a:spLocks noGrp="1"/>
          </p:cNvSpPr>
          <p:nvPr>
            <p:ph type="title"/>
          </p:nvPr>
        </p:nvSpPr>
        <p:spPr>
          <a:xfrm>
            <a:off x="0" y="5880024"/>
            <a:ext cx="9133336" cy="516352"/>
          </a:xfrm>
          <a:solidFill>
            <a:srgbClr val="FFFFFF">
              <a:alpha val="67843"/>
            </a:srgbClr>
          </a:solidFill>
        </p:spPr>
        <p:txBody>
          <a:bodyPr>
            <a:noAutofit/>
          </a:bodyPr>
          <a:lstStyle/>
          <a:p>
            <a:pPr algn="ctr"/>
            <a:r>
              <a:rPr lang="en-US" sz="3600" dirty="0" smtClean="0">
                <a:solidFill>
                  <a:srgbClr val="C00000"/>
                </a:solidFill>
                <a:latin typeface="Arial Narrow" panose="020B0606020202030204" pitchFamily="34" charset="0"/>
              </a:rPr>
              <a:t>Adaptation policy development process in Austria </a:t>
            </a:r>
            <a:endParaRPr lang="en-US" sz="3600"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41097292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245697" y="847577"/>
            <a:ext cx="7044103" cy="609600"/>
          </a:xfrm>
        </p:spPr>
        <p:txBody>
          <a:bodyPr>
            <a:normAutofit/>
          </a:bodyPr>
          <a:lstStyle/>
          <a:p>
            <a:r>
              <a:rPr lang="en-US" sz="2800" dirty="0">
                <a:latin typeface="Arial Narrow" panose="020B0606020202030204" pitchFamily="34" charset="0"/>
              </a:rPr>
              <a:t>Austrian </a:t>
            </a:r>
            <a:r>
              <a:rPr lang="en-US" sz="2800" dirty="0" smtClean="0">
                <a:latin typeface="Arial Narrow" panose="020B0606020202030204" pitchFamily="34" charset="0"/>
              </a:rPr>
              <a:t>adaptation policy  process</a:t>
            </a:r>
            <a:endParaRPr lang="de-AT" sz="2800" dirty="0" smtClean="0">
              <a:latin typeface="Arial Narrow" panose="020B0606020202030204" pitchFamily="34" charset="0"/>
            </a:endParaRPr>
          </a:p>
        </p:txBody>
      </p:sp>
      <p:sp>
        <p:nvSpPr>
          <p:cNvPr id="9" name="Pfeil nach links 8"/>
          <p:cNvSpPr/>
          <p:nvPr/>
        </p:nvSpPr>
        <p:spPr>
          <a:xfrm rot="10800000">
            <a:off x="0" y="3886997"/>
            <a:ext cx="9144000" cy="1167319"/>
          </a:xfrm>
          <a:prstGeom prst="leftArrow">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Rechteckige Legende 9"/>
          <p:cNvSpPr/>
          <p:nvPr/>
        </p:nvSpPr>
        <p:spPr>
          <a:xfrm>
            <a:off x="24033" y="3131822"/>
            <a:ext cx="1512667" cy="877094"/>
          </a:xfrm>
          <a:prstGeom prst="wedgeRectCallout">
            <a:avLst/>
          </a:prstGeom>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de-AT" sz="1600" dirty="0" smtClean="0">
                <a:solidFill>
                  <a:schemeClr val="tx1"/>
                </a:solidFill>
                <a:latin typeface="Arial Narrow" pitchFamily="34" charset="0"/>
                <a:cs typeface="Arial" pitchFamily="34" charset="0"/>
              </a:rPr>
              <a:t>Kick off </a:t>
            </a:r>
            <a:r>
              <a:rPr lang="de-AT" sz="1600" dirty="0" err="1" smtClean="0">
                <a:solidFill>
                  <a:schemeClr val="tx1"/>
                </a:solidFill>
                <a:latin typeface="Arial Narrow" pitchFamily="34" charset="0"/>
                <a:cs typeface="Arial" pitchFamily="34" charset="0"/>
              </a:rPr>
              <a:t>and</a:t>
            </a:r>
            <a:r>
              <a:rPr lang="de-AT" sz="1600" dirty="0" smtClean="0">
                <a:solidFill>
                  <a:schemeClr val="tx1"/>
                </a:solidFill>
                <a:latin typeface="Arial Narrow" pitchFamily="34" charset="0"/>
                <a:cs typeface="Arial" pitchFamily="34" charset="0"/>
              </a:rPr>
              <a:t> </a:t>
            </a:r>
            <a:r>
              <a:rPr lang="de-AT" sz="1600" dirty="0" err="1">
                <a:solidFill>
                  <a:schemeClr val="tx1"/>
                </a:solidFill>
                <a:latin typeface="Arial Narrow" pitchFamily="34" charset="0"/>
                <a:cs typeface="Arial" pitchFamily="34" charset="0"/>
              </a:rPr>
              <a:t>p</a:t>
            </a:r>
            <a:r>
              <a:rPr lang="de-AT" sz="1600" dirty="0" err="1" smtClean="0">
                <a:solidFill>
                  <a:schemeClr val="tx1"/>
                </a:solidFill>
                <a:latin typeface="Arial Narrow" pitchFamily="34" charset="0"/>
                <a:cs typeface="Arial" pitchFamily="34" charset="0"/>
              </a:rPr>
              <a:t>olitical</a:t>
            </a:r>
            <a:r>
              <a:rPr lang="de-AT" sz="1600" dirty="0" smtClean="0">
                <a:solidFill>
                  <a:schemeClr val="tx1"/>
                </a:solidFill>
                <a:latin typeface="Arial Narrow" pitchFamily="34" charset="0"/>
                <a:cs typeface="Arial" pitchFamily="34" charset="0"/>
              </a:rPr>
              <a:t> </a:t>
            </a:r>
            <a:r>
              <a:rPr lang="de-AT" sz="1600" dirty="0" err="1" smtClean="0">
                <a:solidFill>
                  <a:schemeClr val="tx1"/>
                </a:solidFill>
                <a:latin typeface="Arial Narrow" pitchFamily="34" charset="0"/>
                <a:cs typeface="Arial" pitchFamily="34" charset="0"/>
              </a:rPr>
              <a:t>mandate</a:t>
            </a:r>
            <a:r>
              <a:rPr lang="de-AT" sz="1600" dirty="0" smtClean="0">
                <a:solidFill>
                  <a:schemeClr val="tx1"/>
                </a:solidFill>
                <a:latin typeface="Arial Narrow" pitchFamily="34" charset="0"/>
                <a:cs typeface="Arial" pitchFamily="34" charset="0"/>
              </a:rPr>
              <a:t> </a:t>
            </a:r>
            <a:endParaRPr lang="de-AT" sz="1600" dirty="0">
              <a:solidFill>
                <a:schemeClr val="tx1"/>
              </a:solidFill>
              <a:latin typeface="Arial Narrow" pitchFamily="34" charset="0"/>
              <a:cs typeface="Arial" pitchFamily="34" charset="0"/>
            </a:endParaRPr>
          </a:p>
        </p:txBody>
      </p:sp>
      <p:sp>
        <p:nvSpPr>
          <p:cNvPr id="11" name="Textfeld 10"/>
          <p:cNvSpPr txBox="1"/>
          <p:nvPr/>
        </p:nvSpPr>
        <p:spPr>
          <a:xfrm>
            <a:off x="-37064" y="4285995"/>
            <a:ext cx="9035923" cy="584775"/>
          </a:xfrm>
          <a:prstGeom prst="rect">
            <a:avLst/>
          </a:prstGeom>
          <a:noFill/>
        </p:spPr>
        <p:txBody>
          <a:bodyPr wrap="square" rtlCol="0">
            <a:spAutoFit/>
          </a:bodyPr>
          <a:lstStyle/>
          <a:p>
            <a:r>
              <a:rPr lang="de-AT" sz="1600" dirty="0" smtClean="0">
                <a:solidFill>
                  <a:schemeClr val="bg1"/>
                </a:solidFill>
                <a:latin typeface="Arial" pitchFamily="34" charset="0"/>
                <a:cs typeface="Arial" pitchFamily="34" charset="0"/>
              </a:rPr>
              <a:t>2007	</a:t>
            </a:r>
            <a:r>
              <a:rPr lang="de-AT" sz="1600" dirty="0">
                <a:solidFill>
                  <a:schemeClr val="bg1"/>
                </a:solidFill>
                <a:latin typeface="Arial" pitchFamily="34" charset="0"/>
                <a:cs typeface="Arial" pitchFamily="34" charset="0"/>
              </a:rPr>
              <a:t>2008</a:t>
            </a:r>
            <a:r>
              <a:rPr lang="de-AT" sz="1600" dirty="0" smtClean="0">
                <a:solidFill>
                  <a:schemeClr val="bg1"/>
                </a:solidFill>
                <a:latin typeface="Arial" pitchFamily="34" charset="0"/>
                <a:cs typeface="Arial" pitchFamily="34" charset="0"/>
              </a:rPr>
              <a:t>	2009	</a:t>
            </a:r>
            <a:r>
              <a:rPr lang="de-AT" sz="1600" dirty="0">
                <a:solidFill>
                  <a:schemeClr val="bg1"/>
                </a:solidFill>
                <a:latin typeface="Arial" pitchFamily="34" charset="0"/>
                <a:cs typeface="Arial" pitchFamily="34" charset="0"/>
              </a:rPr>
              <a:t>2010</a:t>
            </a:r>
            <a:r>
              <a:rPr lang="de-AT" sz="1600" dirty="0" smtClean="0">
                <a:solidFill>
                  <a:schemeClr val="bg1"/>
                </a:solidFill>
                <a:latin typeface="Arial" pitchFamily="34" charset="0"/>
                <a:cs typeface="Arial" pitchFamily="34" charset="0"/>
              </a:rPr>
              <a:t>	2011	2012 	2013 	2014	2015 	2016</a:t>
            </a:r>
            <a:r>
              <a:rPr lang="de-AT" sz="1600" dirty="0" smtClean="0"/>
              <a:t>	</a:t>
            </a:r>
            <a:endParaRPr lang="de-AT" sz="1600" dirty="0"/>
          </a:p>
        </p:txBody>
      </p:sp>
      <p:sp>
        <p:nvSpPr>
          <p:cNvPr id="17" name="Rechteckige Legende 16"/>
          <p:cNvSpPr/>
          <p:nvPr/>
        </p:nvSpPr>
        <p:spPr>
          <a:xfrm>
            <a:off x="1761139" y="3131823"/>
            <a:ext cx="2125061" cy="886330"/>
          </a:xfrm>
          <a:prstGeom prst="wedgeRectCallout">
            <a:avLst>
              <a:gd name="adj1" fmla="val -72708"/>
              <a:gd name="adj2" fmla="val 70870"/>
            </a:avLst>
          </a:prstGeom>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600" dirty="0" smtClean="0">
                <a:solidFill>
                  <a:schemeClr val="tx1"/>
                </a:solidFill>
                <a:latin typeface="Arial Narrow" pitchFamily="34" charset="0"/>
                <a:cs typeface="Arial" pitchFamily="34" charset="0"/>
              </a:rPr>
              <a:t>Start of NAS/NAP Development process:</a:t>
            </a:r>
          </a:p>
          <a:p>
            <a:pPr algn="ctr"/>
            <a:r>
              <a:rPr lang="en-GB" sz="1600" dirty="0" smtClean="0">
                <a:solidFill>
                  <a:schemeClr val="tx1"/>
                </a:solidFill>
                <a:latin typeface="Arial Narrow" pitchFamily="34" charset="0"/>
                <a:cs typeface="Arial" pitchFamily="34" charset="0"/>
              </a:rPr>
              <a:t>Stakeholder involvement</a:t>
            </a:r>
            <a:endParaRPr lang="en-GB" sz="1600" dirty="0">
              <a:solidFill>
                <a:schemeClr val="tx1"/>
              </a:solidFill>
              <a:latin typeface="Arial Narrow" pitchFamily="34" charset="0"/>
              <a:cs typeface="Arial" pitchFamily="34" charset="0"/>
            </a:endParaRPr>
          </a:p>
        </p:txBody>
      </p:sp>
      <p:grpSp>
        <p:nvGrpSpPr>
          <p:cNvPr id="24" name="Gruppieren 23"/>
          <p:cNvGrpSpPr/>
          <p:nvPr/>
        </p:nvGrpSpPr>
        <p:grpSpPr>
          <a:xfrm>
            <a:off x="3345858" y="4940171"/>
            <a:ext cx="2401799" cy="1252334"/>
            <a:chOff x="3797982" y="5187924"/>
            <a:chExt cx="2032009" cy="758758"/>
          </a:xfrm>
        </p:grpSpPr>
        <p:sp>
          <p:nvSpPr>
            <p:cNvPr id="20" name="Rechteckige Legende 19"/>
            <p:cNvSpPr/>
            <p:nvPr/>
          </p:nvSpPr>
          <p:spPr>
            <a:xfrm rot="10800000">
              <a:off x="3797982" y="5187924"/>
              <a:ext cx="2032009" cy="758758"/>
            </a:xfrm>
            <a:prstGeom prst="wedgeRectCallout">
              <a:avLst/>
            </a:prstGeom>
            <a:solidFill>
              <a:schemeClr val="bg1"/>
            </a:solidFill>
            <a:ln w="38100"/>
          </p:spPr>
          <p:style>
            <a:lnRef idx="1">
              <a:schemeClr val="accent3"/>
            </a:lnRef>
            <a:fillRef idx="2">
              <a:schemeClr val="accent3"/>
            </a:fillRef>
            <a:effectRef idx="1">
              <a:schemeClr val="accent3"/>
            </a:effectRef>
            <a:fontRef idx="minor">
              <a:schemeClr val="dk1"/>
            </a:fontRef>
          </p:style>
          <p:txBody>
            <a:bodyPr rtlCol="0" anchor="ctr"/>
            <a:lstStyle/>
            <a:p>
              <a:pPr algn="ctr"/>
              <a:endParaRPr lang="de-AT" sz="1600" dirty="0">
                <a:solidFill>
                  <a:schemeClr val="tx1"/>
                </a:solidFill>
                <a:latin typeface="Arial Narrow" pitchFamily="34" charset="0"/>
                <a:cs typeface="Arial" pitchFamily="34" charset="0"/>
              </a:endParaRPr>
            </a:p>
          </p:txBody>
        </p:sp>
        <p:sp>
          <p:nvSpPr>
            <p:cNvPr id="19" name="Textfeld 18"/>
            <p:cNvSpPr txBox="1"/>
            <p:nvPr/>
          </p:nvSpPr>
          <p:spPr>
            <a:xfrm>
              <a:off x="3991999" y="5277211"/>
              <a:ext cx="1643974" cy="584775"/>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rtlCol="0" anchor="ctr"/>
            <a:lstStyle>
              <a:defPPr>
                <a:defRPr lang="de-DE"/>
              </a:defPPr>
              <a:lvl1pPr algn="ctr">
                <a:defRPr sz="1600">
                  <a:latin typeface="Arial Narrow" pitchFamily="34" charset="0"/>
                  <a:cs typeface="Arial"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de-AT" dirty="0" smtClean="0"/>
                <a:t>Austrian Adaptation Strategy (NAS) &amp; Action Plan (NAP) </a:t>
              </a:r>
              <a:r>
                <a:rPr lang="de-AT" dirty="0" err="1" smtClean="0"/>
                <a:t>adopted</a:t>
              </a:r>
              <a:r>
                <a:rPr lang="de-AT" dirty="0" smtClean="0"/>
                <a:t> </a:t>
              </a:r>
              <a:endParaRPr lang="de-AT" dirty="0"/>
            </a:p>
          </p:txBody>
        </p:sp>
      </p:grpSp>
      <p:sp>
        <p:nvSpPr>
          <p:cNvPr id="21" name="Rechteckige Legende 20"/>
          <p:cNvSpPr/>
          <p:nvPr/>
        </p:nvSpPr>
        <p:spPr>
          <a:xfrm>
            <a:off x="4110639" y="3131822"/>
            <a:ext cx="2032009" cy="737385"/>
          </a:xfrm>
          <a:prstGeom prst="wedgeRectCallout">
            <a:avLst>
              <a:gd name="adj1" fmla="val 24792"/>
              <a:gd name="adj2" fmla="val 79237"/>
            </a:avLst>
          </a:prstGeom>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solidFill>
                  <a:schemeClr val="tx1"/>
                </a:solidFill>
                <a:latin typeface="Arial Narrow" pitchFamily="34" charset="0"/>
                <a:cs typeface="Arial" pitchFamily="34" charset="0"/>
              </a:rPr>
              <a:t>NAS/NAP taken </a:t>
            </a:r>
            <a:r>
              <a:rPr lang="en-US" sz="1600" dirty="0">
                <a:solidFill>
                  <a:schemeClr val="tx1"/>
                </a:solidFill>
                <a:latin typeface="Arial Narrow" pitchFamily="34" charset="0"/>
                <a:cs typeface="Arial" pitchFamily="34" charset="0"/>
              </a:rPr>
              <a:t>note of by the provinces </a:t>
            </a:r>
            <a:endParaRPr lang="de-AT" sz="1600" dirty="0">
              <a:solidFill>
                <a:schemeClr val="tx1"/>
              </a:solidFill>
              <a:latin typeface="Arial Narrow" pitchFamily="34" charset="0"/>
              <a:cs typeface="Arial" pitchFamily="34" charset="0"/>
            </a:endParaRPr>
          </a:p>
        </p:txBody>
      </p:sp>
      <p:sp>
        <p:nvSpPr>
          <p:cNvPr id="22" name="Rechteckige Legende 21"/>
          <p:cNvSpPr/>
          <p:nvPr/>
        </p:nvSpPr>
        <p:spPr>
          <a:xfrm rot="10800000">
            <a:off x="6144862" y="4940170"/>
            <a:ext cx="2032009" cy="1019683"/>
          </a:xfrm>
          <a:prstGeom prst="wedgeRectCallout">
            <a:avLst/>
          </a:prstGeom>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e-AT" sz="1600" dirty="0">
              <a:solidFill>
                <a:schemeClr val="tx1"/>
              </a:solidFill>
              <a:latin typeface="Arial Narrow" pitchFamily="34" charset="0"/>
              <a:cs typeface="Arial" pitchFamily="34" charset="0"/>
            </a:endParaRPr>
          </a:p>
        </p:txBody>
      </p:sp>
      <p:sp>
        <p:nvSpPr>
          <p:cNvPr id="23" name="Textfeld 22"/>
          <p:cNvSpPr txBox="1"/>
          <p:nvPr/>
        </p:nvSpPr>
        <p:spPr>
          <a:xfrm>
            <a:off x="6210300" y="5153308"/>
            <a:ext cx="1928472" cy="584775"/>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rtlCol="0" anchor="ctr"/>
          <a:lstStyle>
            <a:defPPr>
              <a:defRPr lang="de-DE"/>
            </a:defPPr>
            <a:lvl1pPr algn="ctr">
              <a:defRPr sz="1600">
                <a:latin typeface="Arial Narrow" pitchFamily="34" charset="0"/>
                <a:cs typeface="Arial"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de-AT" dirty="0" smtClean="0"/>
              <a:t>1st Progress Report on Adaptation </a:t>
            </a:r>
            <a:r>
              <a:rPr lang="de-AT" dirty="0" err="1" smtClean="0"/>
              <a:t>published</a:t>
            </a:r>
            <a:endParaRPr lang="de-AT" dirty="0"/>
          </a:p>
        </p:txBody>
      </p:sp>
      <p:sp>
        <p:nvSpPr>
          <p:cNvPr id="18" name="Rechteck 17"/>
          <p:cNvSpPr/>
          <p:nvPr/>
        </p:nvSpPr>
        <p:spPr>
          <a:xfrm>
            <a:off x="322075" y="1581077"/>
            <a:ext cx="8118083" cy="1400383"/>
          </a:xfrm>
          <a:prstGeom prst="rect">
            <a:avLst/>
          </a:prstGeom>
        </p:spPr>
        <p:txBody>
          <a:bodyPr wrap="square">
            <a:spAutoFit/>
          </a:bodyPr>
          <a:lstStyle/>
          <a:p>
            <a:r>
              <a:rPr lang="en-US" sz="2000" b="1" dirty="0">
                <a:latin typeface="Arial Narrow" pitchFamily="34" charset="0"/>
                <a:cs typeface="Arial" pitchFamily="34" charset="0"/>
              </a:rPr>
              <a:t>Main responsibility, process owner: </a:t>
            </a:r>
            <a:endParaRPr lang="en-US" sz="2000" b="1" dirty="0" smtClean="0">
              <a:latin typeface="Arial Narrow" pitchFamily="34" charset="0"/>
              <a:cs typeface="Arial" pitchFamily="34" charset="0"/>
            </a:endParaRPr>
          </a:p>
          <a:p>
            <a:r>
              <a:rPr lang="en-US" sz="2000" dirty="0" smtClean="0">
                <a:solidFill>
                  <a:srgbClr val="C00000"/>
                </a:solidFill>
                <a:latin typeface="Arial Narrow" pitchFamily="34" charset="0"/>
                <a:cs typeface="Arial" pitchFamily="34" charset="0"/>
              </a:rPr>
              <a:t>Federal </a:t>
            </a:r>
            <a:r>
              <a:rPr lang="en-US" sz="2000" dirty="0">
                <a:solidFill>
                  <a:srgbClr val="C00000"/>
                </a:solidFill>
                <a:latin typeface="Arial Narrow" pitchFamily="34" charset="0"/>
                <a:cs typeface="Arial" pitchFamily="34" charset="0"/>
              </a:rPr>
              <a:t>Ministry of Agriculture, Forestry, </a:t>
            </a:r>
            <a:r>
              <a:rPr lang="en-US" sz="2000" dirty="0" smtClean="0">
                <a:solidFill>
                  <a:srgbClr val="C00000"/>
                </a:solidFill>
                <a:latin typeface="Arial Narrow" pitchFamily="34" charset="0"/>
                <a:cs typeface="Arial" pitchFamily="34" charset="0"/>
              </a:rPr>
              <a:t/>
            </a:r>
            <a:br>
              <a:rPr lang="en-US" sz="2000" dirty="0" smtClean="0">
                <a:solidFill>
                  <a:srgbClr val="C00000"/>
                </a:solidFill>
                <a:latin typeface="Arial Narrow" pitchFamily="34" charset="0"/>
                <a:cs typeface="Arial" pitchFamily="34" charset="0"/>
              </a:rPr>
            </a:br>
            <a:r>
              <a:rPr lang="en-US" sz="2000" dirty="0" smtClean="0">
                <a:solidFill>
                  <a:srgbClr val="C00000"/>
                </a:solidFill>
                <a:latin typeface="Arial Narrow" pitchFamily="34" charset="0"/>
                <a:cs typeface="Arial" pitchFamily="34" charset="0"/>
              </a:rPr>
              <a:t>		Environment </a:t>
            </a:r>
            <a:r>
              <a:rPr lang="en-US" sz="2000" dirty="0">
                <a:solidFill>
                  <a:srgbClr val="C00000"/>
                </a:solidFill>
                <a:latin typeface="Arial Narrow" pitchFamily="34" charset="0"/>
                <a:cs typeface="Arial" pitchFamily="34" charset="0"/>
              </a:rPr>
              <a:t>and Water </a:t>
            </a:r>
            <a:r>
              <a:rPr lang="en-US" sz="2000" dirty="0" smtClean="0">
                <a:solidFill>
                  <a:srgbClr val="C00000"/>
                </a:solidFill>
                <a:latin typeface="Arial Narrow" pitchFamily="34" charset="0"/>
                <a:cs typeface="Arial" pitchFamily="34" charset="0"/>
              </a:rPr>
              <a:t>Management</a:t>
            </a:r>
          </a:p>
          <a:p>
            <a:endParaRPr lang="en-US" sz="500" b="1" dirty="0">
              <a:latin typeface="Arial Narrow" pitchFamily="34" charset="0"/>
              <a:cs typeface="Arial" pitchFamily="34" charset="0"/>
            </a:endParaRPr>
          </a:p>
          <a:p>
            <a:r>
              <a:rPr lang="en-US" sz="2000" b="1" dirty="0">
                <a:latin typeface="Arial Narrow" pitchFamily="34" charset="0"/>
                <a:cs typeface="Arial" pitchFamily="34" charset="0"/>
              </a:rPr>
              <a:t>Support unit: </a:t>
            </a:r>
            <a:r>
              <a:rPr lang="en-US" sz="2000" dirty="0">
                <a:solidFill>
                  <a:srgbClr val="C00000"/>
                </a:solidFill>
                <a:latin typeface="Arial Narrow" pitchFamily="34" charset="0"/>
                <a:cs typeface="Arial" pitchFamily="34" charset="0"/>
              </a:rPr>
              <a:t>Environment Agency Austria</a:t>
            </a:r>
          </a:p>
        </p:txBody>
      </p:sp>
      <p:pic>
        <p:nvPicPr>
          <p:cNvPr id="2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292" t="11188" r="27995" b="14354"/>
          <a:stretch/>
        </p:blipFill>
        <p:spPr bwMode="auto">
          <a:xfrm>
            <a:off x="6879112" y="916645"/>
            <a:ext cx="1312891" cy="17903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4"/>
          <a:srcRect/>
          <a:stretch>
            <a:fillRect/>
          </a:stretch>
        </p:blipFill>
        <p:spPr bwMode="auto">
          <a:xfrm>
            <a:off x="7825830" y="1743828"/>
            <a:ext cx="1228655" cy="1790772"/>
          </a:xfrm>
          <a:prstGeom prst="rect">
            <a:avLst/>
          </a:prstGeom>
          <a:ln>
            <a:noFill/>
          </a:ln>
          <a:effectLst>
            <a:outerShdw blurRad="292100" dist="139700" dir="2700000" algn="tl" rotWithShape="0">
              <a:srgbClr val="333333">
                <a:alpha val="65000"/>
              </a:srgbClr>
            </a:outerShdw>
          </a:effectLst>
        </p:spPr>
      </p:pic>
      <p:sp>
        <p:nvSpPr>
          <p:cNvPr id="27" name="Rechteckige Legende 26"/>
          <p:cNvSpPr/>
          <p:nvPr/>
        </p:nvSpPr>
        <p:spPr>
          <a:xfrm>
            <a:off x="6281367" y="3131822"/>
            <a:ext cx="2067666" cy="739049"/>
          </a:xfrm>
          <a:prstGeom prst="wedgeRectCallout">
            <a:avLst>
              <a:gd name="adj1" fmla="val -64392"/>
              <a:gd name="adj2" fmla="val 82924"/>
            </a:avLst>
          </a:prstGeom>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600" dirty="0" smtClean="0">
                <a:solidFill>
                  <a:schemeClr val="tx1"/>
                </a:solidFill>
                <a:latin typeface="Arial Narrow" pitchFamily="34" charset="0"/>
                <a:cs typeface="Arial" pitchFamily="34" charset="0"/>
              </a:rPr>
              <a:t>Start work on Monitoring including stakeholders</a:t>
            </a:r>
            <a:endParaRPr lang="en-GB" sz="1600" dirty="0">
              <a:solidFill>
                <a:schemeClr val="tx1"/>
              </a:solidFill>
              <a:latin typeface="Arial Narrow" pitchFamily="34" charset="0"/>
              <a:cs typeface="Arial" pitchFamily="34" charset="0"/>
            </a:endParaRPr>
          </a:p>
        </p:txBody>
      </p:sp>
      <p:grpSp>
        <p:nvGrpSpPr>
          <p:cNvPr id="28" name="Gruppieren 27"/>
          <p:cNvGrpSpPr/>
          <p:nvPr/>
        </p:nvGrpSpPr>
        <p:grpSpPr>
          <a:xfrm>
            <a:off x="6969002" y="6192505"/>
            <a:ext cx="2053329" cy="590547"/>
            <a:chOff x="3797981" y="5187924"/>
            <a:chExt cx="2032009" cy="758758"/>
          </a:xfrm>
        </p:grpSpPr>
        <p:sp>
          <p:nvSpPr>
            <p:cNvPr id="29" name="Rechteckige Legende 28"/>
            <p:cNvSpPr/>
            <p:nvPr/>
          </p:nvSpPr>
          <p:spPr>
            <a:xfrm rot="10800000">
              <a:off x="3797981" y="5187924"/>
              <a:ext cx="2032009" cy="758758"/>
            </a:xfrm>
            <a:prstGeom prst="wedgeRectCallout">
              <a:avLst>
                <a:gd name="adj1" fmla="val -20833"/>
                <a:gd name="adj2" fmla="val 48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de-AT" sz="1600" dirty="0">
                <a:solidFill>
                  <a:schemeClr val="tx1"/>
                </a:solidFill>
                <a:latin typeface="Arial Narrow" pitchFamily="34" charset="0"/>
                <a:cs typeface="Arial" pitchFamily="34" charset="0"/>
              </a:endParaRPr>
            </a:p>
          </p:txBody>
        </p:sp>
        <p:sp>
          <p:nvSpPr>
            <p:cNvPr id="30" name="Textfeld 29"/>
            <p:cNvSpPr txBox="1"/>
            <p:nvPr/>
          </p:nvSpPr>
          <p:spPr>
            <a:xfrm>
              <a:off x="3991999" y="5277211"/>
              <a:ext cx="1643974" cy="584775"/>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defPPr>
                <a:defRPr lang="de-DE"/>
              </a:defPPr>
              <a:lvl1pPr algn="ctr">
                <a:defRPr sz="1600">
                  <a:latin typeface="Arial Narrow" pitchFamily="34" charset="0"/>
                  <a:cs typeface="Arial"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de-AT" dirty="0" err="1" smtClean="0"/>
                <a:t>Revise</a:t>
              </a:r>
              <a:r>
                <a:rPr lang="de-AT" dirty="0" smtClean="0"/>
                <a:t> NAS/NAP</a:t>
              </a:r>
              <a:endParaRPr lang="de-AT" dirty="0"/>
            </a:p>
          </p:txBody>
        </p:sp>
      </p:grpSp>
      <p:cxnSp>
        <p:nvCxnSpPr>
          <p:cNvPr id="6" name="Gerade Verbindung mit Pfeil 5"/>
          <p:cNvCxnSpPr/>
          <p:nvPr/>
        </p:nvCxnSpPr>
        <p:spPr>
          <a:xfrm>
            <a:off x="8680397" y="4648924"/>
            <a:ext cx="0" cy="1543581"/>
          </a:xfrm>
          <a:prstGeom prst="straightConnector1">
            <a:avLst/>
          </a:prstGeom>
          <a:ln w="76200">
            <a:solidFill>
              <a:srgbClr val="DB94A2"/>
            </a:solidFill>
            <a:tailEnd type="triangle"/>
          </a:ln>
        </p:spPr>
        <p:style>
          <a:lnRef idx="1">
            <a:schemeClr val="accent1"/>
          </a:lnRef>
          <a:fillRef idx="0">
            <a:schemeClr val="accent1"/>
          </a:fillRef>
          <a:effectRef idx="0">
            <a:schemeClr val="accent1"/>
          </a:effectRef>
          <a:fontRef idx="minor">
            <a:schemeClr val="tx1"/>
          </a:fontRef>
        </p:style>
      </p:cxnSp>
      <p:sp>
        <p:nvSpPr>
          <p:cNvPr id="35" name="Rechteckige Legende 34"/>
          <p:cNvSpPr/>
          <p:nvPr/>
        </p:nvSpPr>
        <p:spPr>
          <a:xfrm>
            <a:off x="322075" y="5115013"/>
            <a:ext cx="2260782" cy="758758"/>
          </a:xfrm>
          <a:prstGeom prst="wedgeRectCallout">
            <a:avLst>
              <a:gd name="adj1" fmla="val 31667"/>
              <a:gd name="adj2" fmla="val -94837"/>
            </a:avLst>
          </a:prstGeom>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solidFill>
                  <a:schemeClr val="tx1"/>
                </a:solidFill>
                <a:latin typeface="Arial Narrow" pitchFamily="34" charset="0"/>
                <a:cs typeface="Arial" pitchFamily="34" charset="0"/>
              </a:rPr>
              <a:t>Climate – and Energy Funds </a:t>
            </a:r>
            <a:r>
              <a:rPr lang="en-US" sz="1600" dirty="0" err="1" smtClean="0">
                <a:solidFill>
                  <a:schemeClr val="tx1"/>
                </a:solidFill>
                <a:latin typeface="Arial Narrow" pitchFamily="34" charset="0"/>
                <a:cs typeface="Arial" pitchFamily="34" charset="0"/>
              </a:rPr>
              <a:t>establishs</a:t>
            </a:r>
            <a:r>
              <a:rPr lang="en-US" sz="1600" dirty="0" smtClean="0">
                <a:solidFill>
                  <a:schemeClr val="tx1"/>
                </a:solidFill>
                <a:latin typeface="Arial Narrow" pitchFamily="34" charset="0"/>
                <a:cs typeface="Arial" pitchFamily="34" charset="0"/>
              </a:rPr>
              <a:t> research program (ACRP)</a:t>
            </a:r>
            <a:endParaRPr lang="de-AT" sz="1600" dirty="0">
              <a:solidFill>
                <a:schemeClr val="tx1"/>
              </a:solidFill>
              <a:latin typeface="Arial Narrow" pitchFamily="34" charset="0"/>
              <a:cs typeface="Arial" pitchFamily="34" charset="0"/>
            </a:endParaRPr>
          </a:p>
        </p:txBody>
      </p:sp>
    </p:spTree>
    <p:extLst>
      <p:ext uri="{BB962C8B-B14F-4D97-AF65-F5344CB8AC3E}">
        <p14:creationId xmlns:p14="http://schemas.microsoft.com/office/powerpoint/2010/main" val="367774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7" grpId="0" animBg="1"/>
      <p:bldP spid="21" grpId="0" animBg="1"/>
      <p:bldP spid="22" grpId="0" animBg="1"/>
      <p:bldP spid="23" grpId="0" animBg="1"/>
      <p:bldP spid="18" grpId="0"/>
      <p:bldP spid="27" grpId="0" animBg="1"/>
      <p:bldP spid="35" grpId="0" animBg="1"/>
    </p:bldLst>
  </p:timing>
</p:sld>
</file>

<file path=ppt/theme/theme1.xml><?xml version="1.0" encoding="utf-8"?>
<a:theme xmlns:a="http://schemas.openxmlformats.org/drawingml/2006/main" name="PPT-Umweltbundesamt">
  <a:themeElements>
    <a:clrScheme name="Umweltbundesamt">
      <a:dk1>
        <a:sysClr val="windowText" lastClr="000000"/>
      </a:dk1>
      <a:lt1>
        <a:sysClr val="window" lastClr="FFFFFF"/>
      </a:lt1>
      <a:dk2>
        <a:srgbClr val="008080"/>
      </a:dk2>
      <a:lt2>
        <a:srgbClr val="BFDFDF"/>
      </a:lt2>
      <a:accent1>
        <a:srgbClr val="7FBFBF"/>
      </a:accent1>
      <a:accent2>
        <a:srgbClr val="40A0A0"/>
      </a:accent2>
      <a:accent3>
        <a:srgbClr val="B2011D"/>
      </a:accent3>
      <a:accent4>
        <a:srgbClr val="722635"/>
      </a:accent4>
      <a:accent5>
        <a:srgbClr val="00A3DA"/>
      </a:accent5>
      <a:accent6>
        <a:srgbClr val="025277"/>
      </a:accent6>
      <a:hlink>
        <a:srgbClr val="008080"/>
      </a:hlink>
      <a:folHlink>
        <a:srgbClr val="008080"/>
      </a:folHlink>
    </a:clrScheme>
    <a:fontScheme name="Umweltbundesamt">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4808</Words>
  <Application>Microsoft Office PowerPoint</Application>
  <PresentationFormat>Bildschirmpräsentation (4:3)</PresentationFormat>
  <Paragraphs>585</Paragraphs>
  <Slides>57</Slides>
  <Notes>41</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57</vt:i4>
      </vt:variant>
    </vt:vector>
  </HeadingPairs>
  <TitlesOfParts>
    <vt:vector size="59" baseType="lpstr">
      <vt:lpstr>PPT-Umweltbundesamt</vt:lpstr>
      <vt:lpstr>Photo Editor-Foto</vt:lpstr>
      <vt:lpstr>PowerPoint-Präsentation</vt:lpstr>
      <vt:lpstr>PowerPoint-Präsentation</vt:lpstr>
      <vt:lpstr>PowerPoint-Präsentation</vt:lpstr>
      <vt:lpstr>PowerPoint-Präsentation</vt:lpstr>
      <vt:lpstr>PowerPoint-Präsentation</vt:lpstr>
      <vt:lpstr>PowerPoint-Präsentation</vt:lpstr>
      <vt:lpstr>Information on Climate-ADAPT: Country Information </vt:lpstr>
      <vt:lpstr>Adaptation policy development process in Austria </vt:lpstr>
      <vt:lpstr>Austrian adaptation policy  process</vt:lpstr>
      <vt:lpstr>PowerPoint-Präsentation</vt:lpstr>
      <vt:lpstr>Development process of NAS/NAP (2008-2012)</vt:lpstr>
      <vt:lpstr>Overview of  stakeholder  involvement  in Austria</vt:lpstr>
      <vt:lpstr>Decisional Participation process</vt:lpstr>
      <vt:lpstr>Decisional Participation process</vt:lpstr>
      <vt:lpstr>PowerPoint-Präsentation</vt:lpstr>
      <vt:lpstr>PowerPoint-Präsentation</vt:lpstr>
      <vt:lpstr>Experiences and reflections with focus on Formulation</vt:lpstr>
      <vt:lpstr>Adaptation policy decision process</vt:lpstr>
      <vt:lpstr>Political adoption of the Austrian NAS/NAP</vt:lpstr>
      <vt:lpstr>National Adaptation Strategy and Action Plan</vt:lpstr>
      <vt:lpstr>Part I: Context</vt:lpstr>
      <vt:lpstr>Austrian Adaptation Strategy (Context)</vt:lpstr>
      <vt:lpstr>Part II: Action Plan </vt:lpstr>
      <vt:lpstr>Measures follow the same structure …</vt:lpstr>
      <vt:lpstr>Analysis of cross-sectorial interactions</vt:lpstr>
      <vt:lpstr>Experiences and reflections with focus on Decision </vt:lpstr>
      <vt:lpstr>Implementation of adaptation </vt:lpstr>
      <vt:lpstr>Implementation process</vt:lpstr>
      <vt:lpstr>Implementation process – some highlights  </vt:lpstr>
      <vt:lpstr>Implementation in the provinces – status &amp; planned</vt:lpstr>
      <vt:lpstr>Implementation process – some highlights  </vt:lpstr>
      <vt:lpstr>PowerPoint-Präsentation</vt:lpstr>
      <vt:lpstr>Dialogue events in the provinces</vt:lpstr>
      <vt:lpstr>Implementation process – some highlights  </vt:lpstr>
      <vt:lpstr>First APCC report on climate change, mitigation &amp; adaptation</vt:lpstr>
      <vt:lpstr>Implementation process – some highlights  </vt:lpstr>
      <vt:lpstr>Research in Austria </vt:lpstr>
      <vt:lpstr>New regional climate scenarios for Austria</vt:lpstr>
      <vt:lpstr>Research project for policy support</vt:lpstr>
      <vt:lpstr>Effective communication products</vt:lpstr>
      <vt:lpstr>Research project for policy support</vt:lpstr>
      <vt:lpstr>PowerPoint-Präsentation</vt:lpstr>
      <vt:lpstr>Handbook on adaptation </vt:lpstr>
      <vt:lpstr>PowerPoint-Präsentation</vt:lpstr>
      <vt:lpstr>Experiences and reflections with focus on Implementation</vt:lpstr>
      <vt:lpstr>Monitoring: Approach and Lessons learned</vt:lpstr>
      <vt:lpstr>Monitoring  1st Progress Report</vt:lpstr>
      <vt:lpstr>Development principles</vt:lpstr>
      <vt:lpstr>Overall monitoring approach</vt:lpstr>
      <vt:lpstr>Ad Self-Assessment</vt:lpstr>
      <vt:lpstr>Ad Criteria catalogue</vt:lpstr>
      <vt:lpstr>Results…</vt:lpstr>
      <vt:lpstr>1st Progress report on Adaptation for Austria concludes…</vt:lpstr>
      <vt:lpstr>Experiences and reflections with focus on Monitoring </vt:lpstr>
      <vt:lpstr>PowerPoint-Präsentation</vt:lpstr>
      <vt:lpstr>PowerPoint-Präsentation</vt:lpstr>
      <vt:lpstr>Contact</vt:lpstr>
    </vt:vector>
  </TitlesOfParts>
  <Company>Umweltbundesamt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kaitna</dc:creator>
  <cp:lastModifiedBy>6.1.R2P</cp:lastModifiedBy>
  <cp:revision>388</cp:revision>
  <cp:lastPrinted>2015-05-08T13:44:01Z</cp:lastPrinted>
  <dcterms:created xsi:type="dcterms:W3CDTF">2009-06-26T09:35:22Z</dcterms:created>
  <dcterms:modified xsi:type="dcterms:W3CDTF">2016-09-07T16:36:15Z</dcterms:modified>
</cp:coreProperties>
</file>